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279" r:id="rId4"/>
    <p:sldId id="258" r:id="rId5"/>
    <p:sldId id="270" r:id="rId6"/>
    <p:sldId id="273" r:id="rId7"/>
    <p:sldId id="271" r:id="rId8"/>
    <p:sldId id="272" r:id="rId9"/>
    <p:sldId id="274" r:id="rId10"/>
    <p:sldId id="289" r:id="rId11"/>
    <p:sldId id="293" r:id="rId12"/>
    <p:sldId id="277" r:id="rId13"/>
    <p:sldId id="288" r:id="rId14"/>
    <p:sldId id="278" r:id="rId15"/>
    <p:sldId id="294" r:id="rId16"/>
    <p:sldId id="295" r:id="rId17"/>
    <p:sldId id="296" r:id="rId18"/>
    <p:sldId id="298" r:id="rId19"/>
    <p:sldId id="299" r:id="rId20"/>
    <p:sldId id="297" r:id="rId21"/>
    <p:sldId id="300" r:id="rId22"/>
    <p:sldId id="302" r:id="rId23"/>
    <p:sldId id="304" r:id="rId24"/>
    <p:sldId id="301" r:id="rId25"/>
    <p:sldId id="287" r:id="rId26"/>
    <p:sldId id="303" r:id="rId27"/>
    <p:sldId id="285" r:id="rId28"/>
    <p:sldId id="286" r:id="rId29"/>
    <p:sldId id="280" r:id="rId30"/>
    <p:sldId id="262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cs-CZ" sz="1800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Obdélní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8" name="Piál 1Zástupný symbol pro obrázek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800" dirty="0"/>
          </a:p>
        </p:txBody>
      </p:sp>
      <p:sp>
        <p:nvSpPr>
          <p:cNvPr id="11" name="Volný tvar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12" name="Volný tvar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5" name="Piál 1Zástupný symbol pro obrázek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/>
                <a:ea typeface="+mn-ea"/>
                <a:cs typeface="Arial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/>
                <a:ea typeface="+mn-ea"/>
                <a:cs typeface="Arial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800" dirty="0"/>
          </a:p>
        </p:txBody>
      </p:sp>
      <p:sp>
        <p:nvSpPr>
          <p:cNvPr id="8" name="Volný tvar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9" name="Volný tvar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10" name="Volný tvar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cs-CZ" smtClean="0"/>
              <a:t>3. 4. 2017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cs-CZ" smtClean="0"/>
              <a:pPr/>
              <a:t>3. 4. 2017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somsl@dsomsl.cz" TargetMode="External"/><Relationship Id="rId2" Type="http://schemas.openxmlformats.org/officeDocument/2006/relationships/hyperlink" Target="http://www.dsomsl.c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katalog-cinnosti-obci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9701" y="1873584"/>
            <a:ext cx="5746340" cy="256032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000" b="0" i="0" dirty="0" smtClean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Dobrovolný svazek obcí Mikroregion </a:t>
            </a:r>
            <a:br>
              <a:rPr lang="cs-CZ" sz="4000" b="0" i="0" dirty="0" smtClean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</a:br>
            <a:r>
              <a:rPr lang="cs-CZ" sz="4000" b="0" i="0" dirty="0" smtClean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Severo-Lanškrounsko</a:t>
            </a:r>
            <a:endParaRPr lang="cs-CZ" sz="4000" b="0" i="0" dirty="0">
              <a:solidFill>
                <a:srgbClr val="595959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a </a:t>
            </a:r>
          </a:p>
          <a:p>
            <a:pPr marL="0" indent="0" algn="ctr">
              <a:buNone/>
            </a:pPr>
            <a:r>
              <a:rPr lang="cs-CZ" sz="3200" dirty="0"/>
              <a:t>c</a:t>
            </a:r>
            <a:r>
              <a:rPr lang="cs-CZ" sz="3200" b="0" i="0" dirty="0" smtClean="0"/>
              <a:t>entrum společných služeb</a:t>
            </a:r>
          </a:p>
        </p:txBody>
      </p:sp>
      <p:pic>
        <p:nvPicPr>
          <p:cNvPr id="5" name="Piál 1Zástupný symbol pro obrázek 4" descr="Městská ulice v rozmazaném pohybu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84" y="0"/>
            <a:ext cx="9698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Dobrovolný svazek obcí </a:t>
            </a:r>
            <a:br>
              <a:rPr lang="cs-CZ" dirty="0" smtClean="0"/>
            </a:br>
            <a:r>
              <a:rPr lang="cs-CZ" dirty="0" smtClean="0"/>
              <a:t>Mikroregion Severo-Lanškrounsko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700011"/>
            <a:ext cx="9601200" cy="5035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b="1" dirty="0" smtClean="0"/>
              <a:t>Vícezdrojové financování</a:t>
            </a:r>
          </a:p>
          <a:p>
            <a:pPr lvl="1" algn="just">
              <a:spcBef>
                <a:spcPts val="1800"/>
              </a:spcBef>
            </a:pPr>
            <a:r>
              <a:rPr lang="cs-CZ" sz="2800" dirty="0" smtClean="0">
                <a:solidFill>
                  <a:schemeClr val="accent2"/>
                </a:solidFill>
              </a:rPr>
              <a:t>ČLENSKÉ PŘÍSPĚVKY </a:t>
            </a:r>
            <a:r>
              <a:rPr lang="cs-CZ" sz="2800" dirty="0" smtClean="0"/>
              <a:t>ve výši 80 Kč/obyvatele</a:t>
            </a:r>
          </a:p>
          <a:p>
            <a:pPr lvl="1" algn="just"/>
            <a:r>
              <a:rPr lang="cs-CZ" sz="2800" dirty="0" smtClean="0">
                <a:solidFill>
                  <a:schemeClr val="accent2"/>
                </a:solidFill>
              </a:rPr>
              <a:t>HOSPODÁŘSKÁ ČINNOST</a:t>
            </a:r>
          </a:p>
          <a:p>
            <a:pPr lvl="2" algn="just"/>
            <a:r>
              <a:rPr lang="cs-CZ" sz="2800" dirty="0" smtClean="0"/>
              <a:t>Projektové a dotační poradenství pro</a:t>
            </a:r>
          </a:p>
          <a:p>
            <a:pPr lvl="3" algn="just"/>
            <a:r>
              <a:rPr lang="cs-CZ" sz="2600" dirty="0" smtClean="0"/>
              <a:t>členské obce a jejich organizace</a:t>
            </a:r>
          </a:p>
          <a:p>
            <a:pPr lvl="3" algn="just"/>
            <a:r>
              <a:rPr lang="cs-CZ" sz="2600" dirty="0" smtClean="0"/>
              <a:t>externí subjekty (nečlenské obce, neziskové organizace, podnikatele, apod.) </a:t>
            </a:r>
          </a:p>
          <a:p>
            <a:pPr lvl="2" algn="just"/>
            <a:r>
              <a:rPr lang="cs-CZ" sz="2800" dirty="0" smtClean="0"/>
              <a:t>Stanoven ceník služeb </a:t>
            </a:r>
          </a:p>
          <a:p>
            <a:pPr lvl="1" algn="just"/>
            <a:r>
              <a:rPr lang="cs-CZ" sz="2800" dirty="0" smtClean="0">
                <a:solidFill>
                  <a:schemeClr val="accent2"/>
                </a:solidFill>
              </a:rPr>
              <a:t>DOTACE</a:t>
            </a:r>
          </a:p>
          <a:p>
            <a:pPr lvl="2" algn="just"/>
            <a:r>
              <a:rPr lang="cs-CZ" sz="2800" dirty="0" smtClean="0"/>
              <a:t>Projekt SMO ČR – Centra společných služeb</a:t>
            </a:r>
          </a:p>
        </p:txBody>
      </p:sp>
    </p:spTree>
    <p:extLst>
      <p:ext uri="{BB962C8B-B14F-4D97-AF65-F5344CB8AC3E}">
        <p14:creationId xmlns:p14="http://schemas.microsoft.com/office/powerpoint/2010/main" val="21132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Dobrovolný svazek obcí </a:t>
            </a:r>
            <a:br>
              <a:rPr lang="cs-CZ" dirty="0" smtClean="0"/>
            </a:br>
            <a:r>
              <a:rPr lang="cs-CZ" dirty="0" smtClean="0"/>
              <a:t>Mikroregion Severo-Lanškrounsko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1828799"/>
            <a:ext cx="10282707" cy="4829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/>
              <a:t>Shrnutí</a:t>
            </a:r>
          </a:p>
          <a:p>
            <a:r>
              <a:rPr lang="cs-CZ" dirty="0" smtClean="0"/>
              <a:t>Spádovost obcí</a:t>
            </a:r>
          </a:p>
          <a:p>
            <a:r>
              <a:rPr lang="cs-CZ" dirty="0" smtClean="0"/>
              <a:t>Chtít spolupracovat a silná pozice </a:t>
            </a:r>
            <a:r>
              <a:rPr lang="cs-CZ" dirty="0" err="1" smtClean="0"/>
              <a:t>leadra</a:t>
            </a:r>
            <a:endParaRPr lang="cs-CZ" dirty="0"/>
          </a:p>
          <a:p>
            <a:r>
              <a:rPr lang="cs-CZ" dirty="0" smtClean="0"/>
              <a:t>Stejné rozhodovací pravomoci všech obcí bez rozdílu jejich velikosti</a:t>
            </a:r>
          </a:p>
          <a:p>
            <a:r>
              <a:rPr lang="cs-CZ" dirty="0" smtClean="0"/>
              <a:t>Naprostá transparentnost ve fungování svazku včetně hospodaření</a:t>
            </a:r>
          </a:p>
          <a:p>
            <a:r>
              <a:rPr lang="cs-CZ" dirty="0" smtClean="0"/>
              <a:t>Ve vedení svazku musí být zástupce malých obcí</a:t>
            </a:r>
          </a:p>
          <a:p>
            <a:r>
              <a:rPr lang="cs-CZ" dirty="0" smtClean="0"/>
              <a:t>Kvalitní personální obsazení – nešetřit na mzdových nákladech</a:t>
            </a:r>
          </a:p>
          <a:p>
            <a:r>
              <a:rPr lang="cs-CZ" dirty="0" smtClean="0"/>
              <a:t>Pravidelná informovanost – účast zástupců svazku na ZO, vydávání informačního zpravodaje o činnosti, pravidelná aktualizace webu, FB apod.</a:t>
            </a:r>
          </a:p>
          <a:p>
            <a:r>
              <a:rPr lang="cs-CZ" dirty="0" smtClean="0"/>
              <a:t>Nutná finanční spoluúčast obcí!</a:t>
            </a:r>
          </a:p>
        </p:txBody>
      </p:sp>
    </p:spTree>
    <p:extLst>
      <p:ext uri="{BB962C8B-B14F-4D97-AF65-F5344CB8AC3E}">
        <p14:creationId xmlns:p14="http://schemas.microsoft.com/office/powerpoint/2010/main" val="117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DSO a centrum společných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1906073"/>
            <a:ext cx="10128161" cy="482957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Projekt </a:t>
            </a:r>
            <a:r>
              <a:rPr lang="cs-CZ" dirty="0"/>
              <a:t>SMO </a:t>
            </a:r>
            <a:r>
              <a:rPr lang="cs-CZ" dirty="0" smtClean="0"/>
              <a:t>ČR – Centra společných služeb (CSS) </a:t>
            </a:r>
          </a:p>
          <a:p>
            <a:pPr algn="just"/>
            <a:r>
              <a:rPr lang="cs-CZ" dirty="0" smtClean="0"/>
              <a:t>Příjem do rozpočtu svazku </a:t>
            </a:r>
            <a:r>
              <a:rPr lang="cs-CZ" dirty="0"/>
              <a:t>za 3 roky cca 2,8 mil. Kč</a:t>
            </a:r>
          </a:p>
          <a:p>
            <a:pPr algn="just"/>
            <a:r>
              <a:rPr lang="cs-CZ" b="1" dirty="0" smtClean="0"/>
              <a:t>Od 1. 8. 2016 - 3 zaměstnanci svazku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2 zaměstnanci hrazeni z projektu CSS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1 zaměstnanec plně hrazen z členských příspěvků – pozice vytvořena na vyvíjení hospodářské činnosti DSO 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         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smtClean="0">
                <a:solidFill>
                  <a:schemeClr val="accent2"/>
                </a:solidFill>
              </a:rPr>
              <a:t>prolínání činnosti CSS a DSO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2034861" y="49712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9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DSO a centrum společných služeb</a:t>
            </a:r>
            <a:br>
              <a:rPr lang="cs-CZ" dirty="0" smtClean="0"/>
            </a:br>
            <a:r>
              <a:rPr lang="cs-CZ" dirty="0" smtClean="0"/>
              <a:t>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700011"/>
            <a:ext cx="9601200" cy="51579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Odborné </a:t>
            </a:r>
            <a:r>
              <a:rPr lang="cs-CZ" b="1" dirty="0"/>
              <a:t>poradenství</a:t>
            </a:r>
            <a:r>
              <a:rPr lang="cs-CZ" dirty="0"/>
              <a:t> členským obcím především </a:t>
            </a:r>
            <a:r>
              <a:rPr lang="cs-CZ" dirty="0" smtClean="0"/>
              <a:t>v </a:t>
            </a:r>
            <a:r>
              <a:rPr lang="cs-CZ" dirty="0"/>
              <a:t>oblasti platné legislativy (vzdělávací semináře, telefonické i osobní konzultace, zpracování dokumentů apod.)</a:t>
            </a:r>
          </a:p>
          <a:p>
            <a:pPr algn="just"/>
            <a:r>
              <a:rPr lang="cs-CZ" b="1" dirty="0"/>
              <a:t>Projektové a dotační poradenství </a:t>
            </a:r>
            <a:r>
              <a:rPr lang="cs-CZ" dirty="0"/>
              <a:t>pro členské obce a jejich příspěvkové </a:t>
            </a:r>
            <a:r>
              <a:rPr lang="cs-CZ" dirty="0" smtClean="0"/>
              <a:t>organizace</a:t>
            </a:r>
            <a:endParaRPr lang="cs-CZ" dirty="0"/>
          </a:p>
          <a:p>
            <a:pPr algn="just"/>
            <a:r>
              <a:rPr lang="cs-CZ" b="1" dirty="0"/>
              <a:t>Zpracování a administrace žádostí o dotaci </a:t>
            </a:r>
            <a:r>
              <a:rPr lang="cs-CZ" dirty="0"/>
              <a:t>pro členské </a:t>
            </a:r>
            <a:r>
              <a:rPr lang="cs-CZ" dirty="0" smtClean="0"/>
              <a:t>obce,  </a:t>
            </a:r>
            <a:r>
              <a:rPr lang="cs-CZ" dirty="0"/>
              <a:t>samotné </a:t>
            </a:r>
            <a:r>
              <a:rPr lang="cs-CZ" dirty="0" smtClean="0"/>
              <a:t>DSO</a:t>
            </a:r>
          </a:p>
          <a:p>
            <a:pPr algn="just"/>
            <a:r>
              <a:rPr lang="cs-CZ" b="1" dirty="0" smtClean="0"/>
              <a:t>Zpracování zadávacích dokumentací a administrace výběrových řízení</a:t>
            </a:r>
            <a:r>
              <a:rPr lang="cs-CZ" dirty="0" smtClean="0"/>
              <a:t> </a:t>
            </a:r>
            <a:r>
              <a:rPr lang="cs-CZ" dirty="0"/>
              <a:t>pro členské </a:t>
            </a:r>
            <a:r>
              <a:rPr lang="cs-CZ" dirty="0" smtClean="0"/>
              <a:t>obce, DSO</a:t>
            </a:r>
          </a:p>
          <a:p>
            <a:pPr algn="just"/>
            <a:r>
              <a:rPr lang="cs-CZ" b="1" dirty="0" smtClean="0"/>
              <a:t>Realizace společných projektů </a:t>
            </a:r>
            <a:r>
              <a:rPr lang="cs-CZ" dirty="0" smtClean="0"/>
              <a:t>členských obcí DSO</a:t>
            </a:r>
          </a:p>
          <a:p>
            <a:pPr algn="just"/>
            <a:r>
              <a:rPr lang="cs-CZ" dirty="0" smtClean="0"/>
              <a:t>Podpora </a:t>
            </a:r>
            <a:r>
              <a:rPr lang="cs-CZ" dirty="0"/>
              <a:t>společenského </a:t>
            </a:r>
            <a:r>
              <a:rPr lang="cs-CZ" dirty="0" smtClean="0"/>
              <a:t>života</a:t>
            </a:r>
          </a:p>
          <a:p>
            <a:pPr algn="just"/>
            <a:r>
              <a:rPr lang="cs-CZ" b="1" dirty="0" smtClean="0">
                <a:solidFill>
                  <a:schemeClr val="accent2"/>
                </a:solidFill>
              </a:rPr>
              <a:t>V rámci hospodářské činnosti DSO jsou tyto služby poskytovány i externím subjektům (nečlenským obcím, podnikatelům, NO a dalším)</a:t>
            </a:r>
          </a:p>
        </p:txBody>
      </p:sp>
    </p:spTree>
    <p:extLst>
      <p:ext uri="{BB962C8B-B14F-4D97-AF65-F5344CB8AC3E}">
        <p14:creationId xmlns:p14="http://schemas.microsoft.com/office/powerpoint/2010/main" val="2700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DSO a centrum společných služeb</a:t>
            </a:r>
            <a:br>
              <a:rPr lang="cs-CZ" dirty="0" smtClean="0"/>
            </a:br>
            <a:r>
              <a:rPr lang="cs-CZ" dirty="0" smtClean="0"/>
              <a:t>Příklad semináře v rámci odborného poradenství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399" y="1828798"/>
            <a:ext cx="4255395" cy="47780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800" b="1" dirty="0" smtClean="0"/>
              <a:t>Seminář k pravidlům rozpočtové odpovědnosti pro členské obce</a:t>
            </a:r>
          </a:p>
          <a:p>
            <a:endParaRPr lang="cs-CZ" sz="2800" b="1" dirty="0" smtClean="0"/>
          </a:p>
          <a:p>
            <a:r>
              <a:rPr lang="cs-CZ" dirty="0" smtClean="0"/>
              <a:t>Účinnost zákonů od 21.2.2017</a:t>
            </a:r>
          </a:p>
          <a:p>
            <a:r>
              <a:rPr lang="cs-CZ" dirty="0" smtClean="0"/>
              <a:t>Datum konání semináře 20.2.2017</a:t>
            </a:r>
          </a:p>
          <a:p>
            <a:r>
              <a:rPr lang="cs-CZ" dirty="0" smtClean="0"/>
              <a:t>Účast všech členských obcí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9" y="1828798"/>
            <a:ext cx="5527964" cy="4143895"/>
          </a:xfrm>
        </p:spPr>
      </p:pic>
    </p:spTree>
    <p:extLst>
      <p:ext uri="{BB962C8B-B14F-4D97-AF65-F5344CB8AC3E}">
        <p14:creationId xmlns:p14="http://schemas.microsoft.com/office/powerpoint/2010/main" val="37347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 smtClean="0"/>
              <a:t>Další příklady </a:t>
            </a:r>
            <a:r>
              <a:rPr lang="cs-CZ" dirty="0"/>
              <a:t>odborného poradenství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1738649"/>
            <a:ext cx="10334223" cy="499700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Zpracování OZV - systém nakládání s odpady, místní poplatky, noční klid, veřejný pořádek, školské obvody a další</a:t>
            </a:r>
          </a:p>
          <a:p>
            <a:r>
              <a:rPr lang="cs-CZ" dirty="0" smtClean="0"/>
              <a:t>Oblast zákona č. 106/1999 Sb. (žádosti o informace, povinně zveřejňované informace, výroční zprávy apod.)</a:t>
            </a:r>
          </a:p>
          <a:p>
            <a:r>
              <a:rPr lang="cs-CZ" dirty="0"/>
              <a:t>Oblast zák. č. 250/2000 Sb. (zveřejňování dokumentů, lhůty, apod.)</a:t>
            </a:r>
          </a:p>
          <a:p>
            <a:r>
              <a:rPr lang="cs-CZ" dirty="0" smtClean="0"/>
              <a:t>Zpracovávání smluv (nájemní, darovací, o dílo apod.), jednacích řádů (ZO, RO), organizačních řádů, řádů veřejného pohřebiště, plánu zimní údržby komunikací apod.</a:t>
            </a:r>
          </a:p>
          <a:p>
            <a:r>
              <a:rPr lang="cs-CZ" dirty="0" smtClean="0"/>
              <a:t>Pomoc s přípravou dokumentů na ZO, formulací usnesení, pomoc se zpracováním zápisu ze ZO, záměry nakládat s nemovitým majetkem obce, atd.</a:t>
            </a:r>
          </a:p>
          <a:p>
            <a:r>
              <a:rPr lang="cs-CZ" dirty="0" smtClean="0"/>
              <a:t>Konzultace vedení správních řízení, zpracování dokumentů v rámci správního řízení</a:t>
            </a:r>
          </a:p>
          <a:p>
            <a:r>
              <a:rPr lang="cs-CZ" dirty="0" smtClean="0"/>
              <a:t>Pomoc se zpracováním strategických dokumentů obce</a:t>
            </a:r>
          </a:p>
          <a:p>
            <a:r>
              <a:rPr lang="cs-CZ" dirty="0" smtClean="0"/>
              <a:t>Zápis příspěvkových organizací obcí do ROS – IAIS </a:t>
            </a:r>
          </a:p>
          <a:p>
            <a:r>
              <a:rPr lang="cs-CZ" dirty="0" smtClean="0"/>
              <a:t>a mnoho dalšího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3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10514527" cy="10368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DSO a centrum společných služeb</a:t>
            </a:r>
            <a:br>
              <a:rPr lang="cs-CZ" dirty="0" smtClean="0"/>
            </a:br>
            <a:r>
              <a:rPr lang="cs-CZ" dirty="0" smtClean="0"/>
              <a:t>Příklad projektového a dotačního poradenství pro čl. obce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5285704" cy="475230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3200" b="1" dirty="0" smtClean="0"/>
          </a:p>
          <a:p>
            <a:r>
              <a:rPr lang="cs-CZ" sz="3200" dirty="0" smtClean="0"/>
              <a:t>Jednání ke zpracování pasportů MK pro členské obce</a:t>
            </a:r>
          </a:p>
          <a:p>
            <a:r>
              <a:rPr lang="cs-CZ" sz="3200" dirty="0" smtClean="0"/>
              <a:t>a</a:t>
            </a:r>
          </a:p>
          <a:p>
            <a:r>
              <a:rPr lang="cs-CZ" sz="3200" dirty="0"/>
              <a:t>d</a:t>
            </a:r>
            <a:r>
              <a:rPr lang="cs-CZ" sz="3200" dirty="0" smtClean="0"/>
              <a:t>otačnímu titulu MMR na obnovu MK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01" y="1828800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408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153918" cy="1036850"/>
          </a:xfrm>
        </p:spPr>
        <p:txBody>
          <a:bodyPr>
            <a:normAutofit/>
          </a:bodyPr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/>
              <a:t>D</a:t>
            </a:r>
            <a:r>
              <a:rPr lang="cs-CZ" dirty="0" smtClean="0"/>
              <a:t>alší příklady </a:t>
            </a:r>
            <a:r>
              <a:rPr lang="cs-CZ" dirty="0"/>
              <a:t>projektového a dotačního poradenství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62351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Zpracovávání </a:t>
            </a:r>
            <a:r>
              <a:rPr lang="cs-CZ" dirty="0"/>
              <a:t>dotačních přehledů pro </a:t>
            </a:r>
            <a:r>
              <a:rPr lang="cs-CZ" dirty="0" smtClean="0"/>
              <a:t>obce – národní i EU</a:t>
            </a:r>
            <a:endParaRPr lang="cs-CZ" dirty="0"/>
          </a:p>
          <a:p>
            <a:r>
              <a:rPr lang="cs-CZ" dirty="0" smtClean="0"/>
              <a:t>Porovnávání vyhlašovaných výzev</a:t>
            </a:r>
          </a:p>
          <a:p>
            <a:r>
              <a:rPr lang="cs-CZ" dirty="0" smtClean="0"/>
              <a:t>Zpracování výtahů z vyhlášených výzev</a:t>
            </a:r>
          </a:p>
          <a:p>
            <a:r>
              <a:rPr lang="cs-CZ" dirty="0" smtClean="0"/>
              <a:t>Přehledy dodavatelů nejrůznější komunální techniky </a:t>
            </a:r>
          </a:p>
          <a:p>
            <a:r>
              <a:rPr lang="cs-CZ" dirty="0" smtClean="0"/>
              <a:t>a další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216342" cy="1036850"/>
          </a:xfrm>
        </p:spPr>
        <p:txBody>
          <a:bodyPr/>
          <a:lstStyle/>
          <a:p>
            <a:r>
              <a:rPr lang="cs-CZ" dirty="0" smtClean="0"/>
              <a:t>DSO a centrum společných služeb</a:t>
            </a:r>
            <a:br>
              <a:rPr lang="cs-CZ" dirty="0" smtClean="0"/>
            </a:br>
            <a:r>
              <a:rPr lang="cs-CZ" dirty="0" smtClean="0"/>
              <a:t>Příklad zpracování žádosti o dotaci na projekt DSO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399" y="1828800"/>
            <a:ext cx="4113727" cy="434340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sz="3200" b="1" dirty="0" smtClean="0"/>
          </a:p>
          <a:p>
            <a:r>
              <a:rPr lang="cs-CZ" sz="3200" b="1" dirty="0" smtClean="0"/>
              <a:t>Příprava společného projektu a žádosti o dotaci do OP Zaměstnanost</a:t>
            </a:r>
          </a:p>
          <a:p>
            <a:endParaRPr lang="cs-CZ" sz="3200" b="1" dirty="0"/>
          </a:p>
          <a:p>
            <a:r>
              <a:rPr lang="cs-CZ" sz="3200" dirty="0" smtClean="0"/>
              <a:t>Projekt na podporu zaměstnanosti v regionu </a:t>
            </a:r>
          </a:p>
          <a:p>
            <a:endParaRPr lang="cs-CZ" sz="3200" dirty="0"/>
          </a:p>
          <a:p>
            <a:r>
              <a:rPr lang="cs-CZ" sz="3200" dirty="0" smtClean="0"/>
              <a:t>Rozpočet: 6 mil. Kč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5415742" cy="4060767"/>
          </a:xfrm>
        </p:spPr>
      </p:pic>
    </p:spTree>
    <p:extLst>
      <p:ext uri="{BB962C8B-B14F-4D97-AF65-F5344CB8AC3E}">
        <p14:creationId xmlns:p14="http://schemas.microsoft.com/office/powerpoint/2010/main" val="22079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Dobrovolný svazek obcí </a:t>
            </a:r>
            <a:br>
              <a:rPr lang="cs-CZ" dirty="0" smtClean="0"/>
            </a:br>
            <a:r>
              <a:rPr lang="cs-CZ" dirty="0" smtClean="0"/>
              <a:t>Mikroregion Severo-Lanškrounsko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PETR HELEKAL</a:t>
            </a:r>
          </a:p>
          <a:p>
            <a:r>
              <a:rPr lang="cs-CZ" dirty="0" smtClean="0"/>
              <a:t>Starosta městysu Dolní Čermná</a:t>
            </a:r>
          </a:p>
          <a:p>
            <a:r>
              <a:rPr lang="cs-CZ" dirty="0" smtClean="0"/>
              <a:t>Předseda DSO Mikroregion Severo-Lanškrounsko</a:t>
            </a:r>
          </a:p>
          <a:p>
            <a:r>
              <a:rPr lang="cs-CZ" dirty="0" smtClean="0"/>
              <a:t>Místopředseda DSO Pod Bukovou Horou</a:t>
            </a:r>
          </a:p>
          <a:p>
            <a:endParaRPr lang="cs-CZ" dirty="0"/>
          </a:p>
          <a:p>
            <a:r>
              <a:rPr lang="cs-CZ" b="1" i="1" dirty="0" smtClean="0"/>
              <a:t>MGR. LENKA BÁRTLOVÁ</a:t>
            </a:r>
          </a:p>
          <a:p>
            <a:r>
              <a:rPr lang="cs-CZ" dirty="0" smtClean="0"/>
              <a:t>Manažerka DSO Mikroregion Severo-Lanškrounsko a centra společných služeb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6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/>
              <a:t>P</a:t>
            </a:r>
            <a:r>
              <a:rPr lang="cs-CZ" dirty="0" smtClean="0"/>
              <a:t>říklady zpracovaných žádostí </a:t>
            </a:r>
            <a:r>
              <a:rPr lang="cs-CZ" dirty="0"/>
              <a:t>o </a:t>
            </a:r>
            <a:r>
              <a:rPr lang="cs-CZ" dirty="0" smtClean="0"/>
              <a:t>dotaci pro čl.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712890"/>
            <a:ext cx="9601200" cy="5145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POV Pardubického kraje</a:t>
            </a:r>
          </a:p>
          <a:p>
            <a:r>
              <a:rPr lang="cs-CZ" dirty="0" smtClean="0"/>
              <a:t>Revitalizace zeleně v obci Horní Čermná</a:t>
            </a:r>
          </a:p>
          <a:p>
            <a:r>
              <a:rPr lang="cs-CZ" dirty="0" smtClean="0"/>
              <a:t>Výměna střešní krytiny u objektu KD v Petrovicích</a:t>
            </a:r>
          </a:p>
          <a:p>
            <a:r>
              <a:rPr lang="cs-CZ" dirty="0" smtClean="0"/>
              <a:t>Oprava mostku na MK ve Výprachticích</a:t>
            </a:r>
          </a:p>
          <a:p>
            <a:r>
              <a:rPr lang="cs-CZ" dirty="0"/>
              <a:t>a</a:t>
            </a:r>
            <a:r>
              <a:rPr lang="cs-CZ" dirty="0" smtClean="0"/>
              <a:t> další</a:t>
            </a:r>
          </a:p>
          <a:p>
            <a:pPr marL="0" indent="0">
              <a:buNone/>
            </a:pPr>
            <a:r>
              <a:rPr lang="cs-CZ" b="1" dirty="0" smtClean="0"/>
              <a:t>MMR</a:t>
            </a:r>
          </a:p>
          <a:p>
            <a:r>
              <a:rPr lang="cs-CZ" dirty="0" smtClean="0"/>
              <a:t>Zahrada plná zábavy v obci Výprachtice</a:t>
            </a:r>
          </a:p>
          <a:p>
            <a:r>
              <a:rPr lang="cs-CZ" dirty="0" smtClean="0"/>
              <a:t>Oprava MK v Horních Heřmanicích</a:t>
            </a:r>
          </a:p>
          <a:p>
            <a:r>
              <a:rPr lang="cs-CZ" dirty="0" smtClean="0"/>
              <a:t>Obnova návrší kostela sv. Jiří v Dolní Čermné</a:t>
            </a:r>
          </a:p>
          <a:p>
            <a:r>
              <a:rPr lang="cs-CZ" dirty="0" smtClean="0"/>
              <a:t>Demolice objektu čp. 200 v Cotkytli</a:t>
            </a:r>
          </a:p>
          <a:p>
            <a:r>
              <a:rPr lang="cs-CZ" dirty="0"/>
              <a:t>a</a:t>
            </a:r>
            <a:r>
              <a:rPr lang="cs-CZ" dirty="0" smtClean="0"/>
              <a:t> 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6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591800" cy="1036850"/>
          </a:xfrm>
        </p:spPr>
        <p:txBody>
          <a:bodyPr>
            <a:normAutofit/>
          </a:bodyPr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/>
              <a:t>D</a:t>
            </a:r>
            <a:r>
              <a:rPr lang="cs-CZ" dirty="0" smtClean="0"/>
              <a:t>alší příklady zpracovaných žádostí </a:t>
            </a:r>
            <a:r>
              <a:rPr lang="cs-CZ" dirty="0"/>
              <a:t>o </a:t>
            </a:r>
            <a:r>
              <a:rPr lang="cs-CZ" dirty="0" smtClean="0"/>
              <a:t>dotaci pro čl.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71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MŠMT</a:t>
            </a:r>
          </a:p>
          <a:p>
            <a:r>
              <a:rPr lang="cs-CZ" dirty="0" smtClean="0"/>
              <a:t>Rekonstrukce povrchu multifunkčního sportoviště v Ostrově</a:t>
            </a:r>
          </a:p>
          <a:p>
            <a:r>
              <a:rPr lang="cs-CZ" dirty="0" smtClean="0"/>
              <a:t>Neinvestiční dotace na vybavení pro mládež SDH </a:t>
            </a:r>
            <a:r>
              <a:rPr lang="cs-CZ" dirty="0" err="1" smtClean="0"/>
              <a:t>Koburk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SFDI</a:t>
            </a:r>
          </a:p>
          <a:p>
            <a:r>
              <a:rPr lang="cs-CZ" dirty="0" smtClean="0"/>
              <a:t>Výstavba chodníku v obci Horní Čermná</a:t>
            </a:r>
          </a:p>
          <a:p>
            <a:r>
              <a:rPr lang="cs-CZ" dirty="0" smtClean="0"/>
              <a:t>a 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591800" cy="1036850"/>
          </a:xfrm>
        </p:spPr>
        <p:txBody>
          <a:bodyPr>
            <a:normAutofit/>
          </a:bodyPr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 smtClean="0"/>
              <a:t>Příklady připravovaných žádostí </a:t>
            </a:r>
            <a:r>
              <a:rPr lang="cs-CZ" dirty="0"/>
              <a:t>o </a:t>
            </a:r>
            <a:r>
              <a:rPr lang="cs-CZ" dirty="0" smtClean="0"/>
              <a:t>dotaci pro čl.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71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MAS ORLICKO, z.s.</a:t>
            </a:r>
          </a:p>
          <a:p>
            <a:r>
              <a:rPr lang="cs-CZ" dirty="0" smtClean="0"/>
              <a:t>Stavební úpravy a pořízení vybavení ve vazbě na klíčové kompetence včetně bezbariérovosti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Výprachtice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Horní Čermná</a:t>
            </a:r>
          </a:p>
          <a:p>
            <a:r>
              <a:rPr lang="cs-CZ" dirty="0" smtClean="0"/>
              <a:t>Zvýšení bezpečnosti u ZŠ ve Výprachticích (chodník, přechody)</a:t>
            </a:r>
          </a:p>
          <a:p>
            <a:r>
              <a:rPr lang="cs-CZ" dirty="0" smtClean="0"/>
              <a:t>a 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8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10463011" cy="1036850"/>
          </a:xfrm>
        </p:spPr>
        <p:txBody>
          <a:bodyPr>
            <a:normAutofit/>
          </a:bodyPr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/>
              <a:t>P</a:t>
            </a:r>
            <a:r>
              <a:rPr lang="cs-CZ" dirty="0" smtClean="0"/>
              <a:t>říklady zpracování ZD a administrace VŘ pro čl.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150772"/>
            <a:ext cx="9601200" cy="4288665"/>
          </a:xfrm>
        </p:spPr>
        <p:txBody>
          <a:bodyPr/>
          <a:lstStyle/>
          <a:p>
            <a:r>
              <a:rPr lang="cs-CZ" dirty="0" smtClean="0"/>
              <a:t>Nákup dopravního automobilu pro JSDH Bystřec</a:t>
            </a:r>
          </a:p>
          <a:p>
            <a:r>
              <a:rPr lang="cs-CZ" dirty="0" smtClean="0"/>
              <a:t>Obnova návrší kostela sv. Jiří v Dolní Čermné</a:t>
            </a:r>
          </a:p>
          <a:p>
            <a:r>
              <a:rPr lang="cs-CZ" dirty="0" smtClean="0"/>
              <a:t>Výstavba chodníku a opěrné zdi v Horní Čermné</a:t>
            </a:r>
          </a:p>
          <a:p>
            <a:r>
              <a:rPr lang="cs-CZ" dirty="0" smtClean="0"/>
              <a:t>Demolice objektu čp. 200 v Cotkytli</a:t>
            </a:r>
          </a:p>
          <a:p>
            <a:r>
              <a:rPr lang="cs-CZ" dirty="0" smtClean="0"/>
              <a:t>Oprava mostku ve Výprachticích</a:t>
            </a:r>
          </a:p>
          <a:p>
            <a:r>
              <a:rPr lang="cs-CZ" dirty="0" smtClean="0"/>
              <a:t>Nákup traktoru pro obec Horní Třešňovec</a:t>
            </a:r>
          </a:p>
          <a:p>
            <a:r>
              <a:rPr lang="cs-CZ" dirty="0" smtClean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23568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DSO a centrum společných služeb</a:t>
            </a:r>
            <a:br>
              <a:rPr lang="cs-CZ" dirty="0" smtClean="0"/>
            </a:br>
            <a:r>
              <a:rPr lang="cs-CZ" dirty="0" smtClean="0"/>
              <a:t>Realizace společných projektů členských obcí DSO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41680"/>
            <a:ext cx="10759225" cy="50163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Nakládání s bioodpady – 6 obcí – 1075 kompostérů, 5 </a:t>
            </a:r>
            <a:r>
              <a:rPr lang="cs-CZ" dirty="0" err="1" smtClean="0"/>
              <a:t>štěpkovačů</a:t>
            </a:r>
            <a:r>
              <a:rPr lang="cs-CZ" dirty="0" smtClean="0"/>
              <a:t> – 4 mil. Kč</a:t>
            </a:r>
          </a:p>
          <a:p>
            <a:r>
              <a:rPr lang="cs-CZ" dirty="0" smtClean="0"/>
              <a:t>Protipovodňová opatření – 5 obcí – 8 mil. Kč</a:t>
            </a:r>
          </a:p>
          <a:p>
            <a:r>
              <a:rPr lang="cs-CZ" dirty="0" smtClean="0"/>
              <a:t>Svoz a likvidace SKO na dobu 2 let – 11 obcí</a:t>
            </a:r>
          </a:p>
          <a:p>
            <a:r>
              <a:rPr lang="cs-CZ" dirty="0" smtClean="0"/>
              <a:t>Telekomunikační služby – 11 obcí + DSO – úspora v řádech statisíců ročně</a:t>
            </a:r>
          </a:p>
          <a:p>
            <a:r>
              <a:rPr lang="cs-CZ" dirty="0" smtClean="0"/>
              <a:t>Průkazy energetické náročnosti budov – 7 obcí – 48 budov</a:t>
            </a:r>
          </a:p>
          <a:p>
            <a:r>
              <a:rPr lang="cs-CZ" dirty="0" smtClean="0"/>
              <a:t>Drobné kulturní památky 2016 – 5 obcí – 6 památek – 427 tis. Kč</a:t>
            </a:r>
          </a:p>
          <a:p>
            <a:r>
              <a:rPr lang="cs-CZ" dirty="0" smtClean="0"/>
              <a:t>Projekt obnovy a rozvoje sběrné sítě – EKO-KOM – 12 obcí</a:t>
            </a:r>
          </a:p>
          <a:p>
            <a:r>
              <a:rPr lang="cs-CZ" dirty="0" smtClean="0"/>
              <a:t>Pasporty pozemních komunikací a dopravního značení – 8 obcí</a:t>
            </a:r>
          </a:p>
          <a:p>
            <a:r>
              <a:rPr lang="cs-CZ" dirty="0" smtClean="0"/>
              <a:t>Optimalizace pojištění obce a jejího majetku – 5 obcí</a:t>
            </a:r>
          </a:p>
          <a:p>
            <a:r>
              <a:rPr lang="cs-CZ" dirty="0" smtClean="0"/>
              <a:t>Bezplatná správa profilu zadavatele všech členských obcí</a:t>
            </a:r>
          </a:p>
          <a:p>
            <a:r>
              <a:rPr lang="cs-CZ" dirty="0"/>
              <a:t>a</a:t>
            </a:r>
            <a:r>
              <a:rPr lang="cs-CZ" dirty="0" smtClean="0"/>
              <a:t> další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6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DSO a centrum společných služeb</a:t>
            </a:r>
            <a:br>
              <a:rPr lang="cs-CZ" dirty="0" smtClean="0"/>
            </a:br>
            <a:r>
              <a:rPr lang="cs-CZ" dirty="0" smtClean="0"/>
              <a:t>Příprava společných projektů členských obcí DSO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2202288"/>
            <a:ext cx="10759225" cy="3451538"/>
          </a:xfrm>
        </p:spPr>
        <p:txBody>
          <a:bodyPr>
            <a:normAutofit/>
          </a:bodyPr>
          <a:lstStyle/>
          <a:p>
            <a:r>
              <a:rPr lang="cs-CZ" dirty="0" smtClean="0"/>
              <a:t>Centrální sběrný dvůr a sběrná místa – rozpočet 15 mil. Kč</a:t>
            </a:r>
          </a:p>
          <a:p>
            <a:r>
              <a:rPr lang="cs-CZ" dirty="0" smtClean="0"/>
              <a:t>Veřejné osvětlení v členských obcích – 12 obcí</a:t>
            </a:r>
          </a:p>
          <a:p>
            <a:r>
              <a:rPr lang="cs-CZ" dirty="0" smtClean="0"/>
              <a:t>Obnova kulturního bohatství 2017 – rozpočet 650 tis. Kč</a:t>
            </a:r>
          </a:p>
          <a:p>
            <a:r>
              <a:rPr lang="cs-CZ" dirty="0" smtClean="0"/>
              <a:t>Projekt přeshraniční česko-polské spolupráce </a:t>
            </a:r>
          </a:p>
          <a:p>
            <a:r>
              <a:rPr lang="cs-CZ" dirty="0"/>
              <a:t>a</a:t>
            </a:r>
            <a:r>
              <a:rPr lang="cs-CZ" dirty="0" smtClean="0"/>
              <a:t> další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1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519" y="255134"/>
            <a:ext cx="11410680" cy="1036850"/>
          </a:xfrm>
        </p:spPr>
        <p:txBody>
          <a:bodyPr>
            <a:normAutofit/>
          </a:bodyPr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/>
              <a:t>P</a:t>
            </a:r>
            <a:r>
              <a:rPr lang="cs-CZ" dirty="0" smtClean="0"/>
              <a:t>odpora společenského života - mikulášská nadílka 2016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" y="1764406"/>
            <a:ext cx="5791200" cy="4343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4406"/>
            <a:ext cx="57911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397" y="255134"/>
            <a:ext cx="11359166" cy="1036850"/>
          </a:xfrm>
        </p:spPr>
        <p:txBody>
          <a:bodyPr>
            <a:normAutofit/>
          </a:bodyPr>
          <a:lstStyle/>
          <a:p>
            <a:r>
              <a:rPr lang="cs-CZ" dirty="0"/>
              <a:t>DSO a centrum společných služeb</a:t>
            </a:r>
            <a:br>
              <a:rPr lang="cs-CZ" dirty="0"/>
            </a:br>
            <a:r>
              <a:rPr lang="cs-CZ" dirty="0"/>
              <a:t>P</a:t>
            </a:r>
            <a:r>
              <a:rPr lang="cs-CZ" dirty="0" smtClean="0"/>
              <a:t>odpora </a:t>
            </a:r>
            <a:r>
              <a:rPr lang="cs-CZ" dirty="0"/>
              <a:t>společenského života </a:t>
            </a:r>
            <a:r>
              <a:rPr lang="cs-CZ" dirty="0" smtClean="0"/>
              <a:t>– II. Reprezentační ples 2017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" y="2047740"/>
            <a:ext cx="5889131" cy="39260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2" y="2018582"/>
            <a:ext cx="5932868" cy="39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153" y="1313644"/>
            <a:ext cx="8046720" cy="468790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Dobrovolný svazek obcí Mikroregion Severo-Lanškrounsko jednoznačně podporuje rozvoj </a:t>
            </a:r>
            <a:r>
              <a:rPr lang="cs-CZ" dirty="0" err="1" smtClean="0"/>
              <a:t>meziobecní</a:t>
            </a:r>
            <a:r>
              <a:rPr lang="cs-CZ" dirty="0" smtClean="0"/>
              <a:t> spolupráce v České republice a tím i projekt SMO ČR „Centra společných služeb“.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Meziobecní</a:t>
            </a:r>
            <a:r>
              <a:rPr lang="cs-CZ" dirty="0" smtClean="0"/>
              <a:t> spolupráci považuje za zásadní.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Tato prezentace není návod, jak přesně řešit </a:t>
            </a:r>
            <a:r>
              <a:rPr lang="cs-CZ" dirty="0" err="1" smtClean="0"/>
              <a:t>meziobecní</a:t>
            </a:r>
            <a:r>
              <a:rPr lang="cs-CZ" dirty="0" smtClean="0"/>
              <a:t> spolupráci, neboť každé území je jiné a je nutné k němu přistupovat individuálně.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2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843274"/>
            <a:ext cx="6400800" cy="2560320"/>
          </a:xfrm>
        </p:spPr>
        <p:txBody>
          <a:bodyPr/>
          <a:lstStyle/>
          <a:p>
            <a:r>
              <a:rPr lang="cs-CZ" dirty="0" smtClean="0"/>
              <a:t>Děkujeme za 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403594"/>
            <a:ext cx="6400800" cy="272675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KONTAKT:</a:t>
            </a:r>
          </a:p>
          <a:p>
            <a:r>
              <a:rPr lang="cs-CZ" dirty="0" smtClean="0"/>
              <a:t>Adresa: Dolní Čermná 76, 561 53</a:t>
            </a:r>
            <a:endParaRPr lang="cs-CZ" dirty="0" smtClean="0">
              <a:hlinkClick r:id="rId2"/>
            </a:endParaRPr>
          </a:p>
          <a:p>
            <a:r>
              <a:rPr lang="cs-CZ" dirty="0" smtClean="0"/>
              <a:t>Web: </a:t>
            </a:r>
            <a:r>
              <a:rPr lang="cs-CZ" dirty="0" smtClean="0">
                <a:hlinkClick r:id="rId2"/>
              </a:rPr>
              <a:t>www.dsomsl.cz</a:t>
            </a:r>
            <a:r>
              <a:rPr lang="cs-CZ" dirty="0" smtClean="0"/>
              <a:t> </a:t>
            </a:r>
          </a:p>
          <a:p>
            <a:r>
              <a:rPr lang="cs-CZ" dirty="0" smtClean="0"/>
              <a:t>E-mail: </a:t>
            </a:r>
            <a:r>
              <a:rPr lang="cs-CZ" dirty="0" smtClean="0">
                <a:hlinkClick r:id="rId3"/>
              </a:rPr>
              <a:t>dsomsl@dsomsl.cz</a:t>
            </a:r>
            <a:r>
              <a:rPr lang="cs-CZ" dirty="0" smtClean="0"/>
              <a:t> </a:t>
            </a:r>
          </a:p>
          <a:p>
            <a:r>
              <a:rPr lang="cs-CZ" dirty="0" smtClean="0"/>
              <a:t>Telefonní kontakt: 733 714 700 – 702</a:t>
            </a:r>
          </a:p>
          <a:p>
            <a:r>
              <a:rPr lang="cs-CZ" dirty="0" smtClean="0"/>
              <a:t>Jsme na </a:t>
            </a:r>
            <a:r>
              <a:rPr lang="cs-CZ" dirty="0" err="1" smtClean="0"/>
              <a:t>facebooku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2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Obsah </a:t>
            </a:r>
            <a:endParaRPr lang="cs-CZ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cs-CZ" sz="2400" b="0" i="0" dirty="0" smtClean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cs-CZ" sz="3600" b="0" i="0" dirty="0" smtClean="0">
                <a:solidFill>
                  <a:srgbClr val="595959"/>
                </a:solidFill>
                <a:latin typeface="Book Antiqua"/>
              </a:rPr>
              <a:t>Česká republika, obce a jejich povinnosti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cs-CZ" sz="3600" dirty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cs-CZ" sz="3600" dirty="0" smtClean="0">
                <a:solidFill>
                  <a:srgbClr val="595959"/>
                </a:solidFill>
                <a:latin typeface="Book Antiqua"/>
              </a:rPr>
              <a:t>Dobrovolný svazek obcí Mikroregion Severo-Lanškrounsko</a:t>
            </a:r>
            <a:endParaRPr lang="cs-CZ" sz="3600" b="0" i="0" dirty="0" smtClean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cs-CZ" sz="3600" dirty="0" smtClean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cs-CZ" sz="3600" dirty="0" smtClean="0">
                <a:solidFill>
                  <a:srgbClr val="595959"/>
                </a:solidFill>
                <a:latin typeface="Book Antiqua"/>
              </a:rPr>
              <a:t>DSO a centrum společných služeb</a:t>
            </a:r>
            <a:endParaRPr lang="cs-CZ" sz="3600" b="0" i="0" dirty="0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155" y="255134"/>
            <a:ext cx="10381445" cy="103685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2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Česká republika, obce a jejich povinnosti </a:t>
            </a:r>
            <a:endParaRPr lang="cs-CZ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44699" y="1957589"/>
            <a:ext cx="11809926" cy="4571999"/>
          </a:xfrm>
        </p:spPr>
        <p:txBody>
          <a:bodyPr/>
          <a:lstStyle/>
          <a:p>
            <a:r>
              <a:rPr lang="cs-CZ" dirty="0" smtClean="0"/>
              <a:t>Česká republika se k 31. 12. 2016 skládala ze 6 258 obcí (604 měst, 221 městysů)</a:t>
            </a:r>
          </a:p>
          <a:p>
            <a:r>
              <a:rPr lang="cs-CZ" dirty="0" smtClean="0"/>
              <a:t>Počet obcí do 1 tisíce obyvatel: 4 824</a:t>
            </a:r>
            <a:r>
              <a:rPr lang="cs-CZ" smtClean="0"/>
              <a:t>, tj. 77 </a:t>
            </a:r>
            <a:r>
              <a:rPr lang="cs-CZ" dirty="0" smtClean="0"/>
              <a:t>% všech obcí</a:t>
            </a:r>
          </a:p>
          <a:p>
            <a:r>
              <a:rPr lang="cs-CZ" dirty="0" smtClean="0"/>
              <a:t>Počet obcí do 2 tisíc obyvatel: 5 569, tj. 89 % všech obcí</a:t>
            </a:r>
          </a:p>
          <a:p>
            <a:r>
              <a:rPr lang="cs-CZ" sz="1800" i="1" dirty="0" smtClean="0"/>
              <a:t>Zdroj ČSÚ 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05348"/>
              </p:ext>
            </p:extLst>
          </p:nvPr>
        </p:nvGraphicFramePr>
        <p:xfrm>
          <a:off x="1849731" y="4373985"/>
          <a:ext cx="10148549" cy="172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003"/>
                <a:gridCol w="875763"/>
                <a:gridCol w="875763"/>
                <a:gridCol w="1030310"/>
                <a:gridCol w="1030310"/>
                <a:gridCol w="1043189"/>
                <a:gridCol w="1159098"/>
                <a:gridCol w="1171978"/>
                <a:gridCol w="1146220"/>
                <a:gridCol w="965915"/>
              </a:tblGrid>
              <a:tr h="816202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do 199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200</a:t>
                      </a:r>
                    </a:p>
                    <a:p>
                      <a:r>
                        <a:rPr lang="cs-CZ" dirty="0" smtClean="0"/>
                        <a:t>do 499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500</a:t>
                      </a:r>
                    </a:p>
                    <a:p>
                      <a:r>
                        <a:rPr lang="cs-CZ" dirty="0" smtClean="0"/>
                        <a:t>do 999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1 000</a:t>
                      </a:r>
                    </a:p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1 999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2 000</a:t>
                      </a:r>
                    </a:p>
                    <a:p>
                      <a:r>
                        <a:rPr lang="cs-CZ" dirty="0" smtClean="0"/>
                        <a:t>do 4 999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5 000</a:t>
                      </a:r>
                    </a:p>
                    <a:p>
                      <a:r>
                        <a:rPr lang="cs-CZ" dirty="0" smtClean="0"/>
                        <a:t>do 9 999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10 000</a:t>
                      </a:r>
                    </a:p>
                    <a:p>
                      <a:r>
                        <a:rPr lang="cs-CZ" dirty="0" smtClean="0"/>
                        <a:t>do 19 999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20 000</a:t>
                      </a:r>
                    </a:p>
                    <a:p>
                      <a:r>
                        <a:rPr lang="cs-CZ" dirty="0" smtClean="0"/>
                        <a:t>do 49 999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50 000</a:t>
                      </a:r>
                    </a:p>
                    <a:p>
                      <a:r>
                        <a:rPr lang="cs-CZ" dirty="0" smtClean="0"/>
                        <a:t>do 99 999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nad</a:t>
                      </a:r>
                    </a:p>
                    <a:p>
                      <a:r>
                        <a:rPr lang="cs-CZ" dirty="0" smtClean="0"/>
                        <a:t>100 000</a:t>
                      </a:r>
                      <a:endParaRPr lang="cs-CZ" dirty="0"/>
                    </a:p>
                  </a:txBody>
                  <a:tcPr/>
                </a:tc>
              </a:tr>
              <a:tr h="910376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1 449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1 997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1 378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745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141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47225"/>
              </p:ext>
            </p:extLst>
          </p:nvPr>
        </p:nvGraphicFramePr>
        <p:xfrm>
          <a:off x="312312" y="4382841"/>
          <a:ext cx="1481074" cy="171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074"/>
              </a:tblGrid>
              <a:tr h="807346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POČET OBYVATEL</a:t>
                      </a:r>
                      <a:endParaRPr lang="cs-CZ" sz="1800" b="1" dirty="0"/>
                    </a:p>
                  </a:txBody>
                  <a:tcPr/>
                </a:tc>
              </a:tr>
              <a:tr h="91037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cs-CZ" sz="800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OBCÍ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1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611" y="255134"/>
            <a:ext cx="10110989" cy="1036850"/>
          </a:xfrm>
        </p:spPr>
        <p:txBody>
          <a:bodyPr/>
          <a:lstStyle/>
          <a:p>
            <a:r>
              <a:rPr lang="cs-CZ" dirty="0"/>
              <a:t>Česká republika, obce a jejich povinnosti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6" y="1828800"/>
            <a:ext cx="10278414" cy="48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Katalog </a:t>
            </a:r>
            <a:r>
              <a:rPr lang="cs-CZ" b="1" dirty="0"/>
              <a:t>činností obcí </a:t>
            </a:r>
            <a:endParaRPr lang="cs-CZ" b="1" dirty="0" smtClean="0"/>
          </a:p>
          <a:p>
            <a:r>
              <a:rPr lang="cs-CZ" b="1" dirty="0" smtClean="0"/>
              <a:t>Zpracovatel: Ministerstvo vnitra ČR</a:t>
            </a:r>
          </a:p>
          <a:p>
            <a:r>
              <a:rPr lang="cs-CZ" b="1" dirty="0" smtClean="0">
                <a:hlinkClick r:id="rId2"/>
              </a:rPr>
              <a:t>http</a:t>
            </a:r>
            <a:r>
              <a:rPr lang="cs-CZ" b="1" dirty="0">
                <a:hlinkClick r:id="rId2"/>
              </a:rPr>
              <a:t>://</a:t>
            </a:r>
            <a:r>
              <a:rPr lang="cs-CZ" b="1" dirty="0" smtClean="0">
                <a:hlinkClick r:id="rId2"/>
              </a:rPr>
              <a:t>www.mvcr.cz/clanek/katalog-cinnosti-obci.aspx</a:t>
            </a:r>
            <a:r>
              <a:rPr lang="cs-CZ" b="1" dirty="0" smtClean="0"/>
              <a:t> </a:t>
            </a:r>
            <a:endParaRPr lang="cs-CZ" b="1" dirty="0"/>
          </a:p>
          <a:p>
            <a:r>
              <a:rPr lang="cs-CZ" dirty="0" smtClean="0"/>
              <a:t>Katalog byl zpracován </a:t>
            </a:r>
            <a:r>
              <a:rPr lang="cs-CZ" dirty="0"/>
              <a:t>na základě platných zákonů.  S </a:t>
            </a:r>
            <a:r>
              <a:rPr lang="cs-CZ" dirty="0" smtClean="0"/>
              <a:t>katalogem </a:t>
            </a:r>
            <a:r>
              <a:rPr lang="cs-CZ" dirty="0"/>
              <a:t>činností obcí </a:t>
            </a:r>
            <a:r>
              <a:rPr lang="cs-CZ" dirty="0" smtClean="0"/>
              <a:t>se </a:t>
            </a:r>
            <a:r>
              <a:rPr lang="cs-CZ" dirty="0"/>
              <a:t>kontinuálně pracuje. </a:t>
            </a:r>
            <a:r>
              <a:rPr lang="cs-CZ" dirty="0" smtClean="0"/>
              <a:t>Katalog </a:t>
            </a:r>
            <a:r>
              <a:rPr lang="cs-CZ" dirty="0"/>
              <a:t>se pravidelně jednou ročně </a:t>
            </a:r>
            <a:r>
              <a:rPr lang="cs-CZ" dirty="0" smtClean="0"/>
              <a:t>aktualizuje. </a:t>
            </a:r>
          </a:p>
          <a:p>
            <a:r>
              <a:rPr lang="cs-CZ" dirty="0" smtClean="0"/>
              <a:t>Obsahuje přenesenou i samostatnou působnost; samostatnou působnost pouze z pohledu zákonných povinností.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034" y="255134"/>
            <a:ext cx="10368566" cy="103685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2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Česká republika, obce a jejich povinnosti </a:t>
            </a:r>
            <a:endParaRPr lang="cs-CZ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28033" y="1828799"/>
            <a:ext cx="11333409" cy="470078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6715"/>
              </p:ext>
            </p:extLst>
          </p:nvPr>
        </p:nvGraphicFramePr>
        <p:xfrm>
          <a:off x="528033" y="1735951"/>
          <a:ext cx="11333409" cy="479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559"/>
                <a:gridCol w="1948333"/>
                <a:gridCol w="6946517"/>
              </a:tblGrid>
              <a:tr h="397541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Kategorie</a:t>
                      </a:r>
                      <a:r>
                        <a:rPr lang="cs-CZ" baseline="0" dirty="0" smtClean="0"/>
                        <a:t> 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povinností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Stručná informace</a:t>
                      </a:r>
                      <a:endParaRPr lang="cs-CZ" dirty="0"/>
                    </a:p>
                  </a:txBody>
                  <a:tcPr/>
                </a:tc>
              </a:tr>
              <a:tr h="769215">
                <a:tc>
                  <a:txBody>
                    <a:bodyPr/>
                    <a:lstStyle/>
                    <a:p>
                      <a:r>
                        <a:rPr lang="cs-CZ" dirty="0" smtClean="0"/>
                        <a:t>Obec I. typu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činnosti, které mají vykonávat obce se základní působností</a:t>
                      </a:r>
                      <a:endParaRPr lang="cs-CZ" dirty="0"/>
                    </a:p>
                  </a:txBody>
                  <a:tcPr/>
                </a:tc>
              </a:tr>
              <a:tr h="980238">
                <a:tc>
                  <a:txBody>
                    <a:bodyPr/>
                    <a:lstStyle/>
                    <a:p>
                      <a:r>
                        <a:rPr lang="cs-CZ" dirty="0" smtClean="0"/>
                        <a:t>Czech POINT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činnosti obcí, které vydávají ověřené výstupy z informačních systémů, podle zákona č. 365/2000 Sb., o informačních systémech veřejné správy</a:t>
                      </a:r>
                      <a:endParaRPr lang="cs-CZ" dirty="0"/>
                    </a:p>
                  </a:txBody>
                  <a:tcPr/>
                </a:tc>
              </a:tr>
              <a:tr h="686167">
                <a:tc>
                  <a:txBody>
                    <a:bodyPr/>
                    <a:lstStyle/>
                    <a:p>
                      <a:r>
                        <a:rPr lang="cs-CZ" dirty="0" smtClean="0"/>
                        <a:t>Vidimace a legalizace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činnosti </a:t>
                      </a:r>
                      <a:r>
                        <a:rPr lang="cs-CZ" dirty="0" smtClean="0"/>
                        <a:t>obcí provádějící vidimaci a legalizaci podle zákona č. 21/2006 Sb.</a:t>
                      </a:r>
                      <a:endParaRPr lang="cs-CZ" dirty="0"/>
                    </a:p>
                  </a:txBody>
                  <a:tcPr/>
                </a:tc>
              </a:tr>
              <a:tr h="980238">
                <a:tc>
                  <a:txBody>
                    <a:bodyPr/>
                    <a:lstStyle/>
                    <a:p>
                      <a:r>
                        <a:rPr lang="cs-CZ" dirty="0" smtClean="0"/>
                        <a:t>Matriční</a:t>
                      </a:r>
                      <a:r>
                        <a:rPr lang="cs-CZ" baseline="0" dirty="0" smtClean="0"/>
                        <a:t> úřady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činnosti obcí, které vykonávají z pozice matričního úřadu podle zákona č. 301/2000 Sb., o matrikách, jménu a příjmení a o změně některých souvisejících zákonů</a:t>
                      </a:r>
                      <a:endParaRPr lang="cs-CZ" dirty="0"/>
                    </a:p>
                  </a:txBody>
                  <a:tcPr/>
                </a:tc>
              </a:tr>
              <a:tr h="980238">
                <a:tc>
                  <a:txBody>
                    <a:bodyPr/>
                    <a:lstStyle/>
                    <a:p>
                      <a:r>
                        <a:rPr lang="cs-CZ" dirty="0" smtClean="0"/>
                        <a:t>Stavební úřady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činnosti, které obce vykonávají z pozice stavebního úřadu ze zákona č. 183/2006 Sb., o územním plánování a stavebním řádu (stavební zákon)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55134"/>
            <a:ext cx="9982200" cy="1036850"/>
          </a:xfrm>
        </p:spPr>
        <p:txBody>
          <a:bodyPr/>
          <a:lstStyle/>
          <a:p>
            <a:r>
              <a:rPr lang="cs-CZ" dirty="0"/>
              <a:t>Česká republika, obce a jejich povinnosti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1828800"/>
            <a:ext cx="10304172" cy="4343400"/>
          </a:xfrm>
        </p:spPr>
        <p:txBody>
          <a:bodyPr/>
          <a:lstStyle/>
          <a:p>
            <a:endParaRPr lang="cs-CZ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4000" dirty="0" smtClean="0"/>
              <a:t>JSOU OBCE, PŘEDEVŠÍM PAK MALÉ OBCE, TAKOVÝ POČET POVINNOSTÍ FUNDOVANĚ ZVLÁDAT?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5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55134"/>
            <a:ext cx="9982200" cy="1036850"/>
          </a:xfrm>
        </p:spPr>
        <p:txBody>
          <a:bodyPr/>
          <a:lstStyle/>
          <a:p>
            <a:r>
              <a:rPr lang="cs-CZ" dirty="0"/>
              <a:t>Česká republika, obce a jejich povinnosti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86" y="1828799"/>
            <a:ext cx="9608713" cy="46750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5400" b="1" dirty="0" smtClean="0"/>
              <a:t>NIKOLIV!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4000" dirty="0" smtClean="0"/>
              <a:t>Řešení této situace existují dvě:</a:t>
            </a:r>
          </a:p>
          <a:p>
            <a:pPr marL="1291590" lvl="2" indent="-742950">
              <a:lnSpc>
                <a:spcPct val="15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3400" dirty="0" smtClean="0"/>
              <a:t>Slučování obcí</a:t>
            </a:r>
          </a:p>
          <a:p>
            <a:pPr marL="1291590" lvl="2" indent="-742950">
              <a:lnSpc>
                <a:spcPct val="15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3400" dirty="0" err="1" smtClean="0"/>
              <a:t>Meziobecní</a:t>
            </a:r>
            <a:r>
              <a:rPr lang="cs-CZ" sz="3400" dirty="0" smtClean="0"/>
              <a:t> spolupráce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8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Dobrovolný svazek obcí</a:t>
            </a:r>
            <a:br>
              <a:rPr lang="cs-CZ" dirty="0" smtClean="0"/>
            </a:br>
            <a:r>
              <a:rPr lang="cs-CZ" dirty="0" smtClean="0"/>
              <a:t>Mikroregion Severo-Lanškrounsko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1687132"/>
            <a:ext cx="10463011" cy="5061398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Založen v prosinci 2012, registrován v lednu 2013</a:t>
            </a:r>
          </a:p>
          <a:p>
            <a:pPr algn="just"/>
            <a:r>
              <a:rPr lang="cs-CZ" dirty="0"/>
              <a:t>Založen 8 členskými obcemi: Bystřec, Dolní Čermná, Horní Čermná, Horní Heřmanice, Horní Třešňovec, Petrovice, Verměřovice a Výprachtice</a:t>
            </a:r>
          </a:p>
          <a:p>
            <a:pPr algn="just"/>
            <a:r>
              <a:rPr lang="cs-CZ" dirty="0" smtClean="0"/>
              <a:t>V době založení personální </a:t>
            </a:r>
            <a:r>
              <a:rPr lang="cs-CZ" dirty="0"/>
              <a:t>obsazení: 1 DPP (manažer)</a:t>
            </a:r>
          </a:p>
          <a:p>
            <a:pPr algn="just"/>
            <a:r>
              <a:rPr lang="cs-CZ" b="1" dirty="0"/>
              <a:t>Účel založení</a:t>
            </a:r>
            <a:r>
              <a:rPr lang="cs-CZ" dirty="0"/>
              <a:t>: efektivní </a:t>
            </a:r>
            <a:r>
              <a:rPr lang="cs-CZ" dirty="0" err="1"/>
              <a:t>meziobecní</a:t>
            </a:r>
            <a:r>
              <a:rPr lang="cs-CZ" dirty="0"/>
              <a:t> spolupráce zejména na úseku realizace společných </a:t>
            </a:r>
            <a:r>
              <a:rPr lang="cs-CZ" dirty="0" smtClean="0"/>
              <a:t>projektů, společných postupů, odborného a projekt. poradenství</a:t>
            </a:r>
          </a:p>
          <a:p>
            <a:pPr algn="just"/>
            <a:r>
              <a:rPr lang="cs-CZ" dirty="0" smtClean="0"/>
              <a:t>Od </a:t>
            </a:r>
            <a:r>
              <a:rPr lang="cs-CZ" dirty="0"/>
              <a:t>1.4.2015 </a:t>
            </a:r>
            <a:r>
              <a:rPr lang="cs-CZ" dirty="0" smtClean="0"/>
              <a:t>jeden zaměstnanec </a:t>
            </a:r>
            <a:r>
              <a:rPr lang="cs-CZ" dirty="0"/>
              <a:t>na </a:t>
            </a:r>
            <a:r>
              <a:rPr lang="cs-CZ" dirty="0" smtClean="0"/>
              <a:t>plný úvazek </a:t>
            </a:r>
            <a:r>
              <a:rPr lang="cs-CZ" dirty="0"/>
              <a:t>(manažerka svazku)</a:t>
            </a:r>
          </a:p>
          <a:p>
            <a:pPr algn="just"/>
            <a:r>
              <a:rPr lang="cs-CZ" dirty="0"/>
              <a:t>Následovaly další společné projekty obcí</a:t>
            </a:r>
          </a:p>
          <a:p>
            <a:pPr algn="just"/>
            <a:r>
              <a:rPr lang="cs-CZ" dirty="0"/>
              <a:t>V roce 2016 přistoupily 4 obce: Albrechtice, Cotkytle, Čenkovice a Ostrov</a:t>
            </a:r>
          </a:p>
          <a:p>
            <a:pPr algn="just"/>
            <a:r>
              <a:rPr lang="cs-CZ" b="1" dirty="0">
                <a:solidFill>
                  <a:schemeClr val="accent2"/>
                </a:solidFill>
              </a:rPr>
              <a:t>Dnes se svazek skládá z 12 členských obcí s celkovým počtem téměř 8,5 tisíce obyvatel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6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3033AEC5-84CA-45F0-A7AC-FA35B8B4B276}" vid="{C397D428-36B5-477C-A82A-C7AF81D198F7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směrování firmy (širokoúhlá)</Template>
  <TotalTime>0</TotalTime>
  <Words>1350</Words>
  <Application>Microsoft Office PowerPoint</Application>
  <PresentationFormat>Širokoúhlá obrazovka</PresentationFormat>
  <Paragraphs>248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Book Antiqua</vt:lpstr>
      <vt:lpstr>Wingdings</vt:lpstr>
      <vt:lpstr>Sales Direction 16X9</vt:lpstr>
      <vt:lpstr>Dobrovolný svazek obcí Mikroregion  Severo-Lanškrounsko</vt:lpstr>
      <vt:lpstr>Dobrovolný svazek obcí  Mikroregion Severo-Lanškrounsko</vt:lpstr>
      <vt:lpstr>Obsah </vt:lpstr>
      <vt:lpstr>Česká republika, obce a jejich povinnosti </vt:lpstr>
      <vt:lpstr>Česká republika, obce a jejich povinnosti </vt:lpstr>
      <vt:lpstr>Česká republika, obce a jejich povinnosti </vt:lpstr>
      <vt:lpstr>Česká republika, obce a jejich povinnosti </vt:lpstr>
      <vt:lpstr>Česká republika, obce a jejich povinnosti </vt:lpstr>
      <vt:lpstr>Dobrovolný svazek obcí Mikroregion Severo-Lanškrounsko</vt:lpstr>
      <vt:lpstr>Prezentace aplikace PowerPoint</vt:lpstr>
      <vt:lpstr>Dobrovolný svazek obcí  Mikroregion Severo-Lanškrounsko</vt:lpstr>
      <vt:lpstr>Dobrovolný svazek obcí  Mikroregion Severo-Lanškrounsko</vt:lpstr>
      <vt:lpstr>DSO a centrum společných služeb</vt:lpstr>
      <vt:lpstr>DSO a centrum společných služeb Činnost</vt:lpstr>
      <vt:lpstr>DSO a centrum společných služeb Příklad semináře v rámci odborného poradenství</vt:lpstr>
      <vt:lpstr>DSO a centrum společných služeb Další příklady odborného poradenství</vt:lpstr>
      <vt:lpstr>DSO a centrum společných služeb Příklad projektového a dotačního poradenství pro čl. obce</vt:lpstr>
      <vt:lpstr>DSO a centrum společných služeb Další příklady projektového a dotačního poradenství</vt:lpstr>
      <vt:lpstr>DSO a centrum společných služeb Příklad zpracování žádosti o dotaci na projekt DSO</vt:lpstr>
      <vt:lpstr>DSO a centrum společných služeb Příklady zpracovaných žádostí o dotaci pro čl. obce</vt:lpstr>
      <vt:lpstr>DSO a centrum společných služeb Další příklady zpracovaných žádostí o dotaci pro čl. obce</vt:lpstr>
      <vt:lpstr>DSO a centrum společných služeb Příklady připravovaných žádostí o dotaci pro čl. obce</vt:lpstr>
      <vt:lpstr>DSO a centrum společných služeb Příklady zpracování ZD a administrace VŘ pro čl. obce</vt:lpstr>
      <vt:lpstr>DSO a centrum společných služeb Realizace společných projektů členských obcí DSO</vt:lpstr>
      <vt:lpstr>DSO a centrum společných služeb Příprava společných projektů členských obcí DSO</vt:lpstr>
      <vt:lpstr>DSO a centrum společných služeb Podpora společenského života - mikulášská nadílka 2016</vt:lpstr>
      <vt:lpstr>DSO a centrum společných služeb Podpora společenského života – II. Reprezentační ples 2017</vt:lpstr>
      <vt:lpstr>Dobrovolný svazek obcí Mikroregion Severo-Lanškrounsko jednoznačně podporuje rozvoj meziobecní spolupráce v České republice a tím i projekt SMO ČR „Centra společných služeb“.  Meziobecní spolupráci považuje za zásadní.  Tato prezentace není návod, jak přesně řešit meziobecní spolupráci, neboť každé území je jiné a je nutné k němu přistupovat individuálně.</vt:lpstr>
      <vt:lpstr>Děkujeme za pozornost.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2017-04-02T11:55:50Z</dcterms:created>
  <dcterms:modified xsi:type="dcterms:W3CDTF">2017-04-03T17:15:09Z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