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6"/>
  </p:notesMasterIdLst>
  <p:sldIdLst>
    <p:sldId id="311" r:id="rId3"/>
    <p:sldId id="282" r:id="rId4"/>
    <p:sldId id="314" r:id="rId5"/>
    <p:sldId id="257" r:id="rId6"/>
    <p:sldId id="279" r:id="rId7"/>
    <p:sldId id="258" r:id="rId8"/>
    <p:sldId id="259" r:id="rId9"/>
    <p:sldId id="260" r:id="rId10"/>
    <p:sldId id="261" r:id="rId11"/>
    <p:sldId id="262" r:id="rId12"/>
    <p:sldId id="269" r:id="rId13"/>
    <p:sldId id="263" r:id="rId14"/>
    <p:sldId id="270" r:id="rId15"/>
    <p:sldId id="313" r:id="rId16"/>
    <p:sldId id="283" r:id="rId17"/>
    <p:sldId id="284" r:id="rId18"/>
    <p:sldId id="285" r:id="rId19"/>
    <p:sldId id="286" r:id="rId20"/>
    <p:sldId id="289" r:id="rId21"/>
    <p:sldId id="287" r:id="rId22"/>
    <p:sldId id="288" r:id="rId23"/>
    <p:sldId id="295" r:id="rId24"/>
    <p:sldId id="291" r:id="rId25"/>
    <p:sldId id="290" r:id="rId26"/>
    <p:sldId id="292" r:id="rId27"/>
    <p:sldId id="315" r:id="rId28"/>
    <p:sldId id="293" r:id="rId29"/>
    <p:sldId id="294" r:id="rId30"/>
    <p:sldId id="316" r:id="rId31"/>
    <p:sldId id="296" r:id="rId32"/>
    <p:sldId id="297" r:id="rId33"/>
    <p:sldId id="298" r:id="rId34"/>
    <p:sldId id="299" r:id="rId35"/>
    <p:sldId id="300" r:id="rId36"/>
    <p:sldId id="301" r:id="rId37"/>
    <p:sldId id="318" r:id="rId38"/>
    <p:sldId id="317" r:id="rId39"/>
    <p:sldId id="312" r:id="rId40"/>
    <p:sldId id="303" r:id="rId41"/>
    <p:sldId id="304" r:id="rId42"/>
    <p:sldId id="305" r:id="rId43"/>
    <p:sldId id="306" r:id="rId44"/>
    <p:sldId id="307" r:id="rId4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0" d="100"/>
          <a:sy n="30" d="100"/>
        </p:scale>
        <p:origin x="-1232"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BDB835-C100-4D6F-9B6E-F4B490332678}" type="datetimeFigureOut">
              <a:rPr lang="cs-CZ" smtClean="0"/>
              <a:t>03.04.2017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B6FB83-7A5D-4048-B0D6-70525A8D4408}" type="slidenum">
              <a:rPr lang="cs-CZ" smtClean="0"/>
              <a:t>‹#›</a:t>
            </a:fld>
            <a:endParaRPr lang="cs-CZ"/>
          </a:p>
        </p:txBody>
      </p:sp>
    </p:spTree>
    <p:extLst>
      <p:ext uri="{BB962C8B-B14F-4D97-AF65-F5344CB8AC3E}">
        <p14:creationId xmlns:p14="http://schemas.microsoft.com/office/powerpoint/2010/main" val="2233906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2000" dirty="0"/>
          </a:p>
        </p:txBody>
      </p:sp>
      <p:sp>
        <p:nvSpPr>
          <p:cNvPr id="4" name="Zástupný symbol pro číslo snímku 3"/>
          <p:cNvSpPr>
            <a:spLocks noGrp="1"/>
          </p:cNvSpPr>
          <p:nvPr>
            <p:ph type="sldNum" sz="quarter" idx="10"/>
          </p:nvPr>
        </p:nvSpPr>
        <p:spPr/>
        <p:txBody>
          <a:bodyPr/>
          <a:lstStyle/>
          <a:p>
            <a:fld id="{DDB6FB83-7A5D-4048-B0D6-70525A8D4408}" type="slidenum">
              <a:rPr lang="cs-CZ" smtClean="0"/>
              <a:t>24</a:t>
            </a:fld>
            <a:endParaRPr lang="cs-CZ"/>
          </a:p>
        </p:txBody>
      </p:sp>
    </p:spTree>
    <p:extLst>
      <p:ext uri="{BB962C8B-B14F-4D97-AF65-F5344CB8AC3E}">
        <p14:creationId xmlns:p14="http://schemas.microsoft.com/office/powerpoint/2010/main" val="3170581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6543769-90A2-476A-8254-1D018D35D586}" type="datetimeFigureOut">
              <a:rPr lang="cs-CZ" smtClean="0"/>
              <a:t>03.04.2017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9EACB0-07CF-444F-9974-F339D353BDCE}" type="slidenum">
              <a:rPr lang="cs-CZ" smtClean="0"/>
              <a:t>‹#›</a:t>
            </a:fld>
            <a:endParaRPr lang="cs-CZ"/>
          </a:p>
        </p:txBody>
      </p:sp>
    </p:spTree>
    <p:extLst>
      <p:ext uri="{BB962C8B-B14F-4D97-AF65-F5344CB8AC3E}">
        <p14:creationId xmlns:p14="http://schemas.microsoft.com/office/powerpoint/2010/main" val="200531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6543769-90A2-476A-8254-1D018D35D586}" type="datetimeFigureOut">
              <a:rPr lang="cs-CZ" smtClean="0"/>
              <a:t>03.04.2017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9EACB0-07CF-444F-9974-F339D353BDCE}" type="slidenum">
              <a:rPr lang="cs-CZ" smtClean="0"/>
              <a:t>‹#›</a:t>
            </a:fld>
            <a:endParaRPr lang="cs-CZ"/>
          </a:p>
        </p:txBody>
      </p:sp>
    </p:spTree>
    <p:extLst>
      <p:ext uri="{BB962C8B-B14F-4D97-AF65-F5344CB8AC3E}">
        <p14:creationId xmlns:p14="http://schemas.microsoft.com/office/powerpoint/2010/main" val="424718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6543769-90A2-476A-8254-1D018D35D586}" type="datetimeFigureOut">
              <a:rPr lang="cs-CZ" smtClean="0"/>
              <a:t>03.04.2017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9EACB0-07CF-444F-9974-F339D353BDCE}" type="slidenum">
              <a:rPr lang="cs-CZ" smtClean="0"/>
              <a:t>‹#›</a:t>
            </a:fld>
            <a:endParaRPr lang="cs-CZ"/>
          </a:p>
        </p:txBody>
      </p:sp>
    </p:spTree>
    <p:extLst>
      <p:ext uri="{BB962C8B-B14F-4D97-AF65-F5344CB8AC3E}">
        <p14:creationId xmlns:p14="http://schemas.microsoft.com/office/powerpoint/2010/main" val="2917926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autoři projektu</a:t>
            </a:r>
            <a:endParaRPr lang="cs-CZ" dirty="0"/>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smtClean="0"/>
              <a:t>NÁZEV PREZENTACE</a:t>
            </a:r>
            <a:endParaRPr lang="cs-CZ" dirty="0"/>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spcBef>
                <a:spcPct val="20000"/>
              </a:spcBef>
              <a:buFont typeface="Arial" pitchFamily="34" charset="0"/>
              <a:buNone/>
              <a:defRPr/>
            </a:pPr>
            <a:r>
              <a:rPr lang="cs-CZ" smtClean="0">
                <a:solidFill>
                  <a:prstClr val="black"/>
                </a:solidFill>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extLst>
      <p:ext uri="{BB962C8B-B14F-4D97-AF65-F5344CB8AC3E}">
        <p14:creationId xmlns:p14="http://schemas.microsoft.com/office/powerpoint/2010/main" val="22203766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smtClean="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smtClean="0"/>
              <a:t>NADPIS</a:t>
            </a:r>
            <a:endParaRPr lang="cs-CZ" dirty="0"/>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1917430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smtClean="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26413513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smtClean="0"/>
              <a:t>NADPIS</a:t>
            </a:r>
            <a:endParaRPr lang="cs-CZ" dirty="0"/>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10637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6543769-90A2-476A-8254-1D018D35D586}" type="datetimeFigureOut">
              <a:rPr lang="cs-CZ" smtClean="0"/>
              <a:t>03.04.2017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9EACB0-07CF-444F-9974-F339D353BDCE}" type="slidenum">
              <a:rPr lang="cs-CZ" smtClean="0"/>
              <a:t>‹#›</a:t>
            </a:fld>
            <a:endParaRPr lang="cs-CZ"/>
          </a:p>
        </p:txBody>
      </p:sp>
    </p:spTree>
    <p:extLst>
      <p:ext uri="{BB962C8B-B14F-4D97-AF65-F5344CB8AC3E}">
        <p14:creationId xmlns:p14="http://schemas.microsoft.com/office/powerpoint/2010/main" val="1865096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6543769-90A2-476A-8254-1D018D35D586}" type="datetimeFigureOut">
              <a:rPr lang="cs-CZ" smtClean="0"/>
              <a:t>03.04.2017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69EACB0-07CF-444F-9974-F339D353BDCE}" type="slidenum">
              <a:rPr lang="cs-CZ" smtClean="0"/>
              <a:t>‹#›</a:t>
            </a:fld>
            <a:endParaRPr lang="cs-CZ"/>
          </a:p>
        </p:txBody>
      </p:sp>
    </p:spTree>
    <p:extLst>
      <p:ext uri="{BB962C8B-B14F-4D97-AF65-F5344CB8AC3E}">
        <p14:creationId xmlns:p14="http://schemas.microsoft.com/office/powerpoint/2010/main" val="53359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6543769-90A2-476A-8254-1D018D35D586}" type="datetimeFigureOut">
              <a:rPr lang="cs-CZ" smtClean="0"/>
              <a:t>03.04.2017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9EACB0-07CF-444F-9974-F339D353BDCE}" type="slidenum">
              <a:rPr lang="cs-CZ" smtClean="0"/>
              <a:t>‹#›</a:t>
            </a:fld>
            <a:endParaRPr lang="cs-CZ"/>
          </a:p>
        </p:txBody>
      </p:sp>
    </p:spTree>
    <p:extLst>
      <p:ext uri="{BB962C8B-B14F-4D97-AF65-F5344CB8AC3E}">
        <p14:creationId xmlns:p14="http://schemas.microsoft.com/office/powerpoint/2010/main" val="2468480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6543769-90A2-476A-8254-1D018D35D586}" type="datetimeFigureOut">
              <a:rPr lang="cs-CZ" smtClean="0"/>
              <a:t>03.04.2017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69EACB0-07CF-444F-9974-F339D353BDCE}" type="slidenum">
              <a:rPr lang="cs-CZ" smtClean="0"/>
              <a:t>‹#›</a:t>
            </a:fld>
            <a:endParaRPr lang="cs-CZ"/>
          </a:p>
        </p:txBody>
      </p:sp>
    </p:spTree>
    <p:extLst>
      <p:ext uri="{BB962C8B-B14F-4D97-AF65-F5344CB8AC3E}">
        <p14:creationId xmlns:p14="http://schemas.microsoft.com/office/powerpoint/2010/main" val="3072411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6543769-90A2-476A-8254-1D018D35D586}" type="datetimeFigureOut">
              <a:rPr lang="cs-CZ" smtClean="0"/>
              <a:t>03.04.2017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69EACB0-07CF-444F-9974-F339D353BDCE}" type="slidenum">
              <a:rPr lang="cs-CZ" smtClean="0"/>
              <a:t>‹#›</a:t>
            </a:fld>
            <a:endParaRPr lang="cs-CZ"/>
          </a:p>
        </p:txBody>
      </p:sp>
    </p:spTree>
    <p:extLst>
      <p:ext uri="{BB962C8B-B14F-4D97-AF65-F5344CB8AC3E}">
        <p14:creationId xmlns:p14="http://schemas.microsoft.com/office/powerpoint/2010/main" val="115068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6543769-90A2-476A-8254-1D018D35D586}" type="datetimeFigureOut">
              <a:rPr lang="cs-CZ" smtClean="0"/>
              <a:t>03.04.2017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69EACB0-07CF-444F-9974-F339D353BDCE}" type="slidenum">
              <a:rPr lang="cs-CZ" smtClean="0"/>
              <a:t>‹#›</a:t>
            </a:fld>
            <a:endParaRPr lang="cs-CZ"/>
          </a:p>
        </p:txBody>
      </p:sp>
    </p:spTree>
    <p:extLst>
      <p:ext uri="{BB962C8B-B14F-4D97-AF65-F5344CB8AC3E}">
        <p14:creationId xmlns:p14="http://schemas.microsoft.com/office/powerpoint/2010/main" val="158865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6543769-90A2-476A-8254-1D018D35D586}" type="datetimeFigureOut">
              <a:rPr lang="cs-CZ" smtClean="0"/>
              <a:t>03.04.2017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9EACB0-07CF-444F-9974-F339D353BDCE}" type="slidenum">
              <a:rPr lang="cs-CZ" smtClean="0"/>
              <a:t>‹#›</a:t>
            </a:fld>
            <a:endParaRPr lang="cs-CZ"/>
          </a:p>
        </p:txBody>
      </p:sp>
    </p:spTree>
    <p:extLst>
      <p:ext uri="{BB962C8B-B14F-4D97-AF65-F5344CB8AC3E}">
        <p14:creationId xmlns:p14="http://schemas.microsoft.com/office/powerpoint/2010/main" val="397924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6543769-90A2-476A-8254-1D018D35D586}" type="datetimeFigureOut">
              <a:rPr lang="cs-CZ" smtClean="0"/>
              <a:t>03.04.2017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69EACB0-07CF-444F-9974-F339D353BDCE}" type="slidenum">
              <a:rPr lang="cs-CZ" smtClean="0"/>
              <a:t>‹#›</a:t>
            </a:fld>
            <a:endParaRPr lang="cs-CZ"/>
          </a:p>
        </p:txBody>
      </p:sp>
    </p:spTree>
    <p:extLst>
      <p:ext uri="{BB962C8B-B14F-4D97-AF65-F5344CB8AC3E}">
        <p14:creationId xmlns:p14="http://schemas.microsoft.com/office/powerpoint/2010/main" val="3092648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43769-90A2-476A-8254-1D018D35D586}" type="datetimeFigureOut">
              <a:rPr lang="cs-CZ" smtClean="0"/>
              <a:t>03.04.2017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9EACB0-07CF-444F-9974-F339D353BDCE}" type="slidenum">
              <a:rPr lang="cs-CZ" smtClean="0"/>
              <a:t>‹#›</a:t>
            </a:fld>
            <a:endParaRPr lang="cs-CZ"/>
          </a:p>
        </p:txBody>
      </p:sp>
    </p:spTree>
    <p:extLst>
      <p:ext uri="{BB962C8B-B14F-4D97-AF65-F5344CB8AC3E}">
        <p14:creationId xmlns:p14="http://schemas.microsoft.com/office/powerpoint/2010/main" val="1292776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extLst>
      <p:ext uri="{BB962C8B-B14F-4D97-AF65-F5344CB8AC3E}">
        <p14:creationId xmlns:p14="http://schemas.microsoft.com/office/powerpoint/2010/main" val="4485166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5.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vrr.zc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aoblený obdélník 4"/>
          <p:cNvSpPr/>
          <p:nvPr/>
        </p:nvSpPr>
        <p:spPr>
          <a:xfrm>
            <a:off x="210344" y="1124744"/>
            <a:ext cx="8713787" cy="3816424"/>
          </a:xfrm>
          <a:prstGeom prst="roundRect">
            <a:avLst>
              <a:gd name="adj" fmla="val 0"/>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spcAft>
                <a:spcPts val="1200"/>
              </a:spcAft>
              <a:defRPr/>
            </a:pPr>
            <a:endParaRPr lang="cs-CZ" sz="2000" b="1" dirty="0" smtClean="0">
              <a:solidFill>
                <a:prstClr val="black"/>
              </a:solidFill>
              <a:cs typeface="Arial" pitchFamily="34" charset="0"/>
            </a:endParaRPr>
          </a:p>
          <a:p>
            <a:pPr algn="ctr">
              <a:spcAft>
                <a:spcPts val="1200"/>
              </a:spcAft>
              <a:defRPr/>
            </a:pPr>
            <a:r>
              <a:rPr lang="cs-CZ" sz="2800" b="1" spc="-20" dirty="0">
                <a:solidFill>
                  <a:srgbClr val="000099"/>
                </a:solidFill>
                <a:cs typeface="Arial" pitchFamily="34" charset="0"/>
              </a:rPr>
              <a:t>Tvorba strategických partnerství </a:t>
            </a:r>
            <a:r>
              <a:rPr lang="cs-CZ" sz="2800" b="1" spc="-20" dirty="0" smtClean="0">
                <a:solidFill>
                  <a:srgbClr val="000099"/>
                </a:solidFill>
                <a:cs typeface="Arial" pitchFamily="34" charset="0"/>
              </a:rPr>
              <a:t>                              na </a:t>
            </a:r>
            <a:r>
              <a:rPr lang="cs-CZ" sz="2800" b="1" spc="-20" dirty="0">
                <a:solidFill>
                  <a:srgbClr val="000099"/>
                </a:solidFill>
                <a:cs typeface="Arial" pitchFamily="34" charset="0"/>
              </a:rPr>
              <a:t>mikroregionální úrovni</a:t>
            </a:r>
          </a:p>
          <a:p>
            <a:pPr algn="ctr">
              <a:defRPr/>
            </a:pPr>
            <a:endParaRPr lang="cs-CZ" sz="2000" dirty="0" smtClean="0">
              <a:solidFill>
                <a:srgbClr val="000099"/>
              </a:solidFill>
              <a:cs typeface="Arial" pitchFamily="34" charset="0"/>
            </a:endParaRPr>
          </a:p>
          <a:p>
            <a:pPr algn="ctr">
              <a:defRPr/>
            </a:pPr>
            <a:r>
              <a:rPr lang="cs-CZ" sz="2000" dirty="0" smtClean="0">
                <a:solidFill>
                  <a:srgbClr val="000099"/>
                </a:solidFill>
                <a:cs typeface="Arial" pitchFamily="34" charset="0"/>
              </a:rPr>
              <a:t>doc</a:t>
            </a:r>
            <a:r>
              <a:rPr lang="cs-CZ" sz="2000" dirty="0">
                <a:solidFill>
                  <a:srgbClr val="000099"/>
                </a:solidFill>
                <a:cs typeface="Arial" pitchFamily="34" charset="0"/>
              </a:rPr>
              <a:t>. RNDr. </a:t>
            </a:r>
            <a:r>
              <a:rPr lang="cs-CZ" sz="2000" dirty="0">
                <a:solidFill>
                  <a:srgbClr val="000099"/>
                </a:solidFill>
                <a:cs typeface="Arial" pitchFamily="34" charset="0"/>
              </a:rPr>
              <a:t>Jiří Ježek, Ph.D</a:t>
            </a:r>
            <a:r>
              <a:rPr lang="cs-CZ" sz="2000" dirty="0" smtClean="0">
                <a:solidFill>
                  <a:srgbClr val="000099"/>
                </a:solidFill>
                <a:cs typeface="Arial" pitchFamily="34" charset="0"/>
              </a:rPr>
              <a:t>.</a:t>
            </a:r>
            <a:endParaRPr lang="cs-CZ" sz="2000" dirty="0">
              <a:solidFill>
                <a:srgbClr val="000099"/>
              </a:solidFill>
              <a:cs typeface="Arial" pitchFamily="34" charset="0"/>
            </a:endParaRPr>
          </a:p>
          <a:p>
            <a:pPr algn="ctr">
              <a:defRPr/>
            </a:pPr>
            <a:r>
              <a:rPr lang="cs-CZ" sz="2000" dirty="0">
                <a:solidFill>
                  <a:srgbClr val="000099"/>
                </a:solidFill>
                <a:cs typeface="Arial" pitchFamily="34" charset="0"/>
              </a:rPr>
              <a:t>Západočeská univerzita v Plzni</a:t>
            </a:r>
          </a:p>
          <a:p>
            <a:pPr algn="ctr">
              <a:defRPr/>
            </a:pPr>
            <a:endParaRPr lang="cs-CZ" sz="2000" dirty="0" smtClean="0">
              <a:solidFill>
                <a:srgbClr val="000099"/>
              </a:solidFill>
              <a:cs typeface="Arial" pitchFamily="34" charset="0"/>
            </a:endParaRPr>
          </a:p>
        </p:txBody>
      </p:sp>
      <p:sp>
        <p:nvSpPr>
          <p:cNvPr id="6" name="Podnadpis 6"/>
          <p:cNvSpPr txBox="1">
            <a:spLocks noGrp="1"/>
          </p:cNvSpPr>
          <p:nvPr>
            <p:ph idx="1"/>
          </p:nvPr>
        </p:nvSpPr>
        <p:spPr bwMode="auto">
          <a:xfrm>
            <a:off x="0" y="4869160"/>
            <a:ext cx="9144000" cy="359892"/>
          </a:xfrm>
          <a:prstGeom prst="rect">
            <a:avLst/>
          </a:prstGeom>
          <a:noFill/>
          <a:ln w="9525">
            <a:noFill/>
            <a:miter lim="800000"/>
            <a:headEnd/>
            <a:tailEnd/>
          </a:ln>
        </p:spPr>
        <p:txBody>
          <a:bodyPr>
            <a:normAutofit/>
          </a:bodyPr>
          <a:lstStyle/>
          <a:p>
            <a:pPr algn="ctr" eaLnBrk="0" hangingPunct="0">
              <a:spcBef>
                <a:spcPts val="0"/>
              </a:spcBef>
              <a:spcAft>
                <a:spcPts val="200"/>
              </a:spcAft>
              <a:defRPr/>
            </a:pPr>
            <a:r>
              <a:rPr lang="cs-CZ" sz="1400" b="1" dirty="0" smtClean="0">
                <a:solidFill>
                  <a:schemeClr val="accent1"/>
                </a:solidFill>
              </a:rPr>
              <a:t>Libňatov</a:t>
            </a:r>
            <a:r>
              <a:rPr lang="cs-CZ" sz="1400" b="1" dirty="0" smtClean="0">
                <a:solidFill>
                  <a:schemeClr val="accent1"/>
                </a:solidFill>
                <a:latin typeface="Arial" pitchFamily="34" charset="0"/>
                <a:cs typeface="Arial" pitchFamily="34" charset="0"/>
              </a:rPr>
              <a:t>, 4. 4. 2017</a:t>
            </a:r>
            <a:endParaRPr lang="cs-CZ" dirty="0">
              <a:solidFill>
                <a:schemeClr val="accent6">
                  <a:lumMod val="50000"/>
                </a:schemeClr>
              </a:solidFill>
              <a:latin typeface="+mn-lt"/>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3140968"/>
            <a:ext cx="1043580" cy="159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0352" y="404664"/>
            <a:ext cx="864096"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Obrázek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5229200"/>
            <a:ext cx="2160240" cy="1368152"/>
          </a:xfrm>
          <a:prstGeom prst="rect">
            <a:avLst/>
          </a:prstGeom>
          <a:noFill/>
          <a:ln>
            <a:noFill/>
          </a:ln>
        </p:spPr>
      </p:pic>
    </p:spTree>
    <p:extLst>
      <p:ext uri="{BB962C8B-B14F-4D97-AF65-F5344CB8AC3E}">
        <p14:creationId xmlns:p14="http://schemas.microsoft.com/office/powerpoint/2010/main" val="1896653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Slučování obcí - shrnutí</a:t>
            </a:r>
            <a:endParaRPr lang="cs-CZ" b="1" dirty="0">
              <a:solidFill>
                <a:srgbClr val="FF0000"/>
              </a:solidFill>
            </a:endParaRPr>
          </a:p>
        </p:txBody>
      </p:sp>
      <p:sp>
        <p:nvSpPr>
          <p:cNvPr id="3" name="Zástupný symbol pro obsah 2"/>
          <p:cNvSpPr>
            <a:spLocks noGrp="1"/>
          </p:cNvSpPr>
          <p:nvPr>
            <p:ph idx="1"/>
          </p:nvPr>
        </p:nvSpPr>
        <p:spPr/>
        <p:txBody>
          <a:bodyPr>
            <a:normAutofit fontScale="70000" lnSpcReduction="20000"/>
          </a:bodyPr>
          <a:lstStyle/>
          <a:p>
            <a:endParaRPr lang="cs-CZ" dirty="0" smtClean="0"/>
          </a:p>
          <a:p>
            <a:r>
              <a:rPr lang="cs-CZ" b="1" dirty="0" smtClean="0">
                <a:solidFill>
                  <a:srgbClr val="FF0000"/>
                </a:solidFill>
              </a:rPr>
              <a:t>Z pohledu obcí </a:t>
            </a:r>
            <a:r>
              <a:rPr lang="cs-CZ" dirty="0" smtClean="0"/>
              <a:t>- posilňuje pozici starosty, profesionalizaci veřejné správy a větší prostor pro jednání. Riziko: ztráta autonomie a identity a sloučených obcí. </a:t>
            </a:r>
          </a:p>
          <a:p>
            <a:r>
              <a:rPr lang="cs-CZ" b="1" dirty="0" smtClean="0">
                <a:solidFill>
                  <a:srgbClr val="FF0000"/>
                </a:solidFill>
              </a:rPr>
              <a:t>Z pohledu státu </a:t>
            </a:r>
            <a:r>
              <a:rPr lang="cs-CZ" dirty="0" smtClean="0"/>
              <a:t>- vznik kapitálově silnějších a výkonnějších obcí, které mohou v budoucnosti převzít do vlastní působnosti další úkoly od státu (v rámci decentralizace) a kompetentnější poskytování veřejných služeb. </a:t>
            </a:r>
          </a:p>
          <a:p>
            <a:r>
              <a:rPr lang="cs-CZ" b="1" dirty="0" smtClean="0">
                <a:solidFill>
                  <a:srgbClr val="FF0000"/>
                </a:solidFill>
              </a:rPr>
              <a:t>Z pohledu uplatňování demokratických principů společenského řízení </a:t>
            </a:r>
            <a:r>
              <a:rPr lang="cs-CZ" dirty="0" smtClean="0"/>
              <a:t>- příležitost pro zvyšování vlivu zvolených představitelů, na rozdíl od netransparentních forem kooperace. Riziko - snížení politické odpovědnosti, vzdálení se voličům, střet kulturních odlišností obyvatel původních obcí. </a:t>
            </a:r>
          </a:p>
          <a:p>
            <a:endParaRPr lang="cs-CZ" dirty="0"/>
          </a:p>
        </p:txBody>
      </p:sp>
    </p:spTree>
    <p:extLst>
      <p:ext uri="{BB962C8B-B14F-4D97-AF65-F5344CB8AC3E}">
        <p14:creationId xmlns:p14="http://schemas.microsoft.com/office/powerpoint/2010/main" val="3499234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576064"/>
          </a:xfrm>
        </p:spPr>
        <p:txBody>
          <a:bodyPr>
            <a:normAutofit/>
          </a:bodyPr>
          <a:lstStyle/>
          <a:p>
            <a:r>
              <a:rPr lang="cs-CZ" sz="2400" b="1" dirty="0" smtClean="0">
                <a:solidFill>
                  <a:srgbClr val="FF0000"/>
                </a:solidFill>
              </a:rPr>
              <a:t>Postoje ke slučování obcí v ČR v %</a:t>
            </a:r>
            <a:endParaRPr lang="cs-CZ" sz="2400" b="1" dirty="0">
              <a:solidFill>
                <a:srgbClr val="FF0000"/>
              </a:solidFill>
            </a:endParaRPr>
          </a:p>
        </p:txBody>
      </p:sp>
      <p:graphicFrame>
        <p:nvGraphicFramePr>
          <p:cNvPr id="8" name="Zástupný symbol pro obsah 7"/>
          <p:cNvGraphicFramePr>
            <a:graphicFrameLocks noGrp="1"/>
          </p:cNvGraphicFramePr>
          <p:nvPr>
            <p:ph idx="1"/>
            <p:extLst>
              <p:ext uri="{D42A27DB-BD31-4B8C-83A1-F6EECF244321}">
                <p14:modId xmlns:p14="http://schemas.microsoft.com/office/powerpoint/2010/main" val="441202570"/>
              </p:ext>
            </p:extLst>
          </p:nvPr>
        </p:nvGraphicFramePr>
        <p:xfrm>
          <a:off x="179512" y="764704"/>
          <a:ext cx="8784977" cy="5746225"/>
        </p:xfrm>
        <a:graphic>
          <a:graphicData uri="http://schemas.openxmlformats.org/drawingml/2006/table">
            <a:tbl>
              <a:tblPr firstRow="1" firstCol="1" bandRow="1"/>
              <a:tblGrid>
                <a:gridCol w="7818511"/>
                <a:gridCol w="114300"/>
                <a:gridCol w="852166"/>
              </a:tblGrid>
              <a:tr h="544066">
                <a:tc>
                  <a:txBody>
                    <a:bodyPr/>
                    <a:lstStyle/>
                    <a:p>
                      <a:pPr>
                        <a:lnSpc>
                          <a:spcPct val="115000"/>
                        </a:lnSpc>
                        <a:spcAft>
                          <a:spcPts val="0"/>
                        </a:spcAft>
                      </a:pPr>
                      <a:r>
                        <a:rPr lang="cs-CZ" sz="1600" dirty="0">
                          <a:solidFill>
                            <a:srgbClr val="000000"/>
                          </a:solidFill>
                          <a:effectLst/>
                          <a:latin typeface="Cambria"/>
                          <a:ea typeface="Times New Roman"/>
                          <a:cs typeface="Times New Roman"/>
                        </a:rPr>
                        <a:t>Větší pozornost než slučování by měla být věnována podpoře dobrovolné </a:t>
                      </a:r>
                      <a:r>
                        <a:rPr lang="cs-CZ" sz="1600" dirty="0" err="1">
                          <a:solidFill>
                            <a:srgbClr val="000000"/>
                          </a:solidFill>
                          <a:effectLst/>
                          <a:latin typeface="Cambria"/>
                          <a:ea typeface="Times New Roman"/>
                          <a:cs typeface="Times New Roman"/>
                        </a:rPr>
                        <a:t>meziobecní</a:t>
                      </a:r>
                      <a:r>
                        <a:rPr lang="cs-CZ" sz="1600" dirty="0">
                          <a:solidFill>
                            <a:srgbClr val="000000"/>
                          </a:solidFill>
                          <a:effectLst/>
                          <a:latin typeface="Cambria"/>
                          <a:ea typeface="Times New Roman"/>
                          <a:cs typeface="Times New Roman"/>
                        </a:rPr>
                        <a:t> spolupráce (to je cesta jak konsolidovat místní samosprávu)</a:t>
                      </a: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600" dirty="0">
                          <a:solidFill>
                            <a:srgbClr val="000000"/>
                          </a:solidFill>
                          <a:effectLst/>
                          <a:latin typeface="Cambria"/>
                          <a:ea typeface="Times New Roman"/>
                          <a:cs typeface="Times New Roman"/>
                        </a:rPr>
                        <a:t>54.2 %</a:t>
                      </a:r>
                      <a:endParaRPr lang="cs-CZ" sz="1600" dirty="0">
                        <a:effectLst/>
                        <a:latin typeface="Calibri"/>
                        <a:ea typeface="Calibri"/>
                        <a:cs typeface="Times New Roman"/>
                      </a:endParaRPr>
                    </a:p>
                  </a:txBody>
                  <a:tcPr marL="44450" marR="44450" marT="0" marB="0">
                    <a:lnL>
                      <a:noFill/>
                    </a:lnL>
                    <a:lnR>
                      <a:noFill/>
                    </a:lnR>
                    <a:lnT>
                      <a:noFill/>
                    </a:lnT>
                    <a:lnB>
                      <a:noFill/>
                    </a:lnB>
                  </a:tcPr>
                </a:tc>
              </a:tr>
              <a:tr h="272033">
                <a:tc>
                  <a:txBody>
                    <a:bodyPr/>
                    <a:lstStyle/>
                    <a:p>
                      <a:pPr>
                        <a:lnSpc>
                          <a:spcPct val="115000"/>
                        </a:lnSpc>
                        <a:spcAft>
                          <a:spcPts val="0"/>
                        </a:spcAft>
                      </a:pPr>
                      <a:r>
                        <a:rPr lang="cs-CZ" sz="1600" dirty="0">
                          <a:solidFill>
                            <a:srgbClr val="000000"/>
                          </a:solidFill>
                          <a:effectLst/>
                          <a:latin typeface="Cambria"/>
                          <a:ea typeface="Times New Roman"/>
                          <a:cs typeface="Times New Roman"/>
                        </a:rPr>
                        <a:t>V případě slučovaných obcí dojde ke ztrátě místní identity a výjimečnosti</a:t>
                      </a:r>
                      <a:endParaRPr lang="cs-CZ" sz="1600" dirty="0">
                        <a:effectLst/>
                        <a:latin typeface="Calibri"/>
                        <a:ea typeface="Calibri"/>
                        <a:cs typeface="Times New Roman"/>
                      </a:endParaRPr>
                    </a:p>
                  </a:txBody>
                  <a:tcPr marL="44450" marR="44450" marT="0" marB="0" anchor="ctr">
                    <a:lnL>
                      <a:noFill/>
                    </a:lnL>
                    <a:lnR>
                      <a:noFill/>
                    </a:lnR>
                    <a:lnT>
                      <a:noFill/>
                    </a:lnT>
                    <a:lnB>
                      <a:noFill/>
                    </a:lnB>
                  </a:tcPr>
                </a:tc>
                <a:tc>
                  <a:txBody>
                    <a:bodyPr/>
                    <a:lstStyle/>
                    <a:p>
                      <a:pPr algn="ctr">
                        <a:lnSpc>
                          <a:spcPct val="115000"/>
                        </a:lnSpc>
                        <a:spcAft>
                          <a:spcPts val="0"/>
                        </a:spcAft>
                      </a:pPr>
                      <a:endParaRPr lang="cs-CZ" sz="160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600" dirty="0">
                          <a:solidFill>
                            <a:srgbClr val="000000"/>
                          </a:solidFill>
                          <a:effectLst/>
                          <a:latin typeface="Cambria"/>
                          <a:ea typeface="Times New Roman"/>
                          <a:cs typeface="Times New Roman"/>
                        </a:rPr>
                        <a:t>51.8 %</a:t>
                      </a:r>
                      <a:endParaRPr lang="cs-CZ" sz="1600" dirty="0">
                        <a:effectLst/>
                        <a:latin typeface="Calibri"/>
                        <a:ea typeface="Calibri"/>
                        <a:cs typeface="Times New Roman"/>
                      </a:endParaRPr>
                    </a:p>
                  </a:txBody>
                  <a:tcPr marL="44450" marR="44450" marT="0" marB="0">
                    <a:lnL>
                      <a:noFill/>
                    </a:lnL>
                    <a:lnR>
                      <a:noFill/>
                    </a:lnR>
                    <a:lnT>
                      <a:noFill/>
                    </a:lnT>
                    <a:lnB>
                      <a:noFill/>
                    </a:lnB>
                  </a:tcPr>
                </a:tc>
              </a:tr>
              <a:tr h="544066">
                <a:tc>
                  <a:txBody>
                    <a:bodyPr/>
                    <a:lstStyle/>
                    <a:p>
                      <a:pPr>
                        <a:lnSpc>
                          <a:spcPct val="115000"/>
                        </a:lnSpc>
                        <a:spcAft>
                          <a:spcPts val="0"/>
                        </a:spcAft>
                      </a:pPr>
                      <a:r>
                        <a:rPr lang="cs-CZ" sz="1600" dirty="0">
                          <a:solidFill>
                            <a:srgbClr val="000000"/>
                          </a:solidFill>
                          <a:effectLst/>
                          <a:latin typeface="Cambria"/>
                          <a:ea typeface="Times New Roman"/>
                          <a:cs typeface="Times New Roman"/>
                        </a:rPr>
                        <a:t>Slučování obcí povede oslabení rozhodovacího vlivu slučovaných obcí a k upřednostňování rozvoje centrálních obcí na úkor okrajových</a:t>
                      </a: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600" dirty="0">
                          <a:solidFill>
                            <a:srgbClr val="000000"/>
                          </a:solidFill>
                          <a:effectLst/>
                          <a:latin typeface="Cambria"/>
                          <a:ea typeface="Times New Roman"/>
                          <a:cs typeface="Times New Roman"/>
                        </a:rPr>
                        <a:t>44.5 %</a:t>
                      </a:r>
                      <a:endParaRPr lang="cs-CZ" sz="1600" dirty="0">
                        <a:effectLst/>
                        <a:latin typeface="Calibri"/>
                        <a:ea typeface="Calibri"/>
                        <a:cs typeface="Times New Roman"/>
                      </a:endParaRPr>
                    </a:p>
                  </a:txBody>
                  <a:tcPr marL="44450" marR="44450" marT="0" marB="0">
                    <a:lnL>
                      <a:noFill/>
                    </a:lnL>
                    <a:lnR>
                      <a:noFill/>
                    </a:lnR>
                    <a:lnT>
                      <a:noFill/>
                    </a:lnT>
                    <a:lnB>
                      <a:noFill/>
                    </a:lnB>
                  </a:tcPr>
                </a:tc>
              </a:tr>
              <a:tr h="544066">
                <a:tc>
                  <a:txBody>
                    <a:bodyPr/>
                    <a:lstStyle/>
                    <a:p>
                      <a:pPr>
                        <a:lnSpc>
                          <a:spcPct val="115000"/>
                        </a:lnSpc>
                        <a:spcAft>
                          <a:spcPts val="0"/>
                        </a:spcAft>
                      </a:pPr>
                      <a:r>
                        <a:rPr lang="cs-CZ" sz="1600" dirty="0">
                          <a:solidFill>
                            <a:srgbClr val="000000"/>
                          </a:solidFill>
                          <a:effectLst/>
                          <a:latin typeface="Cambria"/>
                          <a:ea typeface="Times New Roman"/>
                          <a:cs typeface="Times New Roman"/>
                        </a:rPr>
                        <a:t>Konečné slovo o sloučení, resp. o tom, ke které obci se přičlení, musí mít občané slučovaných obcí</a:t>
                      </a: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600" dirty="0">
                          <a:solidFill>
                            <a:srgbClr val="000000"/>
                          </a:solidFill>
                          <a:effectLst/>
                          <a:latin typeface="Cambria"/>
                          <a:ea typeface="Times New Roman"/>
                          <a:cs typeface="Times New Roman"/>
                        </a:rPr>
                        <a:t>39.1 %</a:t>
                      </a:r>
                      <a:endParaRPr lang="cs-CZ" sz="1600" dirty="0">
                        <a:effectLst/>
                        <a:latin typeface="Calibri"/>
                        <a:ea typeface="Calibri"/>
                        <a:cs typeface="Times New Roman"/>
                      </a:endParaRPr>
                    </a:p>
                  </a:txBody>
                  <a:tcPr marL="44450" marR="44450" marT="0" marB="0">
                    <a:lnL>
                      <a:noFill/>
                    </a:lnL>
                    <a:lnR>
                      <a:noFill/>
                    </a:lnR>
                    <a:lnT>
                      <a:noFill/>
                    </a:lnT>
                    <a:lnB>
                      <a:noFill/>
                    </a:lnB>
                  </a:tcPr>
                </a:tc>
              </a:tr>
              <a:tr h="544066">
                <a:tc>
                  <a:txBody>
                    <a:bodyPr/>
                    <a:lstStyle/>
                    <a:p>
                      <a:pPr>
                        <a:lnSpc>
                          <a:spcPct val="115000"/>
                        </a:lnSpc>
                        <a:spcAft>
                          <a:spcPts val="0"/>
                        </a:spcAft>
                      </a:pPr>
                      <a:r>
                        <a:rPr lang="cs-CZ" sz="1600" dirty="0">
                          <a:solidFill>
                            <a:srgbClr val="000000"/>
                          </a:solidFill>
                          <a:effectLst/>
                          <a:latin typeface="Cambria"/>
                          <a:ea typeface="Times New Roman"/>
                          <a:cs typeface="Times New Roman"/>
                        </a:rPr>
                        <a:t>Místo slučování bychom měli jít cestou přenesení některých kompetencí a posílení obcí s rozšířenou působností (ORP)</a:t>
                      </a: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600" dirty="0">
                          <a:solidFill>
                            <a:srgbClr val="000000"/>
                          </a:solidFill>
                          <a:effectLst/>
                          <a:latin typeface="Cambria"/>
                          <a:ea typeface="Times New Roman"/>
                          <a:cs typeface="Times New Roman"/>
                        </a:rPr>
                        <a:t>29.5 %</a:t>
                      </a:r>
                      <a:endParaRPr lang="cs-CZ" sz="1600" dirty="0">
                        <a:effectLst/>
                        <a:latin typeface="Calibri"/>
                        <a:ea typeface="Calibri"/>
                        <a:cs typeface="Times New Roman"/>
                      </a:endParaRPr>
                    </a:p>
                  </a:txBody>
                  <a:tcPr marL="44450" marR="44450" marT="0" marB="0">
                    <a:lnL>
                      <a:noFill/>
                    </a:lnL>
                    <a:lnR>
                      <a:noFill/>
                    </a:lnR>
                    <a:lnT>
                      <a:noFill/>
                    </a:lnT>
                    <a:lnB>
                      <a:noFill/>
                    </a:lnB>
                  </a:tcPr>
                </a:tc>
              </a:tr>
              <a:tr h="272033">
                <a:tc>
                  <a:txBody>
                    <a:bodyPr/>
                    <a:lstStyle/>
                    <a:p>
                      <a:pPr>
                        <a:lnSpc>
                          <a:spcPct val="115000"/>
                        </a:lnSpc>
                        <a:spcAft>
                          <a:spcPts val="0"/>
                        </a:spcAft>
                      </a:pPr>
                      <a:r>
                        <a:rPr lang="cs-CZ" sz="1600" dirty="0">
                          <a:solidFill>
                            <a:srgbClr val="000000"/>
                          </a:solidFill>
                          <a:effectLst/>
                          <a:latin typeface="Cambria"/>
                          <a:ea typeface="Times New Roman"/>
                          <a:cs typeface="Times New Roman"/>
                        </a:rPr>
                        <a:t>Slučování obcí brání tradiční rivalita mezi obcemi</a:t>
                      </a: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600" dirty="0">
                          <a:solidFill>
                            <a:srgbClr val="000000"/>
                          </a:solidFill>
                          <a:effectLst/>
                          <a:latin typeface="Cambria"/>
                          <a:ea typeface="Times New Roman"/>
                          <a:cs typeface="Times New Roman"/>
                        </a:rPr>
                        <a:t>28.0 %</a:t>
                      </a:r>
                      <a:endParaRPr lang="cs-CZ" sz="1600" dirty="0">
                        <a:effectLst/>
                        <a:latin typeface="Calibri"/>
                        <a:ea typeface="Calibri"/>
                        <a:cs typeface="Times New Roman"/>
                      </a:endParaRPr>
                    </a:p>
                  </a:txBody>
                  <a:tcPr marL="44450" marR="44450" marT="0" marB="0">
                    <a:lnL>
                      <a:noFill/>
                    </a:lnL>
                    <a:lnR>
                      <a:noFill/>
                    </a:lnR>
                    <a:lnT>
                      <a:noFill/>
                    </a:lnT>
                    <a:lnB>
                      <a:noFill/>
                    </a:lnB>
                  </a:tcPr>
                </a:tc>
              </a:tr>
              <a:tr h="544066">
                <a:tc>
                  <a:txBody>
                    <a:bodyPr/>
                    <a:lstStyle/>
                    <a:p>
                      <a:pPr>
                        <a:lnSpc>
                          <a:spcPct val="115000"/>
                        </a:lnSpc>
                        <a:spcAft>
                          <a:spcPts val="0"/>
                        </a:spcAft>
                      </a:pPr>
                      <a:r>
                        <a:rPr lang="cs-CZ" sz="1600" dirty="0">
                          <a:solidFill>
                            <a:srgbClr val="000000"/>
                          </a:solidFill>
                          <a:effectLst/>
                          <a:latin typeface="Cambria"/>
                          <a:ea typeface="Times New Roman"/>
                          <a:cs typeface="Times New Roman"/>
                        </a:rPr>
                        <a:t>Sloučením obce s jinou se zvětší dojezdová vzdálenost a tím zhorší dostupnost některých veřejných služeb</a:t>
                      </a: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600" dirty="0">
                          <a:solidFill>
                            <a:srgbClr val="000000"/>
                          </a:solidFill>
                          <a:effectLst/>
                          <a:latin typeface="Cambria"/>
                          <a:ea typeface="Times New Roman"/>
                          <a:cs typeface="Times New Roman"/>
                        </a:rPr>
                        <a:t>25.6 %</a:t>
                      </a:r>
                      <a:endParaRPr lang="cs-CZ" sz="1600" dirty="0">
                        <a:effectLst/>
                        <a:latin typeface="Calibri"/>
                        <a:ea typeface="Calibri"/>
                        <a:cs typeface="Times New Roman"/>
                      </a:endParaRPr>
                    </a:p>
                  </a:txBody>
                  <a:tcPr marL="44450" marR="44450" marT="0" marB="0">
                    <a:lnL>
                      <a:noFill/>
                    </a:lnL>
                    <a:lnR>
                      <a:noFill/>
                    </a:lnR>
                    <a:lnT>
                      <a:noFill/>
                    </a:lnT>
                    <a:lnB>
                      <a:noFill/>
                    </a:lnB>
                  </a:tcPr>
                </a:tc>
              </a:tr>
              <a:tr h="272033">
                <a:tc>
                  <a:txBody>
                    <a:bodyPr/>
                    <a:lstStyle/>
                    <a:p>
                      <a:pPr>
                        <a:lnSpc>
                          <a:spcPct val="115000"/>
                        </a:lnSpc>
                        <a:spcAft>
                          <a:spcPts val="0"/>
                        </a:spcAft>
                      </a:pPr>
                      <a:r>
                        <a:rPr lang="cs-CZ" sz="1600" dirty="0">
                          <a:solidFill>
                            <a:srgbClr val="000000"/>
                          </a:solidFill>
                          <a:effectLst/>
                          <a:latin typeface="Cambria"/>
                          <a:ea typeface="Times New Roman"/>
                          <a:cs typeface="Times New Roman"/>
                        </a:rPr>
                        <a:t>Lidé v obcích nejsou dostatečně informováni o přínosech slučování obcí</a:t>
                      </a: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600">
                          <a:solidFill>
                            <a:srgbClr val="000000"/>
                          </a:solidFill>
                          <a:effectLst/>
                          <a:latin typeface="Cambria"/>
                          <a:ea typeface="Times New Roman"/>
                          <a:cs typeface="Times New Roman"/>
                        </a:rPr>
                        <a:t>22.8 %</a:t>
                      </a:r>
                      <a:endParaRPr lang="cs-CZ" sz="1600">
                        <a:effectLst/>
                        <a:latin typeface="Calibri"/>
                        <a:ea typeface="Calibri"/>
                        <a:cs typeface="Times New Roman"/>
                      </a:endParaRPr>
                    </a:p>
                  </a:txBody>
                  <a:tcPr marL="44450" marR="44450" marT="0" marB="0">
                    <a:lnL>
                      <a:noFill/>
                    </a:lnL>
                    <a:lnR>
                      <a:noFill/>
                    </a:lnR>
                    <a:lnT>
                      <a:noFill/>
                    </a:lnT>
                    <a:lnB>
                      <a:noFill/>
                    </a:lnB>
                  </a:tcPr>
                </a:tc>
              </a:tr>
              <a:tr h="544066">
                <a:tc>
                  <a:txBody>
                    <a:bodyPr/>
                    <a:lstStyle/>
                    <a:p>
                      <a:pPr>
                        <a:lnSpc>
                          <a:spcPct val="115000"/>
                        </a:lnSpc>
                        <a:spcAft>
                          <a:spcPts val="0"/>
                        </a:spcAft>
                      </a:pPr>
                      <a:r>
                        <a:rPr lang="cs-CZ" sz="1600" dirty="0">
                          <a:solidFill>
                            <a:srgbClr val="000000"/>
                          </a:solidFill>
                          <a:effectLst/>
                          <a:latin typeface="Cambria"/>
                          <a:ea typeface="Times New Roman"/>
                          <a:cs typeface="Times New Roman"/>
                        </a:rPr>
                        <a:t>Chybí informace o nezbytnosti a účelnosti slučování obcí (včetně zahraničních poznatků)</a:t>
                      </a: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600">
                          <a:solidFill>
                            <a:srgbClr val="000000"/>
                          </a:solidFill>
                          <a:effectLst/>
                          <a:latin typeface="Cambria"/>
                          <a:ea typeface="Times New Roman"/>
                          <a:cs typeface="Times New Roman"/>
                        </a:rPr>
                        <a:t>18.3 %</a:t>
                      </a:r>
                      <a:endParaRPr lang="cs-CZ" sz="1600">
                        <a:effectLst/>
                        <a:latin typeface="Calibri"/>
                        <a:ea typeface="Calibri"/>
                        <a:cs typeface="Times New Roman"/>
                      </a:endParaRPr>
                    </a:p>
                  </a:txBody>
                  <a:tcPr marL="44450" marR="44450" marT="0" marB="0">
                    <a:lnL>
                      <a:noFill/>
                    </a:lnL>
                    <a:lnR>
                      <a:noFill/>
                    </a:lnR>
                    <a:lnT>
                      <a:noFill/>
                    </a:lnT>
                    <a:lnB>
                      <a:noFill/>
                    </a:lnB>
                  </a:tcPr>
                </a:tc>
              </a:tr>
              <a:tr h="544066">
                <a:tc>
                  <a:txBody>
                    <a:bodyPr/>
                    <a:lstStyle/>
                    <a:p>
                      <a:pPr>
                        <a:lnSpc>
                          <a:spcPct val="115000"/>
                        </a:lnSpc>
                        <a:spcAft>
                          <a:spcPts val="0"/>
                        </a:spcAft>
                      </a:pPr>
                      <a:r>
                        <a:rPr lang="cs-CZ" sz="1600" dirty="0">
                          <a:solidFill>
                            <a:srgbClr val="000000"/>
                          </a:solidFill>
                          <a:effectLst/>
                          <a:latin typeface="Cambria"/>
                          <a:ea typeface="Times New Roman"/>
                          <a:cs typeface="Times New Roman"/>
                        </a:rPr>
                        <a:t>Místní politici se slučování obcí brání; zrušením obcí by došlo k odstranění sítě neformálních a klientelistických vztahů</a:t>
                      </a: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600">
                          <a:solidFill>
                            <a:srgbClr val="000000"/>
                          </a:solidFill>
                          <a:effectLst/>
                          <a:latin typeface="Cambria"/>
                          <a:ea typeface="Times New Roman"/>
                          <a:cs typeface="Times New Roman"/>
                        </a:rPr>
                        <a:t>10.5 %</a:t>
                      </a:r>
                      <a:endParaRPr lang="cs-CZ" sz="1600">
                        <a:effectLst/>
                        <a:latin typeface="Calibri"/>
                        <a:ea typeface="Calibri"/>
                        <a:cs typeface="Times New Roman"/>
                      </a:endParaRPr>
                    </a:p>
                  </a:txBody>
                  <a:tcPr marL="44450" marR="44450" marT="0" marB="0">
                    <a:lnL>
                      <a:noFill/>
                    </a:lnL>
                    <a:lnR>
                      <a:noFill/>
                    </a:lnR>
                    <a:lnT>
                      <a:noFill/>
                    </a:lnT>
                    <a:lnB>
                      <a:noFill/>
                    </a:lnB>
                  </a:tcPr>
                </a:tc>
              </a:tr>
              <a:tr h="544066">
                <a:tc>
                  <a:txBody>
                    <a:bodyPr/>
                    <a:lstStyle/>
                    <a:p>
                      <a:pPr>
                        <a:lnSpc>
                          <a:spcPct val="115000"/>
                        </a:lnSpc>
                        <a:spcAft>
                          <a:spcPts val="0"/>
                        </a:spcAft>
                      </a:pPr>
                      <a:r>
                        <a:rPr lang="cs-CZ" sz="1600" dirty="0">
                          <a:solidFill>
                            <a:srgbClr val="000000"/>
                          </a:solidFill>
                          <a:effectLst/>
                          <a:latin typeface="Cambria"/>
                          <a:ea typeface="Times New Roman"/>
                          <a:cs typeface="Times New Roman"/>
                        </a:rPr>
                        <a:t>Chybí politická podpora, domluva klíčových politických stran o nutnosti slučování obcí</a:t>
                      </a: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600">
                          <a:solidFill>
                            <a:srgbClr val="000000"/>
                          </a:solidFill>
                          <a:effectLst/>
                          <a:latin typeface="Cambria"/>
                          <a:ea typeface="Times New Roman"/>
                          <a:cs typeface="Times New Roman"/>
                        </a:rPr>
                        <a:t>7.9 %</a:t>
                      </a:r>
                      <a:endParaRPr lang="cs-CZ" sz="1600">
                        <a:effectLst/>
                        <a:latin typeface="Calibri"/>
                        <a:ea typeface="Calibri"/>
                        <a:cs typeface="Times New Roman"/>
                      </a:endParaRPr>
                    </a:p>
                  </a:txBody>
                  <a:tcPr marL="44450" marR="44450" marT="0" marB="0">
                    <a:lnL>
                      <a:noFill/>
                    </a:lnL>
                    <a:lnR>
                      <a:noFill/>
                    </a:lnR>
                    <a:lnT>
                      <a:noFill/>
                    </a:lnT>
                    <a:lnB>
                      <a:noFill/>
                    </a:lnB>
                  </a:tcPr>
                </a:tc>
              </a:tr>
              <a:tr h="272033">
                <a:tc>
                  <a:txBody>
                    <a:bodyPr/>
                    <a:lstStyle/>
                    <a:p>
                      <a:pP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r>
              <a:tr h="272033">
                <a:tc>
                  <a:txBody>
                    <a:bodyPr/>
                    <a:lstStyle/>
                    <a:p>
                      <a:pP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endParaRPr lang="cs-CZ" sz="1600" dirty="0">
                        <a:effectLst/>
                        <a:latin typeface="Calibri"/>
                        <a:ea typeface="Calibri"/>
                        <a:cs typeface="Times New Roman"/>
                      </a:endParaRPr>
                    </a:p>
                  </a:txBody>
                  <a:tcPr marL="44450" marR="44450" marT="0" marB="0">
                    <a:lnL>
                      <a:noFill/>
                    </a:lnL>
                    <a:lnR>
                      <a:noFill/>
                    </a:lnR>
                    <a:lnT>
                      <a:noFill/>
                    </a:lnT>
                    <a:lnB>
                      <a:noFill/>
                    </a:lnB>
                  </a:tcPr>
                </a:tc>
              </a:tr>
            </a:tbl>
          </a:graphicData>
        </a:graphic>
      </p:graphicFrame>
    </p:spTree>
    <p:extLst>
      <p:ext uri="{BB962C8B-B14F-4D97-AF65-F5344CB8AC3E}">
        <p14:creationId xmlns:p14="http://schemas.microsoft.com/office/powerpoint/2010/main" val="2001161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lstStyle/>
          <a:p>
            <a:r>
              <a:rPr lang="cs-CZ" b="1" dirty="0" smtClean="0">
                <a:solidFill>
                  <a:srgbClr val="FF0000"/>
                </a:solidFill>
              </a:rPr>
              <a:t>Spolupráce obcí</a:t>
            </a:r>
            <a:endParaRPr lang="cs-CZ" b="1" dirty="0">
              <a:solidFill>
                <a:srgbClr val="FF0000"/>
              </a:solidFill>
            </a:endParaRPr>
          </a:p>
        </p:txBody>
      </p:sp>
      <p:sp>
        <p:nvSpPr>
          <p:cNvPr id="3" name="Zástupný symbol pro obsah 2"/>
          <p:cNvSpPr>
            <a:spLocks noGrp="1"/>
          </p:cNvSpPr>
          <p:nvPr>
            <p:ph idx="1"/>
          </p:nvPr>
        </p:nvSpPr>
        <p:spPr/>
        <p:txBody>
          <a:bodyPr>
            <a:normAutofit fontScale="62500" lnSpcReduction="20000"/>
          </a:bodyPr>
          <a:lstStyle/>
          <a:p>
            <a:pPr marL="0" indent="0">
              <a:buNone/>
            </a:pPr>
            <a:endParaRPr lang="cs-CZ" dirty="0" smtClean="0"/>
          </a:p>
          <a:p>
            <a:r>
              <a:rPr lang="cs-CZ" b="1" dirty="0" smtClean="0">
                <a:solidFill>
                  <a:srgbClr val="FF0000"/>
                </a:solidFill>
              </a:rPr>
              <a:t>Z pohledu obcí</a:t>
            </a:r>
            <a:r>
              <a:rPr lang="cs-CZ" dirty="0" smtClean="0"/>
              <a:t> -  možnost zachování jejich autonomie a postupné budování spolupráce s jinými obcemi; každou sužbu lze poskytovat v kooperaci s jinými obcemi). Riziko: potřeba vysoké míry dohody, otázka přerozdělování výdajů a cenové konflikty, každá změna vyžaduje intenzívní komunikaci a optimalizaci zájmů obcí. Může se jednat o nekonečný proces. </a:t>
            </a:r>
          </a:p>
          <a:p>
            <a:r>
              <a:rPr lang="cs-CZ" b="1" dirty="0" smtClean="0">
                <a:solidFill>
                  <a:srgbClr val="FF0000"/>
                </a:solidFill>
              </a:rPr>
              <a:t>Z pohledu státu </a:t>
            </a:r>
            <a:r>
              <a:rPr lang="cs-CZ" dirty="0" smtClean="0"/>
              <a:t>- zachování politické identity obcí, nejsou zapotřebí nepopulární zásahy do struktury obcí a jejich autonomie. Výhoda: ke spolupráci může docházet ve vybraných oblastech a při vybraných úlohách (účelový pohled); </a:t>
            </a:r>
            <a:r>
              <a:rPr lang="cs-CZ" dirty="0"/>
              <a:t>s</a:t>
            </a:r>
            <a:r>
              <a:rPr lang="cs-CZ" dirty="0" smtClean="0"/>
              <a:t>polupráce může narůstat, ale může být také revidovaná.       </a:t>
            </a:r>
          </a:p>
          <a:p>
            <a:r>
              <a:rPr lang="cs-CZ" b="1" dirty="0" smtClean="0">
                <a:solidFill>
                  <a:srgbClr val="FF0000"/>
                </a:solidFill>
              </a:rPr>
              <a:t>Z pohledu uplatňování demokratických principů společenského řízení</a:t>
            </a:r>
            <a:r>
              <a:rPr lang="cs-CZ" dirty="0" smtClean="0"/>
              <a:t> -nevznikají obavy ze strany identity. </a:t>
            </a:r>
            <a:r>
              <a:rPr lang="cs-CZ" dirty="0"/>
              <a:t>V</a:t>
            </a:r>
            <a:r>
              <a:rPr lang="cs-CZ" dirty="0" smtClean="0"/>
              <a:t>zniká riziko: pokud obec spolupracuje v mnohých oblastech, narůstá vliv administrativních pracovníků a klesá možnost kontroly ze strany volených zástupců a tím také občanů.  </a:t>
            </a:r>
          </a:p>
          <a:p>
            <a:endParaRPr lang="cs-CZ" dirty="0" smtClean="0"/>
          </a:p>
          <a:p>
            <a:endParaRPr lang="cs-CZ" dirty="0"/>
          </a:p>
        </p:txBody>
      </p:sp>
    </p:spTree>
    <p:extLst>
      <p:ext uri="{BB962C8B-B14F-4D97-AF65-F5344CB8AC3E}">
        <p14:creationId xmlns:p14="http://schemas.microsoft.com/office/powerpoint/2010/main" val="574841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1800" b="1" dirty="0" smtClean="0">
                <a:solidFill>
                  <a:srgbClr val="FF0000"/>
                </a:solidFill>
              </a:rPr>
              <a:t>Hlavní argumenty ve prospěch </a:t>
            </a:r>
            <a:r>
              <a:rPr lang="cs-CZ" sz="1800" b="1" dirty="0" err="1" smtClean="0">
                <a:solidFill>
                  <a:srgbClr val="FF0000"/>
                </a:solidFill>
              </a:rPr>
              <a:t>meziobecní</a:t>
            </a:r>
            <a:r>
              <a:rPr lang="cs-CZ" sz="1800" b="1" dirty="0" smtClean="0">
                <a:solidFill>
                  <a:srgbClr val="FF0000"/>
                </a:solidFill>
              </a:rPr>
              <a:t> spolupráce v ČR v %</a:t>
            </a:r>
            <a:endParaRPr lang="cs-CZ" sz="1800" b="1" dirty="0">
              <a:solidFill>
                <a:srgbClr val="FF0000"/>
              </a:solidFill>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234210598"/>
              </p:ext>
            </p:extLst>
          </p:nvPr>
        </p:nvGraphicFramePr>
        <p:xfrm>
          <a:off x="1187625" y="2852936"/>
          <a:ext cx="6675834" cy="1898352"/>
        </p:xfrm>
        <a:graphic>
          <a:graphicData uri="http://schemas.openxmlformats.org/drawingml/2006/table">
            <a:tbl>
              <a:tblPr firstRow="1" firstCol="1" bandRow="1"/>
              <a:tblGrid>
                <a:gridCol w="5288088"/>
                <a:gridCol w="256528"/>
                <a:gridCol w="1131218"/>
              </a:tblGrid>
              <a:tr h="632784">
                <a:tc>
                  <a:txBody>
                    <a:bodyPr/>
                    <a:lstStyle/>
                    <a:p>
                      <a:endParaRPr lang="cs-CZ"/>
                    </a:p>
                  </a:txBody>
                  <a:tcPr marL="44450" marR="44450" marT="0" marB="0">
                    <a:lnL>
                      <a:noFill/>
                    </a:lnL>
                    <a:lnR>
                      <a:noFill/>
                    </a:lnR>
                    <a:lnT>
                      <a:noFill/>
                    </a:lnT>
                    <a:lnB>
                      <a:noFill/>
                    </a:lnB>
                  </a:tcPr>
                </a:tc>
                <a:tc>
                  <a:txBody>
                    <a:bodyPr/>
                    <a:lstStyle/>
                    <a:p>
                      <a:endParaRPr lang="cs-CZ"/>
                    </a:p>
                  </a:txBody>
                  <a:tcPr marL="44450" marR="44450" marT="0" marB="0">
                    <a:lnL>
                      <a:noFill/>
                    </a:lnL>
                    <a:lnR>
                      <a:noFill/>
                    </a:lnR>
                    <a:lnT>
                      <a:noFill/>
                    </a:lnT>
                    <a:lnB>
                      <a:noFill/>
                    </a:lnB>
                  </a:tcPr>
                </a:tc>
                <a:tc>
                  <a:txBody>
                    <a:bodyPr/>
                    <a:lstStyle/>
                    <a:p>
                      <a:endParaRPr lang="cs-CZ"/>
                    </a:p>
                  </a:txBody>
                  <a:tcPr marL="44450" marR="44450" marT="0" marB="0">
                    <a:lnL>
                      <a:noFill/>
                    </a:lnL>
                    <a:lnR>
                      <a:noFill/>
                    </a:lnR>
                    <a:lnT>
                      <a:noFill/>
                    </a:lnT>
                    <a:lnB>
                      <a:noFill/>
                    </a:lnB>
                  </a:tcPr>
                </a:tc>
              </a:tr>
              <a:tr h="316392">
                <a:tc>
                  <a:txBody>
                    <a:bodyPr/>
                    <a:lstStyle/>
                    <a:p>
                      <a:endParaRPr lang="cs-CZ"/>
                    </a:p>
                  </a:txBody>
                  <a:tcPr marL="44450" marR="44450" marT="0" marB="0">
                    <a:lnL>
                      <a:noFill/>
                    </a:lnL>
                    <a:lnR>
                      <a:noFill/>
                    </a:lnR>
                    <a:lnT>
                      <a:noFill/>
                    </a:lnT>
                    <a:lnB>
                      <a:noFill/>
                    </a:lnB>
                  </a:tcPr>
                </a:tc>
                <a:tc>
                  <a:txBody>
                    <a:bodyPr/>
                    <a:lstStyle/>
                    <a:p>
                      <a:endParaRPr lang="cs-CZ"/>
                    </a:p>
                  </a:txBody>
                  <a:tcPr marL="44450" marR="44450" marT="0" marB="0">
                    <a:lnL>
                      <a:noFill/>
                    </a:lnL>
                    <a:lnR>
                      <a:noFill/>
                    </a:lnR>
                    <a:lnT>
                      <a:noFill/>
                    </a:lnT>
                    <a:lnB>
                      <a:noFill/>
                    </a:lnB>
                  </a:tcPr>
                </a:tc>
                <a:tc>
                  <a:txBody>
                    <a:bodyPr/>
                    <a:lstStyle/>
                    <a:p>
                      <a:endParaRPr lang="cs-CZ"/>
                    </a:p>
                  </a:txBody>
                  <a:tcPr marL="44450" marR="44450" marT="0" marB="0">
                    <a:lnL>
                      <a:noFill/>
                    </a:lnL>
                    <a:lnR>
                      <a:noFill/>
                    </a:lnR>
                    <a:lnT>
                      <a:noFill/>
                    </a:lnT>
                    <a:lnB>
                      <a:noFill/>
                    </a:lnB>
                  </a:tcPr>
                </a:tc>
              </a:tr>
              <a:tr h="316392">
                <a:tc>
                  <a:txBody>
                    <a:bodyPr/>
                    <a:lstStyle/>
                    <a:p>
                      <a:endParaRPr lang="cs-CZ"/>
                    </a:p>
                  </a:txBody>
                  <a:tcPr marL="44450" marR="44450" marT="0" marB="0">
                    <a:lnL>
                      <a:noFill/>
                    </a:lnL>
                    <a:lnR>
                      <a:noFill/>
                    </a:lnR>
                    <a:lnT>
                      <a:noFill/>
                    </a:lnT>
                    <a:lnB>
                      <a:noFill/>
                    </a:lnB>
                  </a:tcPr>
                </a:tc>
                <a:tc>
                  <a:txBody>
                    <a:bodyPr/>
                    <a:lstStyle/>
                    <a:p>
                      <a:endParaRPr lang="cs-CZ"/>
                    </a:p>
                  </a:txBody>
                  <a:tcPr marL="44450" marR="44450" marT="0" marB="0">
                    <a:lnL>
                      <a:noFill/>
                    </a:lnL>
                    <a:lnR>
                      <a:noFill/>
                    </a:lnR>
                    <a:lnT>
                      <a:noFill/>
                    </a:lnT>
                    <a:lnB>
                      <a:noFill/>
                    </a:lnB>
                  </a:tcPr>
                </a:tc>
                <a:tc>
                  <a:txBody>
                    <a:bodyPr/>
                    <a:lstStyle/>
                    <a:p>
                      <a:endParaRPr lang="cs-CZ"/>
                    </a:p>
                  </a:txBody>
                  <a:tcPr marL="44450" marR="44450" marT="0" marB="0">
                    <a:lnL>
                      <a:noFill/>
                    </a:lnL>
                    <a:lnR>
                      <a:noFill/>
                    </a:lnR>
                    <a:lnT>
                      <a:noFill/>
                    </a:lnT>
                    <a:lnB>
                      <a:noFill/>
                    </a:lnB>
                  </a:tcPr>
                </a:tc>
              </a:tr>
              <a:tr h="316392">
                <a:tc>
                  <a:txBody>
                    <a:bodyPr/>
                    <a:lstStyle/>
                    <a:p>
                      <a:endParaRPr lang="cs-CZ"/>
                    </a:p>
                  </a:txBody>
                  <a:tcPr marL="44450" marR="44450" marT="0" marB="0">
                    <a:lnL>
                      <a:noFill/>
                    </a:lnL>
                    <a:lnR>
                      <a:noFill/>
                    </a:lnR>
                    <a:lnT>
                      <a:noFill/>
                    </a:lnT>
                    <a:lnB>
                      <a:noFill/>
                    </a:lnB>
                  </a:tcPr>
                </a:tc>
                <a:tc>
                  <a:txBody>
                    <a:bodyPr/>
                    <a:lstStyle/>
                    <a:p>
                      <a:endParaRPr lang="cs-CZ"/>
                    </a:p>
                  </a:txBody>
                  <a:tcPr marL="44450" marR="44450" marT="0" marB="0">
                    <a:lnL>
                      <a:noFill/>
                    </a:lnL>
                    <a:lnR>
                      <a:noFill/>
                    </a:lnR>
                    <a:lnT>
                      <a:noFill/>
                    </a:lnT>
                    <a:lnB>
                      <a:noFill/>
                    </a:lnB>
                  </a:tcPr>
                </a:tc>
                <a:tc>
                  <a:txBody>
                    <a:bodyPr/>
                    <a:lstStyle/>
                    <a:p>
                      <a:endParaRPr lang="cs-CZ"/>
                    </a:p>
                  </a:txBody>
                  <a:tcPr marL="44450" marR="44450" marT="0" marB="0">
                    <a:lnL>
                      <a:noFill/>
                    </a:lnL>
                    <a:lnR>
                      <a:noFill/>
                    </a:lnR>
                    <a:lnT>
                      <a:noFill/>
                    </a:lnT>
                    <a:lnB>
                      <a:noFill/>
                    </a:lnB>
                  </a:tcPr>
                </a:tc>
              </a:tr>
              <a:tr h="316392">
                <a:tc>
                  <a:txBody>
                    <a:bodyPr/>
                    <a:lstStyle/>
                    <a:p>
                      <a:endParaRPr lang="cs-CZ"/>
                    </a:p>
                  </a:txBody>
                  <a:tcPr marL="44450" marR="44450" marT="0" marB="0">
                    <a:lnL>
                      <a:noFill/>
                    </a:lnL>
                    <a:lnR>
                      <a:noFill/>
                    </a:lnR>
                    <a:lnT>
                      <a:noFill/>
                    </a:lnT>
                    <a:lnB>
                      <a:noFill/>
                    </a:lnB>
                  </a:tcPr>
                </a:tc>
                <a:tc>
                  <a:txBody>
                    <a:bodyPr/>
                    <a:lstStyle/>
                    <a:p>
                      <a:endParaRPr lang="cs-CZ"/>
                    </a:p>
                  </a:txBody>
                  <a:tcPr marL="44450" marR="44450" marT="0" marB="0">
                    <a:lnL>
                      <a:noFill/>
                    </a:lnL>
                    <a:lnR>
                      <a:noFill/>
                    </a:lnR>
                    <a:lnT>
                      <a:noFill/>
                    </a:lnT>
                    <a:lnB>
                      <a:noFill/>
                    </a:lnB>
                  </a:tcPr>
                </a:tc>
                <a:tc>
                  <a:txBody>
                    <a:bodyPr/>
                    <a:lstStyle/>
                    <a:p>
                      <a:endParaRPr lang="cs-CZ" dirty="0"/>
                    </a:p>
                  </a:txBody>
                  <a:tcPr marL="44450" marR="44450" marT="0" marB="0">
                    <a:lnL>
                      <a:noFill/>
                    </a:lnL>
                    <a:lnR>
                      <a:noFill/>
                    </a:lnR>
                    <a:lnT>
                      <a:noFill/>
                    </a:lnT>
                    <a:lnB>
                      <a:noFill/>
                    </a:lnB>
                  </a:tcPr>
                </a:tc>
              </a:tr>
            </a:tbl>
          </a:graphicData>
        </a:graphic>
      </p:graphicFrame>
      <p:graphicFrame>
        <p:nvGraphicFramePr>
          <p:cNvPr id="5" name="Tabulka 4"/>
          <p:cNvGraphicFramePr>
            <a:graphicFrameLocks noGrp="1"/>
          </p:cNvGraphicFramePr>
          <p:nvPr/>
        </p:nvGraphicFramePr>
        <p:xfrm>
          <a:off x="457200" y="1600200"/>
          <a:ext cx="6675834" cy="2485876"/>
        </p:xfrm>
        <a:graphic>
          <a:graphicData uri="http://schemas.openxmlformats.org/drawingml/2006/table">
            <a:tbl>
              <a:tblPr firstRow="1" firstCol="1" bandRow="1"/>
              <a:tblGrid>
                <a:gridCol w="5288088"/>
                <a:gridCol w="256528"/>
                <a:gridCol w="1131218"/>
              </a:tblGrid>
              <a:tr h="632784">
                <a:tc>
                  <a:txBody>
                    <a:bodyPr/>
                    <a:lstStyle/>
                    <a:p>
                      <a:pPr>
                        <a:lnSpc>
                          <a:spcPct val="115000"/>
                        </a:lnSpc>
                        <a:spcAft>
                          <a:spcPts val="0"/>
                        </a:spcAft>
                      </a:pPr>
                      <a:r>
                        <a:rPr lang="cs-CZ" sz="1800" dirty="0">
                          <a:solidFill>
                            <a:srgbClr val="000000"/>
                          </a:solidFill>
                          <a:effectLst/>
                          <a:latin typeface="Cambria"/>
                          <a:ea typeface="Times New Roman"/>
                          <a:cs typeface="Times New Roman"/>
                        </a:rPr>
                        <a:t>rostoucí složitost/ komplexita problémů, na jejichž řešení nemáme dostatečné organizační kapacity (lidské, znalostní)</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a:solidFill>
                            <a:srgbClr val="000000"/>
                          </a:solidFill>
                          <a:effectLst/>
                          <a:latin typeface="Cambria"/>
                          <a:ea typeface="Times New Roman"/>
                          <a:cs typeface="Times New Roman"/>
                        </a:rPr>
                        <a:t>56.1 %</a:t>
                      </a:r>
                      <a:endParaRPr lang="cs-CZ" sz="1800">
                        <a:effectLst/>
                        <a:latin typeface="Calibri"/>
                        <a:ea typeface="Calibri"/>
                        <a:cs typeface="Times New Roman"/>
                      </a:endParaRPr>
                    </a:p>
                  </a:txBody>
                  <a:tcPr marL="44450" marR="44450" marT="0" marB="0">
                    <a:lnL>
                      <a:noFill/>
                    </a:lnL>
                    <a:lnR>
                      <a:noFill/>
                    </a:lnR>
                    <a:lnT>
                      <a:noFill/>
                    </a:lnT>
                    <a:lnB>
                      <a:noFill/>
                    </a:lnB>
                  </a:tcPr>
                </a:tc>
              </a:tr>
              <a:tr h="316392">
                <a:tc>
                  <a:txBody>
                    <a:bodyPr/>
                    <a:lstStyle/>
                    <a:p>
                      <a:pPr>
                        <a:lnSpc>
                          <a:spcPct val="115000"/>
                        </a:lnSpc>
                        <a:spcAft>
                          <a:spcPts val="0"/>
                        </a:spcAft>
                      </a:pPr>
                      <a:r>
                        <a:rPr lang="cs-CZ" sz="1800" dirty="0">
                          <a:solidFill>
                            <a:srgbClr val="000000"/>
                          </a:solidFill>
                          <a:effectLst/>
                          <a:latin typeface="Cambria"/>
                          <a:ea typeface="Times New Roman"/>
                          <a:cs typeface="Times New Roman"/>
                        </a:rPr>
                        <a:t>spolupráce obcí je přirozenou záležitostí</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a:solidFill>
                            <a:srgbClr val="000000"/>
                          </a:solidFill>
                          <a:effectLst/>
                          <a:latin typeface="Cambria"/>
                          <a:ea typeface="Times New Roman"/>
                          <a:cs typeface="Times New Roman"/>
                        </a:rPr>
                        <a:t>54.6 %</a:t>
                      </a:r>
                      <a:endParaRPr lang="cs-CZ" sz="1800">
                        <a:effectLst/>
                        <a:latin typeface="Calibri"/>
                        <a:ea typeface="Calibri"/>
                        <a:cs typeface="Times New Roman"/>
                      </a:endParaRPr>
                    </a:p>
                  </a:txBody>
                  <a:tcPr marL="44450" marR="44450" marT="0" marB="0">
                    <a:lnL>
                      <a:noFill/>
                    </a:lnL>
                    <a:lnR>
                      <a:noFill/>
                    </a:lnR>
                    <a:lnT>
                      <a:noFill/>
                    </a:lnT>
                    <a:lnB>
                      <a:noFill/>
                    </a:lnB>
                  </a:tcPr>
                </a:tc>
              </a:tr>
              <a:tr h="316392">
                <a:tc>
                  <a:txBody>
                    <a:bodyPr/>
                    <a:lstStyle/>
                    <a:p>
                      <a:pPr>
                        <a:lnSpc>
                          <a:spcPct val="115000"/>
                        </a:lnSpc>
                        <a:spcAft>
                          <a:spcPts val="0"/>
                        </a:spcAft>
                      </a:pPr>
                      <a:r>
                        <a:rPr lang="cs-CZ" sz="1800" dirty="0">
                          <a:solidFill>
                            <a:srgbClr val="000000"/>
                          </a:solidFill>
                          <a:effectLst/>
                          <a:latin typeface="Cambria"/>
                          <a:ea typeface="Times New Roman"/>
                          <a:cs typeface="Times New Roman"/>
                        </a:rPr>
                        <a:t>nedostatek finančních prostředků</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a:solidFill>
                            <a:srgbClr val="000000"/>
                          </a:solidFill>
                          <a:effectLst/>
                          <a:latin typeface="Cambria"/>
                          <a:ea typeface="Times New Roman"/>
                          <a:cs typeface="Times New Roman"/>
                        </a:rPr>
                        <a:t>44.1 %</a:t>
                      </a:r>
                      <a:endParaRPr lang="cs-CZ" sz="1800">
                        <a:effectLst/>
                        <a:latin typeface="Calibri"/>
                        <a:ea typeface="Calibri"/>
                        <a:cs typeface="Times New Roman"/>
                      </a:endParaRPr>
                    </a:p>
                  </a:txBody>
                  <a:tcPr marL="44450" marR="44450" marT="0" marB="0">
                    <a:lnL>
                      <a:noFill/>
                    </a:lnL>
                    <a:lnR>
                      <a:noFill/>
                    </a:lnR>
                    <a:lnT>
                      <a:noFill/>
                    </a:lnT>
                    <a:lnB>
                      <a:noFill/>
                    </a:lnB>
                  </a:tcPr>
                </a:tc>
              </a:tr>
              <a:tr h="316392">
                <a:tc>
                  <a:txBody>
                    <a:bodyPr/>
                    <a:lstStyle/>
                    <a:p>
                      <a:pPr>
                        <a:lnSpc>
                          <a:spcPct val="115000"/>
                        </a:lnSpc>
                        <a:spcAft>
                          <a:spcPts val="0"/>
                        </a:spcAft>
                      </a:pPr>
                      <a:r>
                        <a:rPr lang="cs-CZ" sz="1800" dirty="0">
                          <a:solidFill>
                            <a:srgbClr val="000000"/>
                          </a:solidFill>
                          <a:effectLst/>
                          <a:latin typeface="Cambria"/>
                          <a:ea typeface="Times New Roman"/>
                          <a:cs typeface="Times New Roman"/>
                        </a:rPr>
                        <a:t>aktuální tlak problémů, které nejsme schopni samostatně řešit</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a:solidFill>
                            <a:srgbClr val="000000"/>
                          </a:solidFill>
                          <a:effectLst/>
                          <a:latin typeface="Cambria"/>
                          <a:ea typeface="Times New Roman"/>
                          <a:cs typeface="Times New Roman"/>
                        </a:rPr>
                        <a:t>35.2 %</a:t>
                      </a:r>
                      <a:endParaRPr lang="cs-CZ" sz="1800">
                        <a:effectLst/>
                        <a:latin typeface="Calibri"/>
                        <a:ea typeface="Calibri"/>
                        <a:cs typeface="Times New Roman"/>
                      </a:endParaRPr>
                    </a:p>
                  </a:txBody>
                  <a:tcPr marL="44450" marR="44450" marT="0" marB="0">
                    <a:lnL>
                      <a:noFill/>
                    </a:lnL>
                    <a:lnR>
                      <a:noFill/>
                    </a:lnR>
                    <a:lnT>
                      <a:noFill/>
                    </a:lnT>
                    <a:lnB>
                      <a:noFill/>
                    </a:lnB>
                  </a:tcPr>
                </a:tc>
              </a:tr>
              <a:tr h="316392">
                <a:tc>
                  <a:txBody>
                    <a:bodyPr/>
                    <a:lstStyle/>
                    <a:p>
                      <a:pPr>
                        <a:lnSpc>
                          <a:spcPct val="115000"/>
                        </a:lnSpc>
                        <a:spcAft>
                          <a:spcPts val="0"/>
                        </a:spcAft>
                      </a:pPr>
                      <a:r>
                        <a:rPr lang="cs-CZ" sz="1800" dirty="0">
                          <a:solidFill>
                            <a:srgbClr val="000000"/>
                          </a:solidFill>
                          <a:effectLst/>
                          <a:latin typeface="Cambria"/>
                          <a:ea typeface="Times New Roman"/>
                          <a:cs typeface="Times New Roman"/>
                        </a:rPr>
                        <a:t>Ostatní</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a:solidFill>
                            <a:srgbClr val="000000"/>
                          </a:solidFill>
                          <a:effectLst/>
                          <a:latin typeface="Cambria"/>
                          <a:ea typeface="Times New Roman"/>
                          <a:cs typeface="Times New Roman"/>
                        </a:rPr>
                        <a:t>3.8 %</a:t>
                      </a:r>
                      <a:endParaRPr lang="cs-CZ" sz="1800" dirty="0">
                        <a:effectLst/>
                        <a:latin typeface="Calibri"/>
                        <a:ea typeface="Calibri"/>
                        <a:cs typeface="Times New Roman"/>
                      </a:endParaRPr>
                    </a:p>
                  </a:txBody>
                  <a:tcPr marL="44450" marR="44450" marT="0" marB="0">
                    <a:lnL>
                      <a:noFill/>
                    </a:lnL>
                    <a:lnR>
                      <a:noFill/>
                    </a:lnR>
                    <a:lnT>
                      <a:noFill/>
                    </a:lnT>
                    <a:lnB>
                      <a:noFill/>
                    </a:lnB>
                  </a:tcPr>
                </a:tc>
              </a:tr>
            </a:tbl>
          </a:graphicData>
        </a:graphic>
      </p:graphicFrame>
    </p:spTree>
    <p:extLst>
      <p:ext uri="{BB962C8B-B14F-4D97-AF65-F5344CB8AC3E}">
        <p14:creationId xmlns:p14="http://schemas.microsoft.com/office/powerpoint/2010/main" val="4049636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lgn="ctr">
              <a:buNone/>
            </a:pPr>
            <a:r>
              <a:rPr lang="cs-CZ" sz="4800" b="1" spc="-20" dirty="0">
                <a:solidFill>
                  <a:srgbClr val="7030A0"/>
                </a:solidFill>
                <a:cs typeface="Arial" pitchFamily="34" charset="0"/>
              </a:rPr>
              <a:t>Tvorba strategických partnerství                               na mikroregionální </a:t>
            </a:r>
            <a:r>
              <a:rPr lang="cs-CZ" sz="4800" b="1" spc="-20" dirty="0" smtClean="0">
                <a:solidFill>
                  <a:srgbClr val="7030A0"/>
                </a:solidFill>
                <a:cs typeface="Arial" pitchFamily="34" charset="0"/>
              </a:rPr>
              <a:t>úrovni (certifikovaná metodika) </a:t>
            </a:r>
            <a:endParaRPr lang="cs-CZ" sz="4800" b="1" spc="-20" dirty="0">
              <a:solidFill>
                <a:srgbClr val="7030A0"/>
              </a:solidFill>
              <a:cs typeface="Arial" pitchFamily="34" charset="0"/>
            </a:endParaRPr>
          </a:p>
          <a:p>
            <a:pPr algn="ctr"/>
            <a:endParaRPr lang="cs-CZ" sz="4800" dirty="0">
              <a:solidFill>
                <a:srgbClr val="7030A0"/>
              </a:solidFill>
            </a:endParaRPr>
          </a:p>
        </p:txBody>
      </p:sp>
    </p:spTree>
    <p:extLst>
      <p:ext uri="{BB962C8B-B14F-4D97-AF65-F5344CB8AC3E}">
        <p14:creationId xmlns:p14="http://schemas.microsoft.com/office/powerpoint/2010/main" val="2340718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1. Iniciační fáze </a:t>
            </a:r>
            <a:endParaRPr lang="cs-CZ" b="1" dirty="0">
              <a:solidFill>
                <a:srgbClr val="FF0000"/>
              </a:solidFill>
            </a:endParaRPr>
          </a:p>
        </p:txBody>
      </p:sp>
      <p:sp>
        <p:nvSpPr>
          <p:cNvPr id="3" name="Zástupný symbol pro obsah 2"/>
          <p:cNvSpPr>
            <a:spLocks noGrp="1"/>
          </p:cNvSpPr>
          <p:nvPr>
            <p:ph idx="1"/>
          </p:nvPr>
        </p:nvSpPr>
        <p:spPr/>
        <p:txBody>
          <a:bodyPr>
            <a:normAutofit fontScale="70000" lnSpcReduction="20000"/>
          </a:bodyPr>
          <a:lstStyle/>
          <a:p>
            <a:r>
              <a:rPr lang="cs-CZ" dirty="0" smtClean="0"/>
              <a:t>Založení a rozběh organizace </a:t>
            </a:r>
            <a:r>
              <a:rPr lang="cs-CZ" dirty="0" err="1" smtClean="0"/>
              <a:t>meziobecní</a:t>
            </a:r>
            <a:r>
              <a:rPr lang="cs-CZ" dirty="0" smtClean="0"/>
              <a:t> spolupráce vyžaduje určitý čas; kolik nelze normativně určit, vždy závisí na místních podmínkách (zpravidla 12 až 18 měsíců) </a:t>
            </a:r>
          </a:p>
          <a:p>
            <a:r>
              <a:rPr lang="cs-CZ" dirty="0" smtClean="0"/>
              <a:t>Nutné stanovit časový harmonogram; potřeba vyhnout se zbytečným průtahům</a:t>
            </a:r>
          </a:p>
          <a:p>
            <a:r>
              <a:rPr lang="cs-CZ" dirty="0" smtClean="0"/>
              <a:t>Intenzívní práce s informacemi </a:t>
            </a:r>
          </a:p>
          <a:p>
            <a:r>
              <a:rPr lang="cs-CZ" dirty="0" smtClean="0"/>
              <a:t>Intenzívní práce s veřejností – informovat o všech krocích a výsledcích práce </a:t>
            </a:r>
          </a:p>
          <a:p>
            <a:r>
              <a:rPr lang="cs-CZ" dirty="0" smtClean="0"/>
              <a:t>Výzva klíčových aktérů ke spolupráci – získat jak veřejné, tak soukromé aktéry pro práci ve prospěch regionu; měli by také deklarovat, jak chtějí sami k rozvoji regionu přispět – co budou realizovat, iniciovat nebo podporovat ? </a:t>
            </a:r>
          </a:p>
          <a:p>
            <a:r>
              <a:rPr lang="cs-CZ" dirty="0" smtClean="0"/>
              <a:t>Nejlépe začít regionální konferencí (prezentace cílů a úkolů, postupu, příkladů dobré praxe atd.)   </a:t>
            </a:r>
          </a:p>
          <a:p>
            <a:r>
              <a:rPr lang="cs-CZ" dirty="0" smtClean="0"/>
              <a:t>Začít tvorbou rozvojové strategie (proces by měl řídit manažer)</a:t>
            </a:r>
            <a:endParaRPr lang="cs-CZ" dirty="0"/>
          </a:p>
        </p:txBody>
      </p:sp>
    </p:spTree>
    <p:extLst>
      <p:ext uri="{BB962C8B-B14F-4D97-AF65-F5344CB8AC3E}">
        <p14:creationId xmlns:p14="http://schemas.microsoft.com/office/powerpoint/2010/main" val="2121229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2. Tvorba rozvojové strategie </a:t>
            </a:r>
            <a:endParaRPr lang="cs-CZ" b="1" dirty="0">
              <a:solidFill>
                <a:srgbClr val="FF0000"/>
              </a:solidFill>
            </a:endParaRPr>
          </a:p>
        </p:txBody>
      </p:sp>
      <p:sp>
        <p:nvSpPr>
          <p:cNvPr id="3" name="Zástupný symbol pro obsah 2"/>
          <p:cNvSpPr>
            <a:spLocks noGrp="1"/>
          </p:cNvSpPr>
          <p:nvPr>
            <p:ph idx="1"/>
          </p:nvPr>
        </p:nvSpPr>
        <p:spPr>
          <a:xfrm>
            <a:off x="323528" y="1600200"/>
            <a:ext cx="8229600" cy="4925144"/>
          </a:xfrm>
        </p:spPr>
        <p:txBody>
          <a:bodyPr>
            <a:normAutofit fontScale="70000" lnSpcReduction="20000"/>
          </a:bodyPr>
          <a:lstStyle/>
          <a:p>
            <a:r>
              <a:rPr lang="cs-CZ" dirty="0" smtClean="0"/>
              <a:t>Podmínkou úspěšnosti je komunikace – organizace musí veřejnost dobrým mixem témat upozornit, co chce dělat, resp. jaké jsou její cíle a úkoly. </a:t>
            </a:r>
          </a:p>
          <a:p>
            <a:r>
              <a:rPr lang="cs-CZ" dirty="0" smtClean="0"/>
              <a:t>Mobilizace veřejnosti, aby projevila svoji kreativitu </a:t>
            </a:r>
          </a:p>
          <a:p>
            <a:r>
              <a:rPr lang="cs-CZ" dirty="0" smtClean="0"/>
              <a:t>Ten </a:t>
            </a:r>
            <a:r>
              <a:rPr lang="cs-CZ" dirty="0"/>
              <a:t>kdo participuje na tvorbě strategie je připraven participovat i na její implementaci; důležitá je motivace aktérů (racionální motivy i emocionální a altruistické) </a:t>
            </a:r>
            <a:endParaRPr lang="cs-CZ" dirty="0" smtClean="0"/>
          </a:p>
          <a:p>
            <a:r>
              <a:rPr lang="cs-CZ" dirty="0"/>
              <a:t>Existuje celá řada postupů a metodik, jak vytvářet rozvojové strategie </a:t>
            </a:r>
          </a:p>
          <a:p>
            <a:r>
              <a:rPr lang="cs-CZ" dirty="0" smtClean="0"/>
              <a:t>Při tvorbě rozvojové strategie se většinou nezačíná od nuly (statistiky, odborné analýzy, rozvojové studie, příklady dobré praxe atd.)</a:t>
            </a:r>
          </a:p>
          <a:p>
            <a:r>
              <a:rPr lang="cs-CZ" dirty="0" smtClean="0"/>
              <a:t>Osvědčila se komunitní metoda kombinovaná s expertními prvky  </a:t>
            </a:r>
          </a:p>
          <a:p>
            <a:r>
              <a:rPr lang="cs-CZ" dirty="0" smtClean="0"/>
              <a:t>Strategie musí být akčně orientovaná a realizovatelná (osvědčilo se: obecná vize a strategické cíle pravidelně doplňované krátkodobými akčními plány)</a:t>
            </a:r>
          </a:p>
          <a:p>
            <a:pPr marL="0" indent="0">
              <a:buNone/>
            </a:pPr>
            <a:endParaRPr lang="cs-CZ" dirty="0"/>
          </a:p>
        </p:txBody>
      </p:sp>
    </p:spTree>
    <p:extLst>
      <p:ext uri="{BB962C8B-B14F-4D97-AF65-F5344CB8AC3E}">
        <p14:creationId xmlns:p14="http://schemas.microsoft.com/office/powerpoint/2010/main" val="3108521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404664"/>
            <a:ext cx="8229600" cy="6336704"/>
          </a:xfrm>
        </p:spPr>
        <p:txBody>
          <a:bodyPr>
            <a:normAutofit fontScale="62500" lnSpcReduction="20000"/>
          </a:bodyPr>
          <a:lstStyle/>
          <a:p>
            <a:pPr marL="0" indent="0">
              <a:buNone/>
            </a:pPr>
            <a:r>
              <a:rPr lang="cs-CZ" b="1" i="1" dirty="0" smtClean="0">
                <a:solidFill>
                  <a:srgbClr val="FF0000"/>
                </a:solidFill>
              </a:rPr>
              <a:t>Požadavky na rozvojové strategie - metoda LEADER</a:t>
            </a:r>
            <a:endParaRPr lang="cs-CZ" b="1" i="1" dirty="0">
              <a:solidFill>
                <a:srgbClr val="FF0000"/>
              </a:solidFill>
            </a:endParaRPr>
          </a:p>
          <a:p>
            <a:pPr lvl="0"/>
            <a:r>
              <a:rPr lang="cs-CZ" dirty="0"/>
              <a:t>integrovaný přístup</a:t>
            </a:r>
          </a:p>
          <a:p>
            <a:pPr lvl="0"/>
            <a:r>
              <a:rPr lang="cs-CZ" dirty="0"/>
              <a:t>koncentrované partnerství (participace)</a:t>
            </a:r>
          </a:p>
          <a:p>
            <a:pPr lvl="0"/>
            <a:r>
              <a:rPr lang="cs-CZ" dirty="0"/>
              <a:t>udržitelné dopady </a:t>
            </a:r>
          </a:p>
          <a:p>
            <a:pPr lvl="0"/>
            <a:r>
              <a:rPr lang="cs-CZ" dirty="0"/>
              <a:t>princip spojování a propojování dílčích témat a projektových záměrů </a:t>
            </a:r>
          </a:p>
          <a:p>
            <a:pPr lvl="0"/>
            <a:r>
              <a:rPr lang="cs-CZ" dirty="0"/>
              <a:t>akční přístup (orientace na prosazení a realizaci)</a:t>
            </a:r>
          </a:p>
          <a:p>
            <a:pPr lvl="0"/>
            <a:r>
              <a:rPr lang="cs-CZ" dirty="0"/>
              <a:t>posilování územního partnerství </a:t>
            </a:r>
          </a:p>
          <a:p>
            <a:pPr lvl="0"/>
            <a:r>
              <a:rPr lang="cs-CZ" dirty="0"/>
              <a:t>spolupráce přes hranice regionu </a:t>
            </a:r>
          </a:p>
          <a:p>
            <a:pPr marL="0" indent="0">
              <a:buNone/>
            </a:pPr>
            <a:endParaRPr lang="cs-CZ" dirty="0"/>
          </a:p>
          <a:p>
            <a:pPr marL="0" indent="0">
              <a:buNone/>
            </a:pPr>
            <a:r>
              <a:rPr lang="cs-CZ" b="1" i="1" dirty="0" smtClean="0">
                <a:solidFill>
                  <a:srgbClr val="FF0000"/>
                </a:solidFill>
              </a:rPr>
              <a:t>Kontrolní </a:t>
            </a:r>
            <a:r>
              <a:rPr lang="cs-CZ" b="1" i="1" dirty="0">
                <a:solidFill>
                  <a:srgbClr val="FF0000"/>
                </a:solidFill>
              </a:rPr>
              <a:t>seznam obsahu rozvojových strategií (co by měly obsahovat?)</a:t>
            </a:r>
            <a:endParaRPr lang="cs-CZ" dirty="0">
              <a:solidFill>
                <a:srgbClr val="FF0000"/>
              </a:solidFill>
            </a:endParaRPr>
          </a:p>
          <a:p>
            <a:pPr lvl="0"/>
            <a:r>
              <a:rPr lang="cs-CZ" dirty="0"/>
              <a:t>vymezení a poloha regionu</a:t>
            </a:r>
          </a:p>
          <a:p>
            <a:pPr lvl="0"/>
            <a:r>
              <a:rPr lang="cs-CZ" dirty="0"/>
              <a:t>situační analýza </a:t>
            </a:r>
          </a:p>
          <a:p>
            <a:pPr lvl="0"/>
            <a:r>
              <a:rPr lang="cs-CZ" dirty="0"/>
              <a:t>analýza silných a slabých stránek, hrozeb a příležitostí </a:t>
            </a:r>
          </a:p>
          <a:p>
            <a:pPr lvl="0"/>
            <a:r>
              <a:rPr lang="cs-CZ" dirty="0"/>
              <a:t>vize a strategické cíle</a:t>
            </a:r>
          </a:p>
          <a:p>
            <a:pPr lvl="0"/>
            <a:r>
              <a:rPr lang="cs-CZ" dirty="0"/>
              <a:t>návrh opatření/ projektů</a:t>
            </a:r>
          </a:p>
          <a:p>
            <a:pPr lvl="0"/>
            <a:r>
              <a:rPr lang="cs-CZ" dirty="0"/>
              <a:t>odhad očekávaných přínosů (výsledků, dopadů) klíčových projektů</a:t>
            </a:r>
          </a:p>
          <a:p>
            <a:pPr lvl="0"/>
            <a:r>
              <a:rPr lang="cs-CZ" dirty="0"/>
              <a:t>organizační zajištění implementace rozvojové strategie (specifikace zodpovědných osob/ organizací atd.) </a:t>
            </a:r>
          </a:p>
          <a:p>
            <a:pPr lvl="0"/>
            <a:r>
              <a:rPr lang="cs-CZ" dirty="0"/>
              <a:t>pořadí důležitosti plánovaných projektů a specifikace jejich financování </a:t>
            </a:r>
          </a:p>
          <a:p>
            <a:pPr lvl="0"/>
            <a:r>
              <a:rPr lang="cs-CZ" dirty="0"/>
              <a:t>výběr indikátorů, popis způsobu monitoringu a evaluace strategií a projektů z hlediska jejich úspěšnosti a přínosů</a:t>
            </a:r>
          </a:p>
          <a:p>
            <a:endParaRPr lang="cs-CZ" dirty="0"/>
          </a:p>
          <a:p>
            <a:endParaRPr lang="cs-CZ" dirty="0"/>
          </a:p>
        </p:txBody>
      </p:sp>
    </p:spTree>
    <p:extLst>
      <p:ext uri="{BB962C8B-B14F-4D97-AF65-F5344CB8AC3E}">
        <p14:creationId xmlns:p14="http://schemas.microsoft.com/office/powerpoint/2010/main" val="92814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rgbClr val="FF0000"/>
                </a:solidFill>
              </a:rPr>
              <a:t>3. Poslání a volba úkolů a cílů organizace </a:t>
            </a:r>
            <a:endParaRPr lang="cs-CZ" b="1" dirty="0">
              <a:solidFill>
                <a:srgbClr val="FF0000"/>
              </a:solidFill>
            </a:endParaRPr>
          </a:p>
        </p:txBody>
      </p:sp>
      <p:sp>
        <p:nvSpPr>
          <p:cNvPr id="3" name="Zástupný symbol pro obsah 2"/>
          <p:cNvSpPr>
            <a:spLocks noGrp="1"/>
          </p:cNvSpPr>
          <p:nvPr>
            <p:ph idx="1"/>
          </p:nvPr>
        </p:nvSpPr>
        <p:spPr>
          <a:xfrm>
            <a:off x="457200" y="1600200"/>
            <a:ext cx="8229600" cy="4925144"/>
          </a:xfrm>
        </p:spPr>
        <p:txBody>
          <a:bodyPr>
            <a:normAutofit fontScale="77500" lnSpcReduction="20000"/>
          </a:bodyPr>
          <a:lstStyle/>
          <a:p>
            <a:r>
              <a:rPr lang="cs-CZ" dirty="0" smtClean="0"/>
              <a:t>Úkoly a cíle určují právní a organizační formu, nikoliv obráceně</a:t>
            </a:r>
          </a:p>
          <a:p>
            <a:r>
              <a:rPr lang="cs-CZ" dirty="0" smtClean="0"/>
              <a:t>V konkrétním území vedle sebe často existují různé organizace s podobným posláním (DSO, MAS, metropolitní regiony, destinační managementy atd.) – kritika, že systém organizací podporujících regionální rozvoj je roztříštěný a neracionální </a:t>
            </a:r>
          </a:p>
          <a:p>
            <a:r>
              <a:rPr lang="cs-CZ" dirty="0" smtClean="0"/>
              <a:t>Proto důležité vyprofilovat činnost organizace tak, aby se zamezilo nežádoucí konkurenci  </a:t>
            </a:r>
          </a:p>
          <a:p>
            <a:r>
              <a:rPr lang="cs-CZ" dirty="0" smtClean="0"/>
              <a:t>Oblasti působnosti – cestovní ruch, životní prostředí, ad. </a:t>
            </a:r>
          </a:p>
          <a:p>
            <a:r>
              <a:rPr lang="cs-CZ" dirty="0" smtClean="0"/>
              <a:t>Informační a znalostní management, poradenská činnost a </a:t>
            </a:r>
            <a:r>
              <a:rPr lang="cs-CZ" dirty="0" err="1" smtClean="0"/>
              <a:t>koučing</a:t>
            </a:r>
            <a:r>
              <a:rPr lang="cs-CZ" dirty="0" smtClean="0"/>
              <a:t>, procesní management, projektový management, administrativa, monitoring a evaluace atd. </a:t>
            </a:r>
            <a:endParaRPr lang="cs-CZ" dirty="0"/>
          </a:p>
        </p:txBody>
      </p:sp>
    </p:spTree>
    <p:extLst>
      <p:ext uri="{BB962C8B-B14F-4D97-AF65-F5344CB8AC3E}">
        <p14:creationId xmlns:p14="http://schemas.microsoft.com/office/powerpoint/2010/main" val="1778940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2026568" cy="1143000"/>
          </a:xfrm>
        </p:spPr>
        <p:txBody>
          <a:bodyPr>
            <a:noAutofit/>
          </a:bodyPr>
          <a:lstStyle/>
          <a:p>
            <a:r>
              <a:rPr lang="cs-CZ" sz="2400" b="1" dirty="0" smtClean="0">
                <a:solidFill>
                  <a:srgbClr val="FF0000"/>
                </a:solidFill>
              </a:rPr>
              <a:t>Oblasti </a:t>
            </a:r>
            <a:r>
              <a:rPr lang="cs-CZ" sz="2400" b="1" dirty="0" err="1" smtClean="0">
                <a:solidFill>
                  <a:srgbClr val="FF0000"/>
                </a:solidFill>
              </a:rPr>
              <a:t>meziobecní</a:t>
            </a:r>
            <a:r>
              <a:rPr lang="cs-CZ" sz="2400" b="1" dirty="0" smtClean="0">
                <a:solidFill>
                  <a:srgbClr val="FF0000"/>
                </a:solidFill>
              </a:rPr>
              <a:t> spolupráce </a:t>
            </a:r>
            <a:br>
              <a:rPr lang="cs-CZ" sz="2400" b="1" dirty="0" smtClean="0">
                <a:solidFill>
                  <a:srgbClr val="FF0000"/>
                </a:solidFill>
              </a:rPr>
            </a:br>
            <a:r>
              <a:rPr lang="cs-CZ" sz="2400" b="1" dirty="0" smtClean="0">
                <a:solidFill>
                  <a:srgbClr val="FF0000"/>
                </a:solidFill>
              </a:rPr>
              <a:t>v % (2015)</a:t>
            </a:r>
            <a:endParaRPr lang="cs-CZ" sz="2400" b="1" dirty="0">
              <a:solidFill>
                <a:srgbClr val="FF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800" y="116631"/>
            <a:ext cx="6346581" cy="673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7907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274638"/>
            <a:ext cx="7859216" cy="346050"/>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361459"/>
          </a:xfrm>
        </p:spPr>
        <p:txBody>
          <a:bodyPr>
            <a:normAutofit/>
          </a:bodyPr>
          <a:lstStyle/>
          <a:p>
            <a:r>
              <a:rPr lang="cs-CZ" sz="2600" dirty="0" smtClean="0"/>
              <a:t>Příspěvek vznikl v rámci řešení projektu Technologické agentury ČR č. TD020323   </a:t>
            </a:r>
            <a:r>
              <a:rPr lang="cs-CZ" sz="2600" b="1" dirty="0" smtClean="0">
                <a:solidFill>
                  <a:srgbClr val="FF0000"/>
                </a:solidFill>
              </a:rPr>
              <a:t>„</a:t>
            </a:r>
            <a:r>
              <a:rPr lang="cs-CZ" sz="2600" b="1" dirty="0" smtClean="0">
                <a:solidFill>
                  <a:srgbClr val="FF0000"/>
                </a:solidFill>
              </a:rPr>
              <a:t>Strategické plánování obcí, měst a regionů: výzvy, problémy, možnosti řešení“.  </a:t>
            </a:r>
          </a:p>
          <a:p>
            <a:r>
              <a:rPr lang="cs-CZ" sz="2600" dirty="0" smtClean="0"/>
              <a:t>Cílem je navrhnout soubor opatření, která povedou </a:t>
            </a:r>
            <a:r>
              <a:rPr lang="cs-CZ" sz="2600" dirty="0" smtClean="0"/>
              <a:t>k zefektivnění systému strategického plánování v ČR a k </a:t>
            </a:r>
            <a:r>
              <a:rPr lang="cs-CZ" sz="2600" dirty="0" smtClean="0"/>
              <a:t>zintenzívnění </a:t>
            </a:r>
            <a:r>
              <a:rPr lang="cs-CZ" sz="2600" dirty="0" err="1" smtClean="0"/>
              <a:t>meziobecní</a:t>
            </a:r>
            <a:r>
              <a:rPr lang="cs-CZ" sz="2600" dirty="0" smtClean="0"/>
              <a:t> </a:t>
            </a:r>
            <a:r>
              <a:rPr lang="cs-CZ" sz="2600" dirty="0" smtClean="0"/>
              <a:t>spolupráce. </a:t>
            </a:r>
          </a:p>
          <a:p>
            <a:r>
              <a:rPr lang="cs-CZ" sz="2600" dirty="0"/>
              <a:t>Příspěvek vychází </a:t>
            </a:r>
            <a:r>
              <a:rPr lang="cs-CZ" sz="2600" dirty="0" smtClean="0"/>
              <a:t>z dlouhodobého výzkumu dané problematiky a také z výsledků rozsáhlého empirického výzkumu obcí a měst (573 respondentů) a 134 dobrovolných svazků obcí a místních akčních skupin, které </a:t>
            </a:r>
            <a:r>
              <a:rPr lang="cs-CZ" sz="2600" dirty="0"/>
              <a:t>probíhalo v měsících červenci a srpnu 2015. </a:t>
            </a:r>
            <a:endParaRPr lang="cs-CZ" sz="2600" dirty="0" smtClean="0"/>
          </a:p>
          <a:p>
            <a:r>
              <a:rPr lang="cs-CZ" sz="2600" dirty="0" smtClean="0"/>
              <a:t>Publikace volně ke stažení na webu – </a:t>
            </a:r>
            <a:r>
              <a:rPr lang="cs-CZ" sz="2600" b="1" dirty="0" smtClean="0">
                <a:hlinkClick r:id="rId2"/>
              </a:rPr>
              <a:t>www.svrr.zcu.cz</a:t>
            </a:r>
            <a:endParaRPr lang="cs-CZ" sz="2600" b="1" dirty="0" smtClean="0"/>
          </a:p>
          <a:p>
            <a:pPr marL="0" indent="0">
              <a:buNone/>
            </a:pPr>
            <a:endParaRPr lang="cs-CZ" sz="2600" dirty="0" smtClean="0"/>
          </a:p>
          <a:p>
            <a:endParaRPr lang="cs-CZ" sz="3000" dirty="0" smtClean="0"/>
          </a:p>
          <a:p>
            <a:pPr marL="0" indent="0">
              <a:buNone/>
            </a:pPr>
            <a:endParaRPr lang="cs-CZ" sz="3000" b="1" dirty="0" smtClean="0">
              <a:solidFill>
                <a:srgbClr val="FF0000"/>
              </a:solidFill>
            </a:endParaRPr>
          </a:p>
          <a:p>
            <a:endParaRPr lang="cs-CZ" sz="3000" dirty="0" smtClean="0"/>
          </a:p>
          <a:p>
            <a:endParaRPr lang="cs-CZ" dirty="0"/>
          </a:p>
        </p:txBody>
      </p:sp>
    </p:spTree>
    <p:extLst>
      <p:ext uri="{BB962C8B-B14F-4D97-AF65-F5344CB8AC3E}">
        <p14:creationId xmlns:p14="http://schemas.microsoft.com/office/powerpoint/2010/main" val="2623112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4. Volba právní formy </a:t>
            </a:r>
            <a:endParaRPr lang="cs-CZ" b="1" dirty="0">
              <a:solidFill>
                <a:srgbClr val="FF0000"/>
              </a:solidFill>
            </a:endParaRPr>
          </a:p>
        </p:txBody>
      </p:sp>
      <p:sp>
        <p:nvSpPr>
          <p:cNvPr id="3" name="Zástupný symbol pro obsah 2"/>
          <p:cNvSpPr>
            <a:spLocks noGrp="1"/>
          </p:cNvSpPr>
          <p:nvPr>
            <p:ph idx="1"/>
          </p:nvPr>
        </p:nvSpPr>
        <p:spPr>
          <a:xfrm>
            <a:off x="395536" y="1268760"/>
            <a:ext cx="8229600" cy="5400600"/>
          </a:xfrm>
        </p:spPr>
        <p:txBody>
          <a:bodyPr>
            <a:normAutofit fontScale="62500" lnSpcReduction="20000"/>
          </a:bodyPr>
          <a:lstStyle/>
          <a:p>
            <a:r>
              <a:rPr lang="cs-CZ" dirty="0" smtClean="0"/>
              <a:t>Výběr právní formy je otázka účelnosti; cíle a úkoly by se neměly přizpůsobovat právní formě  </a:t>
            </a:r>
          </a:p>
          <a:p>
            <a:r>
              <a:rPr lang="cs-CZ" dirty="0" smtClean="0"/>
              <a:t>Právní forma se může měnit, tak jak se mění rámcové podmínky nebo cíle a úkoly organizace  </a:t>
            </a:r>
          </a:p>
          <a:p>
            <a:r>
              <a:rPr lang="cs-CZ" dirty="0" smtClean="0"/>
              <a:t>V případě potřeby se obrátit na poradce </a:t>
            </a:r>
          </a:p>
          <a:p>
            <a:r>
              <a:rPr lang="cs-CZ" dirty="0" smtClean="0"/>
              <a:t>Nutná široká diskuse této otázky </a:t>
            </a:r>
          </a:p>
          <a:p>
            <a:pPr marL="0" indent="0">
              <a:buNone/>
            </a:pPr>
            <a:endParaRPr lang="cs-CZ" b="1" i="1" dirty="0" smtClean="0"/>
          </a:p>
          <a:p>
            <a:pPr marL="0" indent="0">
              <a:buNone/>
            </a:pPr>
            <a:r>
              <a:rPr lang="cs-CZ" b="1" i="1" dirty="0" smtClean="0"/>
              <a:t>Klíčové </a:t>
            </a:r>
            <a:r>
              <a:rPr lang="cs-CZ" b="1" i="1" dirty="0"/>
              <a:t>otázky související s volbou právní formy organizace</a:t>
            </a:r>
            <a:endParaRPr lang="cs-CZ" dirty="0"/>
          </a:p>
          <a:p>
            <a:pPr lvl="0"/>
            <a:r>
              <a:rPr lang="cs-CZ" dirty="0"/>
              <a:t>Za jakým účelem se nově vznikající organizace vytváří? </a:t>
            </a:r>
          </a:p>
          <a:p>
            <a:pPr lvl="0"/>
            <a:r>
              <a:rPr lang="cs-CZ" dirty="0"/>
              <a:t>Nemůže tento účel nebo úkoly plnit jiná, již existující organizace? Projevuje případně taková organizace zájem a má potřebné kapacity? </a:t>
            </a:r>
          </a:p>
          <a:p>
            <a:pPr lvl="0"/>
            <a:r>
              <a:rPr lang="cs-CZ" dirty="0"/>
              <a:t>Kdo má mít v nově vznikající organizaci rozhodovací kompetence? </a:t>
            </a:r>
          </a:p>
          <a:p>
            <a:pPr lvl="0"/>
            <a:r>
              <a:rPr lang="cs-CZ" dirty="0"/>
              <a:t>Z jakých zdrojů a v jakém rozsahu bude vznikající organizace financována? V jakém míře lze umožnit osobní a majetková spoluúčast?</a:t>
            </a:r>
          </a:p>
          <a:p>
            <a:pPr lvl="0"/>
            <a:r>
              <a:rPr lang="cs-CZ" dirty="0"/>
              <a:t>Má vznikající organizace sledovat ziskové (ekonomické) nebo obecně-prospěšné cíle? Jaké možnosti v této souvislosti nabízejí veřejnoprávní a soukromoprávní formy organizace? </a:t>
            </a:r>
          </a:p>
          <a:p>
            <a:pPr lvl="0"/>
            <a:r>
              <a:rPr lang="cs-CZ" dirty="0"/>
              <a:t>Bude vznikající organizace pomáhat spíše ostatním (nositelům projektů) nebo bude realizovat hlavně vlastní projekty?  </a:t>
            </a:r>
          </a:p>
          <a:p>
            <a:endParaRPr lang="cs-CZ" dirty="0"/>
          </a:p>
        </p:txBody>
      </p:sp>
    </p:spTree>
    <p:extLst>
      <p:ext uri="{BB962C8B-B14F-4D97-AF65-F5344CB8AC3E}">
        <p14:creationId xmlns:p14="http://schemas.microsoft.com/office/powerpoint/2010/main" val="3491819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116632"/>
            <a:ext cx="5364408" cy="6687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7127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solidFill>
                  <a:srgbClr val="FF0000"/>
                </a:solidFill>
              </a:rPr>
              <a:t>Preference organizačně-právních forem </a:t>
            </a:r>
            <a:br>
              <a:rPr lang="cs-CZ" sz="2800" b="1" dirty="0" smtClean="0">
                <a:solidFill>
                  <a:srgbClr val="FF0000"/>
                </a:solidFill>
              </a:rPr>
            </a:br>
            <a:r>
              <a:rPr lang="cs-CZ" sz="2800" b="1" dirty="0" err="1" smtClean="0">
                <a:solidFill>
                  <a:srgbClr val="FF0000"/>
                </a:solidFill>
              </a:rPr>
              <a:t>meziobecní</a:t>
            </a:r>
            <a:r>
              <a:rPr lang="cs-CZ" sz="2800" b="1" dirty="0" smtClean="0">
                <a:solidFill>
                  <a:srgbClr val="FF0000"/>
                </a:solidFill>
              </a:rPr>
              <a:t> spolupráce </a:t>
            </a:r>
            <a:r>
              <a:rPr lang="cs-CZ" sz="2800" b="1" dirty="0" smtClean="0">
                <a:solidFill>
                  <a:srgbClr val="FF0000"/>
                </a:solidFill>
              </a:rPr>
              <a:t>v ČR v </a:t>
            </a:r>
            <a:r>
              <a:rPr lang="cs-CZ" sz="2800" b="1" dirty="0" smtClean="0">
                <a:solidFill>
                  <a:srgbClr val="FF0000"/>
                </a:solidFill>
              </a:rPr>
              <a:t>%</a:t>
            </a:r>
            <a:br>
              <a:rPr lang="cs-CZ" sz="2800" b="1" dirty="0" smtClean="0">
                <a:solidFill>
                  <a:srgbClr val="FF0000"/>
                </a:solidFill>
              </a:rPr>
            </a:br>
            <a:endParaRPr lang="cs-CZ" sz="2800" b="1" dirty="0">
              <a:solidFill>
                <a:srgbClr val="FF0000"/>
              </a:solidFill>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501318452"/>
              </p:ext>
            </p:extLst>
          </p:nvPr>
        </p:nvGraphicFramePr>
        <p:xfrm>
          <a:off x="395536" y="1268759"/>
          <a:ext cx="7416824" cy="4978810"/>
        </p:xfrm>
        <a:graphic>
          <a:graphicData uri="http://schemas.openxmlformats.org/drawingml/2006/table">
            <a:tbl>
              <a:tblPr firstRow="1" firstCol="1" bandRow="1"/>
              <a:tblGrid>
                <a:gridCol w="6481224"/>
                <a:gridCol w="138386"/>
                <a:gridCol w="797214"/>
              </a:tblGrid>
              <a:tr h="307750">
                <a:tc>
                  <a:txBody>
                    <a:bodyPr/>
                    <a:lstStyle/>
                    <a:p>
                      <a:pPr>
                        <a:lnSpc>
                          <a:spcPct val="115000"/>
                        </a:lnSpc>
                        <a:spcAft>
                          <a:spcPts val="0"/>
                        </a:spcAft>
                      </a:pPr>
                      <a:r>
                        <a:rPr lang="cs-CZ" sz="1800" dirty="0">
                          <a:solidFill>
                            <a:srgbClr val="000000"/>
                          </a:solidFill>
                          <a:effectLst/>
                          <a:latin typeface="Cambria"/>
                          <a:ea typeface="Times New Roman"/>
                          <a:cs typeface="Times New Roman"/>
                        </a:rPr>
                        <a:t>Dobrovolné svazky obcí (mikroregiony)</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77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307750">
                <a:tc>
                  <a:txBody>
                    <a:bodyPr/>
                    <a:lstStyle/>
                    <a:p>
                      <a:pPr>
                        <a:lnSpc>
                          <a:spcPct val="115000"/>
                        </a:lnSpc>
                        <a:spcAft>
                          <a:spcPts val="0"/>
                        </a:spcAft>
                      </a:pPr>
                      <a:r>
                        <a:rPr lang="cs-CZ" sz="1800" dirty="0">
                          <a:solidFill>
                            <a:srgbClr val="000000"/>
                          </a:solidFill>
                          <a:effectLst/>
                          <a:latin typeface="Cambria"/>
                          <a:ea typeface="Times New Roman"/>
                          <a:cs typeface="Times New Roman"/>
                        </a:rPr>
                        <a:t>Místní akční skupiny</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68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903388">
                <a:tc>
                  <a:txBody>
                    <a:bodyPr/>
                    <a:lstStyle/>
                    <a:p>
                      <a:pPr>
                        <a:lnSpc>
                          <a:spcPct val="115000"/>
                        </a:lnSpc>
                        <a:spcAft>
                          <a:spcPts val="0"/>
                        </a:spcAft>
                      </a:pPr>
                      <a:r>
                        <a:rPr lang="cs-CZ" sz="1800" dirty="0">
                          <a:solidFill>
                            <a:srgbClr val="000000"/>
                          </a:solidFill>
                          <a:effectLst/>
                          <a:latin typeface="Cambria"/>
                          <a:ea typeface="Times New Roman"/>
                          <a:cs typeface="Times New Roman"/>
                        </a:rPr>
                        <a:t>Právně nezávazná forma spolupráce - výměna informací a znalostí v rámci neformálních sítí (pracovní skupiny, setkání starostů apod.)</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58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595638">
                <a:tc>
                  <a:txBody>
                    <a:bodyPr/>
                    <a:lstStyle/>
                    <a:p>
                      <a:pPr>
                        <a:lnSpc>
                          <a:spcPct val="115000"/>
                        </a:lnSpc>
                        <a:spcAft>
                          <a:spcPts val="0"/>
                        </a:spcAft>
                      </a:pPr>
                      <a:r>
                        <a:rPr lang="cs-CZ" sz="1800" dirty="0">
                          <a:solidFill>
                            <a:srgbClr val="000000"/>
                          </a:solidFill>
                          <a:effectLst/>
                          <a:latin typeface="Cambria"/>
                          <a:ea typeface="Times New Roman"/>
                          <a:cs typeface="Times New Roman"/>
                        </a:rPr>
                        <a:t>Realizace konkrétních projektů - smlouvy ke splnění konkrétních úkolů</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49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307750">
                <a:tc>
                  <a:txBody>
                    <a:bodyPr/>
                    <a:lstStyle/>
                    <a:p>
                      <a:pPr>
                        <a:lnSpc>
                          <a:spcPct val="115000"/>
                        </a:lnSpc>
                        <a:spcAft>
                          <a:spcPts val="0"/>
                        </a:spcAft>
                      </a:pPr>
                      <a:r>
                        <a:rPr lang="cs-CZ" sz="1800" dirty="0">
                          <a:solidFill>
                            <a:srgbClr val="000000"/>
                          </a:solidFill>
                          <a:effectLst/>
                          <a:latin typeface="Cambria"/>
                          <a:ea typeface="Times New Roman"/>
                          <a:cs typeface="Times New Roman"/>
                        </a:rPr>
                        <a:t>Společné strategické plánování</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46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307750">
                <a:tc>
                  <a:txBody>
                    <a:bodyPr/>
                    <a:lstStyle/>
                    <a:p>
                      <a:pPr>
                        <a:lnSpc>
                          <a:spcPct val="115000"/>
                        </a:lnSpc>
                        <a:spcAft>
                          <a:spcPts val="0"/>
                        </a:spcAft>
                      </a:pPr>
                      <a:r>
                        <a:rPr lang="cs-CZ" sz="1800" dirty="0">
                          <a:solidFill>
                            <a:srgbClr val="000000"/>
                          </a:solidFill>
                          <a:effectLst/>
                          <a:latin typeface="Cambria"/>
                          <a:ea typeface="Times New Roman"/>
                          <a:cs typeface="Times New Roman"/>
                        </a:rPr>
                        <a:t>Svazky obcí v rámci územních obvodů ORP (navrhované)</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16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595638">
                <a:tc>
                  <a:txBody>
                    <a:bodyPr/>
                    <a:lstStyle/>
                    <a:p>
                      <a:pPr>
                        <a:lnSpc>
                          <a:spcPct val="115000"/>
                        </a:lnSpc>
                        <a:spcAft>
                          <a:spcPts val="0"/>
                        </a:spcAft>
                      </a:pPr>
                      <a:r>
                        <a:rPr lang="cs-CZ" sz="1800" dirty="0">
                          <a:solidFill>
                            <a:srgbClr val="000000"/>
                          </a:solidFill>
                          <a:effectLst/>
                          <a:latin typeface="Cambria"/>
                          <a:ea typeface="Times New Roman"/>
                          <a:cs typeface="Times New Roman"/>
                        </a:rPr>
                        <a:t>Public-</a:t>
                      </a:r>
                      <a:r>
                        <a:rPr lang="cs-CZ" sz="1800" dirty="0" err="1">
                          <a:solidFill>
                            <a:srgbClr val="000000"/>
                          </a:solidFill>
                          <a:effectLst/>
                          <a:latin typeface="Cambria"/>
                          <a:ea typeface="Times New Roman"/>
                          <a:cs typeface="Times New Roman"/>
                        </a:rPr>
                        <a:t>private</a:t>
                      </a:r>
                      <a:r>
                        <a:rPr lang="cs-CZ" sz="1800" dirty="0">
                          <a:solidFill>
                            <a:srgbClr val="000000"/>
                          </a:solidFill>
                          <a:effectLst/>
                          <a:latin typeface="Cambria"/>
                          <a:ea typeface="Times New Roman"/>
                          <a:cs typeface="Times New Roman"/>
                        </a:rPr>
                        <a:t>-</a:t>
                      </a:r>
                      <a:r>
                        <a:rPr lang="cs-CZ" sz="1800" dirty="0" err="1">
                          <a:solidFill>
                            <a:srgbClr val="000000"/>
                          </a:solidFill>
                          <a:effectLst/>
                          <a:latin typeface="Cambria"/>
                          <a:ea typeface="Times New Roman"/>
                          <a:cs typeface="Times New Roman"/>
                        </a:rPr>
                        <a:t>partnership</a:t>
                      </a:r>
                      <a:r>
                        <a:rPr lang="cs-CZ" sz="1800" dirty="0">
                          <a:solidFill>
                            <a:srgbClr val="000000"/>
                          </a:solidFill>
                          <a:effectLst/>
                          <a:latin typeface="Cambria"/>
                          <a:ea typeface="Times New Roman"/>
                          <a:cs typeface="Times New Roman"/>
                        </a:rPr>
                        <a:t> (PPP – partnerství veřejného a soukromého sektoru)</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16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307750">
                <a:tc>
                  <a:txBody>
                    <a:bodyPr/>
                    <a:lstStyle/>
                    <a:p>
                      <a:pPr>
                        <a:lnSpc>
                          <a:spcPct val="115000"/>
                        </a:lnSpc>
                        <a:spcAft>
                          <a:spcPts val="0"/>
                        </a:spcAft>
                      </a:pPr>
                      <a:r>
                        <a:rPr lang="cs-CZ" sz="1800" dirty="0">
                          <a:solidFill>
                            <a:srgbClr val="000000"/>
                          </a:solidFill>
                          <a:effectLst/>
                          <a:latin typeface="Cambria"/>
                          <a:ea typeface="Times New Roman"/>
                          <a:cs typeface="Times New Roman"/>
                        </a:rPr>
                        <a:t>Zájmová sdružení právnických osob</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12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307750">
                <a:tc>
                  <a:txBody>
                    <a:bodyPr/>
                    <a:lstStyle/>
                    <a:p>
                      <a:pPr>
                        <a:lnSpc>
                          <a:spcPct val="115000"/>
                        </a:lnSpc>
                        <a:spcAft>
                          <a:spcPts val="0"/>
                        </a:spcAft>
                      </a:pPr>
                      <a:r>
                        <a:rPr lang="cs-CZ" sz="1800" dirty="0">
                          <a:solidFill>
                            <a:srgbClr val="000000"/>
                          </a:solidFill>
                          <a:effectLst/>
                          <a:latin typeface="Cambria"/>
                          <a:ea typeface="Times New Roman"/>
                          <a:cs typeface="Times New Roman"/>
                        </a:rPr>
                        <a:t>Společné obchodní společnosti</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10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307750">
                <a:tc>
                  <a:txBody>
                    <a:bodyPr/>
                    <a:lstStyle/>
                    <a:p>
                      <a:pPr>
                        <a:lnSpc>
                          <a:spcPct val="115000"/>
                        </a:lnSpc>
                        <a:spcAft>
                          <a:spcPts val="0"/>
                        </a:spcAft>
                      </a:pPr>
                      <a:r>
                        <a:rPr lang="cs-CZ" sz="1800" dirty="0">
                          <a:solidFill>
                            <a:srgbClr val="000000"/>
                          </a:solidFill>
                          <a:effectLst/>
                          <a:latin typeface="Cambria"/>
                          <a:ea typeface="Times New Roman"/>
                          <a:cs typeface="Times New Roman"/>
                        </a:rPr>
                        <a:t>Místní agenda 21</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10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307750">
                <a:tc>
                  <a:txBody>
                    <a:bodyPr/>
                    <a:lstStyle/>
                    <a:p>
                      <a:pPr>
                        <a:lnSpc>
                          <a:spcPct val="115000"/>
                        </a:lnSpc>
                        <a:spcAft>
                          <a:spcPts val="0"/>
                        </a:spcAft>
                      </a:pPr>
                      <a:r>
                        <a:rPr lang="cs-CZ" sz="1800" dirty="0">
                          <a:solidFill>
                            <a:srgbClr val="000000"/>
                          </a:solidFill>
                          <a:effectLst/>
                          <a:latin typeface="Cambria"/>
                          <a:ea typeface="Times New Roman"/>
                          <a:cs typeface="Times New Roman"/>
                        </a:rPr>
                        <a:t>Ostatní</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1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307750">
                <a:tc>
                  <a:txBody>
                    <a:bodyPr/>
                    <a:lstStyle/>
                    <a:p>
                      <a:pPr>
                        <a:lnSpc>
                          <a:spcPct val="115000"/>
                        </a:lnSpc>
                      </a:pPr>
                      <a:endParaRPr lang="cs-CZ" sz="1600" dirty="0">
                        <a:effectLst/>
                        <a:latin typeface="Calibri"/>
                      </a:endParaRPr>
                    </a:p>
                  </a:txBody>
                  <a:tcPr marL="44450" marR="44450" marT="0" marB="0">
                    <a:lnL>
                      <a:noFill/>
                    </a:lnL>
                    <a:lnR>
                      <a:noFill/>
                    </a:lnR>
                    <a:lnT>
                      <a:noFill/>
                    </a:lnT>
                    <a:lnB>
                      <a:noFill/>
                    </a:lnB>
                  </a:tcPr>
                </a:tc>
                <a:tc>
                  <a:txBody>
                    <a:bodyPr/>
                    <a:lstStyle/>
                    <a:p>
                      <a:pPr>
                        <a:lnSpc>
                          <a:spcPct val="115000"/>
                        </a:lnSpc>
                      </a:pPr>
                      <a:endParaRPr lang="cs-CZ" sz="1600">
                        <a:effectLst/>
                        <a:latin typeface="Calibri"/>
                      </a:endParaRPr>
                    </a:p>
                  </a:txBody>
                  <a:tcPr marL="44450" marR="44450" marT="0" marB="0">
                    <a:lnL>
                      <a:noFill/>
                    </a:lnL>
                    <a:lnR>
                      <a:noFill/>
                    </a:lnR>
                    <a:lnT>
                      <a:noFill/>
                    </a:lnT>
                    <a:lnB>
                      <a:noFill/>
                    </a:lnB>
                  </a:tcPr>
                </a:tc>
                <a:tc>
                  <a:txBody>
                    <a:bodyPr/>
                    <a:lstStyle/>
                    <a:p>
                      <a:pPr>
                        <a:lnSpc>
                          <a:spcPct val="115000"/>
                        </a:lnSpc>
                      </a:pPr>
                      <a:endParaRPr lang="cs-CZ" sz="1600" dirty="0">
                        <a:effectLst/>
                        <a:latin typeface="Calibri"/>
                      </a:endParaRPr>
                    </a:p>
                  </a:txBody>
                  <a:tcPr marL="44450" marR="44450" marT="0" marB="0">
                    <a:lnL>
                      <a:noFill/>
                    </a:lnL>
                    <a:lnR>
                      <a:noFill/>
                    </a:lnR>
                    <a:lnT>
                      <a:noFill/>
                    </a:lnT>
                    <a:lnB>
                      <a:noFill/>
                    </a:lnB>
                  </a:tcPr>
                </a:tc>
              </a:tr>
            </a:tbl>
          </a:graphicData>
        </a:graphic>
      </p:graphicFrame>
    </p:spTree>
    <p:extLst>
      <p:ext uri="{BB962C8B-B14F-4D97-AF65-F5344CB8AC3E}">
        <p14:creationId xmlns:p14="http://schemas.microsoft.com/office/powerpoint/2010/main" val="200300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xfrm>
            <a:off x="457200" y="620688"/>
            <a:ext cx="8229600" cy="5505475"/>
          </a:xfrm>
        </p:spPr>
        <p:txBody>
          <a:bodyPr>
            <a:normAutofit/>
          </a:bodyPr>
          <a:lstStyle/>
          <a:p>
            <a:pPr marL="0" lvl="0" indent="0">
              <a:buNone/>
            </a:pPr>
            <a:r>
              <a:rPr lang="cs-CZ" sz="2800" b="1" dirty="0" smtClean="0">
                <a:solidFill>
                  <a:srgbClr val="FF0000"/>
                </a:solidFill>
              </a:rPr>
              <a:t>Při výběru právní formy nutné zvažovat: </a:t>
            </a:r>
          </a:p>
          <a:p>
            <a:pPr lvl="0"/>
            <a:r>
              <a:rPr lang="cs-CZ" sz="2800" dirty="0" smtClean="0"/>
              <a:t>šíře </a:t>
            </a:r>
            <a:r>
              <a:rPr lang="cs-CZ" sz="2800" dirty="0"/>
              <a:t>žádoucí participace: veřejný sektor, soukromé domácnosti, podnikatelé, sdružení/ asociace atd.</a:t>
            </a:r>
          </a:p>
          <a:p>
            <a:pPr lvl="0"/>
            <a:r>
              <a:rPr lang="cs-CZ" sz="2800" dirty="0"/>
              <a:t>administrativní a finanční náklady na založení a provoz organizace</a:t>
            </a:r>
          </a:p>
          <a:p>
            <a:pPr lvl="0"/>
            <a:r>
              <a:rPr lang="cs-CZ" sz="2800" dirty="0"/>
              <a:t>hlavní účel organizace (veřejné blaho nebo dosahování zisku?)</a:t>
            </a:r>
          </a:p>
          <a:p>
            <a:pPr lvl="0"/>
            <a:r>
              <a:rPr lang="cs-CZ" sz="2800" dirty="0"/>
              <a:t>akceschopnost/ flexibilita jednání</a:t>
            </a:r>
          </a:p>
          <a:p>
            <a:pPr lvl="0"/>
            <a:r>
              <a:rPr lang="cs-CZ" sz="2800" dirty="0"/>
              <a:t>možnosti získání finančních prostředků </a:t>
            </a:r>
          </a:p>
          <a:p>
            <a:pPr lvl="0"/>
            <a:r>
              <a:rPr lang="cs-CZ" sz="2800" dirty="0"/>
              <a:t>potenciální politická podpora </a:t>
            </a:r>
          </a:p>
          <a:p>
            <a:endParaRPr lang="cs-CZ" dirty="0"/>
          </a:p>
          <a:p>
            <a:endParaRPr lang="cs-CZ" dirty="0"/>
          </a:p>
        </p:txBody>
      </p:sp>
    </p:spTree>
    <p:extLst>
      <p:ext uri="{BB962C8B-B14F-4D97-AF65-F5344CB8AC3E}">
        <p14:creationId xmlns:p14="http://schemas.microsoft.com/office/powerpoint/2010/main" val="46408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792088"/>
          </a:xfrm>
        </p:spPr>
        <p:txBody>
          <a:bodyPr/>
          <a:lstStyle/>
          <a:p>
            <a:r>
              <a:rPr lang="cs-CZ" b="1" dirty="0" smtClean="0">
                <a:solidFill>
                  <a:srgbClr val="FF0000"/>
                </a:solidFill>
              </a:rPr>
              <a:t>5. Organizační výstavba </a:t>
            </a:r>
            <a:endParaRPr lang="cs-CZ" b="1" dirty="0">
              <a:solidFill>
                <a:srgbClr val="FF0000"/>
              </a:solidFill>
            </a:endParaRPr>
          </a:p>
        </p:txBody>
      </p:sp>
      <p:sp>
        <p:nvSpPr>
          <p:cNvPr id="3" name="Zástupný symbol pro obsah 2"/>
          <p:cNvSpPr>
            <a:spLocks noGrp="1"/>
          </p:cNvSpPr>
          <p:nvPr>
            <p:ph idx="1"/>
          </p:nvPr>
        </p:nvSpPr>
        <p:spPr>
          <a:xfrm>
            <a:off x="179512" y="1052736"/>
            <a:ext cx="8507288" cy="5544616"/>
          </a:xfrm>
        </p:spPr>
        <p:txBody>
          <a:bodyPr>
            <a:noAutofit/>
          </a:bodyPr>
          <a:lstStyle/>
          <a:p>
            <a:r>
              <a:rPr lang="cs-CZ" sz="2200" dirty="0" smtClean="0"/>
              <a:t>Nutné přemýšlet ve 4 organizačních rovinách: </a:t>
            </a:r>
          </a:p>
          <a:p>
            <a:pPr lvl="0"/>
            <a:r>
              <a:rPr lang="cs-CZ" sz="2200" dirty="0" smtClean="0"/>
              <a:t> </a:t>
            </a:r>
            <a:r>
              <a:rPr lang="cs-CZ" sz="2200" b="1" dirty="0"/>
              <a:t>účastnická rovina (členská základna) </a:t>
            </a:r>
            <a:r>
              <a:rPr lang="cs-CZ" sz="2200" dirty="0"/>
              <a:t>- by měla umožňovat širokou participaci všech účastníků (nejlépe jak z veřejného, tak soukromého sektoru)</a:t>
            </a:r>
          </a:p>
          <a:p>
            <a:pPr lvl="0"/>
            <a:r>
              <a:rPr lang="cs-CZ" sz="2200" b="1" dirty="0"/>
              <a:t>rozhodovací rovina (valná hromada)</a:t>
            </a:r>
            <a:r>
              <a:rPr lang="cs-CZ" sz="2200" dirty="0"/>
              <a:t> - zodpovědná za strategické směřování organizace a za zajištění finančních prostředků, důležitých pro chod organizace </a:t>
            </a:r>
          </a:p>
          <a:p>
            <a:pPr lvl="0"/>
            <a:r>
              <a:rPr lang="cs-CZ" sz="2200" b="1" dirty="0"/>
              <a:t>výkonná rovina</a:t>
            </a:r>
            <a:r>
              <a:rPr lang="cs-CZ" sz="2200" dirty="0"/>
              <a:t> </a:t>
            </a:r>
            <a:r>
              <a:rPr lang="cs-CZ" sz="2200" b="1" dirty="0"/>
              <a:t>(výkonná rada a regionální manažeři s jejich sekretariátem) </a:t>
            </a:r>
            <a:r>
              <a:rPr lang="cs-CZ" sz="2200" dirty="0"/>
              <a:t>- aby regionální manažer vnímal komplexitu svých úkolů, musí mít odpovídající pravomoci/ kompetence; zřizovatelé musí zajistit, aby měl volný prostor pro jednání; soukromoprávní formy organizace, jak ukazují zahraniční zkušenosti, umožňují lepší motivaci pracovníků, než veřejnoprávní formy. </a:t>
            </a:r>
          </a:p>
          <a:p>
            <a:r>
              <a:rPr lang="cs-CZ" sz="2200" b="1" dirty="0"/>
              <a:t>kontrolní rovina (dozorčí rada) </a:t>
            </a:r>
            <a:r>
              <a:rPr lang="cs-CZ" sz="2200" dirty="0"/>
              <a:t>– která kontroluje dodržování zakladatelské smlouvy, plnění usnesení valné hromady a výkonné rady, kontroluje plnění úkolů, provádí kontrolu hospodaření apod.)</a:t>
            </a:r>
            <a:endParaRPr lang="cs-CZ" sz="2200" dirty="0"/>
          </a:p>
        </p:txBody>
      </p:sp>
    </p:spTree>
    <p:extLst>
      <p:ext uri="{BB962C8B-B14F-4D97-AF65-F5344CB8AC3E}">
        <p14:creationId xmlns:p14="http://schemas.microsoft.com/office/powerpoint/2010/main" val="36208082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179512" y="116632"/>
            <a:ext cx="8784976" cy="6552728"/>
          </a:xfrm>
        </p:spPr>
        <p:txBody>
          <a:bodyPr>
            <a:noAutofit/>
          </a:bodyPr>
          <a:lstStyle/>
          <a:p>
            <a:pPr marL="0" indent="0">
              <a:buNone/>
            </a:pPr>
            <a:endParaRPr lang="cs-CZ" sz="2400" b="1" dirty="0" smtClean="0">
              <a:solidFill>
                <a:srgbClr val="FF0000"/>
              </a:solidFill>
            </a:endParaRPr>
          </a:p>
          <a:p>
            <a:pPr marL="0" indent="0">
              <a:buNone/>
            </a:pPr>
            <a:endParaRPr lang="cs-CZ" sz="2400" b="1" dirty="0">
              <a:solidFill>
                <a:srgbClr val="FF0000"/>
              </a:solidFill>
            </a:endParaRPr>
          </a:p>
          <a:p>
            <a:pPr marL="0" indent="0">
              <a:buNone/>
            </a:pPr>
            <a:r>
              <a:rPr lang="cs-CZ" sz="2400" b="1" dirty="0" smtClean="0">
                <a:solidFill>
                  <a:srgbClr val="FF0000"/>
                </a:solidFill>
              </a:rPr>
              <a:t>Předmětem </a:t>
            </a:r>
            <a:r>
              <a:rPr lang="cs-CZ" sz="2400" b="1" dirty="0">
                <a:solidFill>
                  <a:srgbClr val="FF0000"/>
                </a:solidFill>
              </a:rPr>
              <a:t>zakladatelské </a:t>
            </a:r>
            <a:r>
              <a:rPr lang="cs-CZ" sz="2400" b="1" dirty="0" smtClean="0">
                <a:solidFill>
                  <a:srgbClr val="FF0000"/>
                </a:solidFill>
              </a:rPr>
              <a:t>smlouvy, resp</a:t>
            </a:r>
            <a:r>
              <a:rPr lang="cs-CZ" sz="2400" b="1" dirty="0">
                <a:solidFill>
                  <a:srgbClr val="FF0000"/>
                </a:solidFill>
              </a:rPr>
              <a:t>. stanov organizace,</a:t>
            </a:r>
            <a:r>
              <a:rPr lang="cs-CZ" sz="2400" dirty="0"/>
              <a:t> </a:t>
            </a:r>
            <a:r>
              <a:rPr lang="cs-CZ" sz="2400" b="1" dirty="0">
                <a:solidFill>
                  <a:srgbClr val="FF0000"/>
                </a:solidFill>
              </a:rPr>
              <a:t>by mělo být vymezení: </a:t>
            </a:r>
          </a:p>
          <a:p>
            <a:pPr lvl="0"/>
            <a:r>
              <a:rPr lang="cs-CZ" sz="2400" dirty="0"/>
              <a:t>členství a členských poměrů (kdo může nebo nemůže být členem, jak členství vzniká a zaniká, jaká jsou práva a povinnosti členů a jaké existují vztahy mezi členem a organizací) </a:t>
            </a:r>
          </a:p>
          <a:p>
            <a:pPr lvl="0"/>
            <a:r>
              <a:rPr lang="cs-CZ" sz="2400" dirty="0"/>
              <a:t>orgánů organizace a způsob jejich jednání. Konkrétně se jedná o tyto orgány: </a:t>
            </a:r>
          </a:p>
          <a:p>
            <a:pPr lvl="0"/>
            <a:r>
              <a:rPr lang="cs-CZ" sz="2400" dirty="0"/>
              <a:t>valná hromada </a:t>
            </a:r>
          </a:p>
          <a:p>
            <a:pPr lvl="0"/>
            <a:r>
              <a:rPr lang="cs-CZ" sz="2400" dirty="0"/>
              <a:t>výkonná rada</a:t>
            </a:r>
          </a:p>
          <a:p>
            <a:pPr lvl="0"/>
            <a:r>
              <a:rPr lang="cs-CZ" sz="2400" dirty="0"/>
              <a:t>dozorčí rada </a:t>
            </a:r>
          </a:p>
          <a:p>
            <a:pPr lvl="0"/>
            <a:r>
              <a:rPr lang="cs-CZ" sz="2400" dirty="0"/>
              <a:t>pozice regionálního manažera   </a:t>
            </a:r>
          </a:p>
          <a:p>
            <a:pPr marL="0" indent="0">
              <a:buNone/>
            </a:pPr>
            <a:endParaRPr lang="cs-CZ" sz="2400" dirty="0"/>
          </a:p>
          <a:p>
            <a:pPr marL="0" indent="0">
              <a:buNone/>
            </a:pPr>
            <a:endParaRPr lang="cs-CZ" sz="1800" dirty="0"/>
          </a:p>
        </p:txBody>
      </p:sp>
    </p:spTree>
    <p:extLst>
      <p:ext uri="{BB962C8B-B14F-4D97-AF65-F5344CB8AC3E}">
        <p14:creationId xmlns:p14="http://schemas.microsoft.com/office/powerpoint/2010/main" val="2168719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395536" y="476672"/>
            <a:ext cx="8229600" cy="5760640"/>
          </a:xfrm>
        </p:spPr>
        <p:txBody>
          <a:bodyPr>
            <a:normAutofit fontScale="70000" lnSpcReduction="20000"/>
          </a:bodyPr>
          <a:lstStyle/>
          <a:p>
            <a:r>
              <a:rPr lang="cs-CZ" dirty="0"/>
              <a:t>Součástí zakladatelské smlouvy nebo stanov organizace by měl být také jednací řád. Jeho vytvoření se doporučuje v případě větších organizací, (10 a více zaměstnanců), u nichž je zapotřebí jednoznačně vymezit pravomoci/ kompetence jednotlivých pracovníků. V případě malých organizací většinou stačí vymezení pozice regionálního manažera ve stanovách. </a:t>
            </a:r>
          </a:p>
          <a:p>
            <a:r>
              <a:rPr lang="cs-CZ" dirty="0"/>
              <a:t>V případě větších organizací anebo těch, které se snaží uplatňovat participativní přístup, se také doporučuje vytvoření stálých pracovních skupin. V praxi se přitom osvědčilo nevytvářet více jak 3-4 trvalé pracovní skupiny. Větší počet pracovních skupin neúměrně zvyšuje náklady na získávání informací a koordinaci, a často také prodlužuje jednání. Pro přípravu klíčových projektů se doporučuje vznik dočasných pracovních skupin, jejichž cílem je příprava a prosazení rozvojových opatření/ projektů. </a:t>
            </a:r>
          </a:p>
          <a:p>
            <a:r>
              <a:rPr lang="cs-CZ" dirty="0"/>
              <a:t>Tvorba pracovních skupin a jejich personální obsazení, by mělo vycházet především z hlavních cílů a úkolů organizace. Optimální počet členů pracovních skupin je 8 až 15 osob. Členy by měli být zástupci různých oblastí společenského života, nejenom politici a úředníci, ale také zástupci občanského a podnikatelského sektoru. </a:t>
            </a:r>
            <a:endParaRPr lang="cs-CZ" dirty="0"/>
          </a:p>
        </p:txBody>
      </p:sp>
    </p:spTree>
    <p:extLst>
      <p:ext uri="{BB962C8B-B14F-4D97-AF65-F5344CB8AC3E}">
        <p14:creationId xmlns:p14="http://schemas.microsoft.com/office/powerpoint/2010/main" val="13952960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6. Finanční zajištění </a:t>
            </a:r>
            <a:endParaRPr lang="cs-CZ" b="1" dirty="0">
              <a:solidFill>
                <a:srgbClr val="FF0000"/>
              </a:solidFill>
            </a:endParaRPr>
          </a:p>
        </p:txBody>
      </p:sp>
      <p:sp>
        <p:nvSpPr>
          <p:cNvPr id="3" name="Zástupný symbol pro obsah 2"/>
          <p:cNvSpPr>
            <a:spLocks noGrp="1"/>
          </p:cNvSpPr>
          <p:nvPr>
            <p:ph idx="1"/>
          </p:nvPr>
        </p:nvSpPr>
        <p:spPr>
          <a:xfrm>
            <a:off x="457200" y="1340768"/>
            <a:ext cx="8229600" cy="5112568"/>
          </a:xfrm>
        </p:spPr>
        <p:txBody>
          <a:bodyPr>
            <a:normAutofit fontScale="70000" lnSpcReduction="20000"/>
          </a:bodyPr>
          <a:lstStyle/>
          <a:p>
            <a:r>
              <a:rPr lang="cs-CZ" dirty="0" smtClean="0"/>
              <a:t>Organizace </a:t>
            </a:r>
            <a:r>
              <a:rPr lang="cs-CZ" dirty="0" err="1" smtClean="0"/>
              <a:t>meziobecní</a:t>
            </a:r>
            <a:r>
              <a:rPr lang="cs-CZ" dirty="0" smtClean="0"/>
              <a:t> spolupráce se mohou úspěšně a udržitelně rozvíjet pouze za podmínky, že mají zajištěno minimálně střednědobé financování </a:t>
            </a:r>
          </a:p>
          <a:p>
            <a:r>
              <a:rPr lang="cs-CZ" dirty="0" smtClean="0"/>
              <a:t>Financování těchto organizací je otázkou jejich kapacity, organizační formy, ochoty zúčastněných aktérů řešit společné problémy </a:t>
            </a:r>
          </a:p>
          <a:p>
            <a:r>
              <a:rPr lang="cs-CZ" dirty="0" smtClean="0"/>
              <a:t>Zdroje: členské příspěvky, příspěvky na spolufinancování jednotlivých projektů, vlastní hospodářská činnost, poplatky za licence (použití loga apod.), sponzoring, veřejné podpůrné prostředky (EU, ČR, kraje) atd. </a:t>
            </a:r>
          </a:p>
          <a:p>
            <a:r>
              <a:rPr lang="cs-CZ" dirty="0" smtClean="0"/>
              <a:t>Neobejde se bez vnějších (podpůrných) zdrojů </a:t>
            </a:r>
          </a:p>
          <a:p>
            <a:r>
              <a:rPr lang="cs-CZ" dirty="0" smtClean="0"/>
              <a:t>Nelze ale spoléhat pouze na projektové financování (např. ze SF), důležité také vlastní zdroje – členské příspěvky + vlastní příjmy, které pokryjí minimálně režijní (institucionální) náklady  </a:t>
            </a:r>
          </a:p>
          <a:p>
            <a:r>
              <a:rPr lang="cs-CZ" dirty="0" smtClean="0"/>
              <a:t>Do budoucnosti potřeba hledání dodatečných, soukromých zdrojů (tzn. do budoucnosti klíčová otázka </a:t>
            </a:r>
            <a:r>
              <a:rPr lang="cs-CZ" dirty="0" err="1" smtClean="0"/>
              <a:t>veřejno</a:t>
            </a:r>
            <a:r>
              <a:rPr lang="cs-CZ" dirty="0" smtClean="0"/>
              <a:t>-soukromého partnerství)</a:t>
            </a:r>
          </a:p>
          <a:p>
            <a:r>
              <a:rPr lang="cs-CZ" dirty="0" smtClean="0"/>
              <a:t>Důraz na efektivnost, transparentnost a spravedlivost rozdělování   </a:t>
            </a:r>
            <a:endParaRPr lang="cs-CZ" dirty="0"/>
          </a:p>
        </p:txBody>
      </p:sp>
    </p:spTree>
    <p:extLst>
      <p:ext uri="{BB962C8B-B14F-4D97-AF65-F5344CB8AC3E}">
        <p14:creationId xmlns:p14="http://schemas.microsoft.com/office/powerpoint/2010/main" val="792478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7. Územní působnost organizace </a:t>
            </a:r>
            <a:endParaRPr lang="cs-CZ" b="1" dirty="0">
              <a:solidFill>
                <a:srgbClr val="FF0000"/>
              </a:solidFill>
            </a:endParaRPr>
          </a:p>
        </p:txBody>
      </p:sp>
      <p:sp>
        <p:nvSpPr>
          <p:cNvPr id="3" name="Zástupný symbol pro obsah 2"/>
          <p:cNvSpPr>
            <a:spLocks noGrp="1"/>
          </p:cNvSpPr>
          <p:nvPr>
            <p:ph idx="1"/>
          </p:nvPr>
        </p:nvSpPr>
        <p:spPr>
          <a:xfrm>
            <a:off x="395536" y="1556792"/>
            <a:ext cx="8507288" cy="4997152"/>
          </a:xfrm>
        </p:spPr>
        <p:txBody>
          <a:bodyPr>
            <a:normAutofit fontScale="77500" lnSpcReduction="20000"/>
          </a:bodyPr>
          <a:lstStyle/>
          <a:p>
            <a:r>
              <a:rPr lang="cs-CZ" dirty="0" smtClean="0"/>
              <a:t>Neexistuje optimální vymezení územní působnosti organizací MOS</a:t>
            </a:r>
          </a:p>
          <a:p>
            <a:r>
              <a:rPr lang="cs-CZ" dirty="0" smtClean="0"/>
              <a:t>Územní působnost úzce souvisí s předmětem činnosti </a:t>
            </a:r>
          </a:p>
          <a:p>
            <a:r>
              <a:rPr lang="cs-CZ" dirty="0" smtClean="0"/>
              <a:t>V</a:t>
            </a:r>
            <a:r>
              <a:rPr lang="cs-CZ" dirty="0"/>
              <a:t> duchu evropské představy o posilování konkurenční schopnosti regionů by se mělo jednat o co možná největší územní celky, které dokáží soutěžit v globálním měřítku. Proti tomu stojí představa o organizační akceschopnosti, subsidiaritě (blízkost problémům) a participaci co možná největšího počtu regionálních aktérů na činnosti organizace. Z tohoto pohledu jsou menší územní jednotky příslibem většího úspěchu, než velké územní jednotky.  </a:t>
            </a:r>
            <a:endParaRPr lang="cs-CZ" dirty="0" smtClean="0"/>
          </a:p>
          <a:p>
            <a:endParaRPr lang="cs-CZ" dirty="0"/>
          </a:p>
          <a:p>
            <a:pPr marL="0" indent="0">
              <a:buNone/>
            </a:pPr>
            <a:r>
              <a:rPr lang="cs-CZ" dirty="0" smtClean="0"/>
              <a:t>  </a:t>
            </a:r>
            <a:endParaRPr lang="cs-CZ" dirty="0"/>
          </a:p>
        </p:txBody>
      </p:sp>
    </p:spTree>
    <p:extLst>
      <p:ext uri="{BB962C8B-B14F-4D97-AF65-F5344CB8AC3E}">
        <p14:creationId xmlns:p14="http://schemas.microsoft.com/office/powerpoint/2010/main" val="10461331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332656"/>
            <a:ext cx="8229600" cy="6264696"/>
          </a:xfrm>
        </p:spPr>
        <p:txBody>
          <a:bodyPr>
            <a:normAutofit fontScale="62500" lnSpcReduction="20000"/>
          </a:bodyPr>
          <a:lstStyle/>
          <a:p>
            <a:r>
              <a:rPr lang="cs-CZ" b="1" dirty="0">
                <a:solidFill>
                  <a:srgbClr val="FF0000"/>
                </a:solidFill>
              </a:rPr>
              <a:t>V souvislosti s volbou územní působnosti organizací územní a </a:t>
            </a:r>
            <a:r>
              <a:rPr lang="cs-CZ" b="1" dirty="0" err="1">
                <a:solidFill>
                  <a:srgbClr val="FF0000"/>
                </a:solidFill>
              </a:rPr>
              <a:t>meziobecní</a:t>
            </a:r>
            <a:r>
              <a:rPr lang="cs-CZ" b="1" dirty="0">
                <a:solidFill>
                  <a:srgbClr val="FF0000"/>
                </a:solidFill>
              </a:rPr>
              <a:t> spolupráce je zapotřebí vzít v úvahu následující tři klíčové faktory:</a:t>
            </a:r>
            <a:r>
              <a:rPr lang="cs-CZ" dirty="0"/>
              <a:t> </a:t>
            </a:r>
          </a:p>
          <a:p>
            <a:pPr lvl="0"/>
            <a:r>
              <a:rPr lang="cs-CZ" dirty="0"/>
              <a:t>Rámcové podmínky a místní situace. Zvláště iniciátoři nově vznikajících organizací územní a </a:t>
            </a:r>
            <a:r>
              <a:rPr lang="cs-CZ" dirty="0" err="1"/>
              <a:t>meziobecní</a:t>
            </a:r>
            <a:r>
              <a:rPr lang="cs-CZ" dirty="0"/>
              <a:t> spolupráce by měli této otázce věnovat zvýšenou pozornost a prověřit místní situaci. Praxe totiž ukazuje, že </a:t>
            </a:r>
            <a:r>
              <a:rPr lang="cs-CZ" dirty="0" err="1"/>
              <a:t>vnitroregionální</a:t>
            </a:r>
            <a:r>
              <a:rPr lang="cs-CZ" dirty="0"/>
              <a:t> rozdíly, tradiční rivalita mezi obcemi a městy, politická příslušnost vedení obcí nebo rozdílné rozvojové představy v dílčích územích mohou výrazně zhoršovat možnosti mikroregionální spolupráce. V této souvislosti je vhodné uvést, že např. v České republice existuje v některých oblastech averze vůči střediskům ORP, takže se v některých mikroregionech nejedná o nejvhodnější rámec po spolupráci.</a:t>
            </a:r>
          </a:p>
          <a:p>
            <a:pPr lvl="0"/>
            <a:r>
              <a:rPr lang="cs-CZ" dirty="0"/>
              <a:t>Další aspekt se týká cílů, úkolů a hlavně oblastí působnosti organizací územní a </a:t>
            </a:r>
            <a:r>
              <a:rPr lang="cs-CZ" dirty="0" err="1"/>
              <a:t>meziobecní</a:t>
            </a:r>
            <a:r>
              <a:rPr lang="cs-CZ" dirty="0"/>
              <a:t> spolupráce. Spočívá-li těžiště činnosti v sociální anebo kulturní oblasti, která vyžaduje osobní kontakty, tak je optimální, když partnerství vytvoří několik obcí. Pokud je ale činnost organizace zaměřena na podporu ekonomického rozvoje nebo na regionální marketing, tak je účelné, aby se jednalo o větší území (region), které je schopné generovat potřebné zdroje. Výstavba strategické průmyslové zóny nebo výzkumného centra je těžko realizovatelná v rámci dobrovolného sdružení několika obcí.</a:t>
            </a:r>
          </a:p>
          <a:p>
            <a:pPr lvl="0"/>
            <a:r>
              <a:rPr lang="cs-CZ" dirty="0"/>
              <a:t>Možnosti financování. S územní působností organizace souvisí také způsob financování, především institucionální financování. Pokud jsou zakladateli organizací města anebo kraje, tak existují zpravidla větší a diferencovanější možnosti financování organizací územní spolupráce. </a:t>
            </a:r>
            <a:endParaRPr lang="cs-CZ" dirty="0"/>
          </a:p>
        </p:txBody>
      </p:sp>
    </p:spTree>
    <p:extLst>
      <p:ext uri="{BB962C8B-B14F-4D97-AF65-F5344CB8AC3E}">
        <p14:creationId xmlns:p14="http://schemas.microsoft.com/office/powerpoint/2010/main" val="646779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OBSAH </a:t>
            </a:r>
            <a:endParaRPr lang="cs-CZ" b="1" dirty="0">
              <a:solidFill>
                <a:srgbClr val="FF0000"/>
              </a:solidFill>
            </a:endParaRPr>
          </a:p>
        </p:txBody>
      </p:sp>
      <p:sp>
        <p:nvSpPr>
          <p:cNvPr id="3" name="Zástupný symbol pro obsah 2"/>
          <p:cNvSpPr>
            <a:spLocks noGrp="1"/>
          </p:cNvSpPr>
          <p:nvPr>
            <p:ph idx="1"/>
          </p:nvPr>
        </p:nvSpPr>
        <p:spPr/>
        <p:txBody>
          <a:bodyPr>
            <a:normAutofit/>
          </a:bodyPr>
          <a:lstStyle/>
          <a:p>
            <a:pPr marL="514350" indent="-514350">
              <a:buAutoNum type="arabicPeriod"/>
            </a:pPr>
            <a:r>
              <a:rPr lang="cs-CZ" sz="2800" dirty="0" smtClean="0"/>
              <a:t>Problém malých obcí – otázka konsolidace obecní struktury mezi slučováním a </a:t>
            </a:r>
            <a:r>
              <a:rPr lang="cs-CZ" sz="2800" dirty="0" err="1" smtClean="0"/>
              <a:t>meziobecní</a:t>
            </a:r>
            <a:r>
              <a:rPr lang="cs-CZ" sz="2800" dirty="0" smtClean="0"/>
              <a:t> spoluprací (výhody a nevýhody slučování obcí a </a:t>
            </a:r>
            <a:r>
              <a:rPr lang="cs-CZ" sz="2800" dirty="0" err="1" smtClean="0"/>
              <a:t>meziobecní</a:t>
            </a:r>
            <a:r>
              <a:rPr lang="cs-CZ" sz="2800" dirty="0" smtClean="0"/>
              <a:t> spolupráce)</a:t>
            </a:r>
          </a:p>
          <a:p>
            <a:pPr marL="514350" indent="-514350">
              <a:buAutoNum type="arabicPeriod"/>
            </a:pPr>
            <a:r>
              <a:rPr lang="cs-CZ" sz="2800" dirty="0" smtClean="0"/>
              <a:t>Tvorba </a:t>
            </a:r>
            <a:r>
              <a:rPr lang="cs-CZ" sz="2800" dirty="0" err="1" smtClean="0"/>
              <a:t>stategických</a:t>
            </a:r>
            <a:r>
              <a:rPr lang="cs-CZ" sz="2800" dirty="0" smtClean="0"/>
              <a:t> partnerství na mikroregionální úrovni v 9 krocích (certifikovaná metodika) </a:t>
            </a:r>
          </a:p>
          <a:p>
            <a:pPr marL="514350" indent="-514350">
              <a:buAutoNum type="arabicPeriod"/>
            </a:pPr>
            <a:r>
              <a:rPr lang="cs-CZ" sz="2800" dirty="0" smtClean="0"/>
              <a:t>Jak dál s </a:t>
            </a:r>
            <a:r>
              <a:rPr lang="cs-CZ" sz="2800" dirty="0" err="1" smtClean="0"/>
              <a:t>meziobecní</a:t>
            </a:r>
            <a:r>
              <a:rPr lang="cs-CZ" sz="2800" dirty="0" smtClean="0"/>
              <a:t> spoluprací v ČR ?  </a:t>
            </a:r>
            <a:endParaRPr lang="cs-CZ" sz="2800" dirty="0"/>
          </a:p>
        </p:txBody>
      </p:sp>
    </p:spTree>
    <p:extLst>
      <p:ext uri="{BB962C8B-B14F-4D97-AF65-F5344CB8AC3E}">
        <p14:creationId xmlns:p14="http://schemas.microsoft.com/office/powerpoint/2010/main" val="1248951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Autofit/>
          </a:bodyPr>
          <a:lstStyle/>
          <a:p>
            <a:r>
              <a:rPr lang="cs-CZ" sz="2400" b="1" dirty="0" smtClean="0">
                <a:solidFill>
                  <a:srgbClr val="FF0000"/>
                </a:solidFill>
              </a:rPr>
              <a:t>Preference územních forem </a:t>
            </a:r>
            <a:r>
              <a:rPr lang="cs-CZ" sz="2400" b="1" dirty="0" err="1" smtClean="0">
                <a:solidFill>
                  <a:srgbClr val="FF0000"/>
                </a:solidFill>
              </a:rPr>
              <a:t>meziobecní</a:t>
            </a:r>
            <a:r>
              <a:rPr lang="cs-CZ" sz="2400" b="1" dirty="0" smtClean="0">
                <a:solidFill>
                  <a:srgbClr val="FF0000"/>
                </a:solidFill>
              </a:rPr>
              <a:t> spolupráce </a:t>
            </a:r>
            <a:r>
              <a:rPr lang="cs-CZ" sz="2400" b="1" dirty="0" smtClean="0">
                <a:solidFill>
                  <a:srgbClr val="FF0000"/>
                </a:solidFill>
              </a:rPr>
              <a:t>v ČR v </a:t>
            </a:r>
            <a:r>
              <a:rPr lang="cs-CZ" sz="2400" b="1" dirty="0" smtClean="0">
                <a:solidFill>
                  <a:srgbClr val="FF0000"/>
                </a:solidFill>
              </a:rPr>
              <a:t>%</a:t>
            </a:r>
            <a:endParaRPr lang="cs-CZ" sz="2400" b="1" dirty="0">
              <a:solidFill>
                <a:srgbClr val="FF0000"/>
              </a:solidFill>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429455370"/>
              </p:ext>
            </p:extLst>
          </p:nvPr>
        </p:nvGraphicFramePr>
        <p:xfrm>
          <a:off x="395536" y="1124743"/>
          <a:ext cx="7848872" cy="5467488"/>
        </p:xfrm>
        <a:graphic>
          <a:graphicData uri="http://schemas.openxmlformats.org/drawingml/2006/table">
            <a:tbl>
              <a:tblPr firstRow="1" firstCol="1" bandRow="1"/>
              <a:tblGrid>
                <a:gridCol w="6768752"/>
                <a:gridCol w="267426"/>
                <a:gridCol w="812694"/>
              </a:tblGrid>
              <a:tr h="401172">
                <a:tc>
                  <a:txBody>
                    <a:bodyPr/>
                    <a:lstStyle/>
                    <a:p>
                      <a:pPr>
                        <a:lnSpc>
                          <a:spcPct val="115000"/>
                        </a:lnSpc>
                        <a:spcAft>
                          <a:spcPts val="0"/>
                        </a:spcAft>
                      </a:pPr>
                      <a:r>
                        <a:rPr lang="cs-CZ" sz="1800" dirty="0">
                          <a:solidFill>
                            <a:srgbClr val="000000"/>
                          </a:solidFill>
                          <a:effectLst/>
                          <a:latin typeface="Cambria"/>
                          <a:ea typeface="Times New Roman"/>
                          <a:cs typeface="Times New Roman"/>
                        </a:rPr>
                        <a:t>Spolupráce se sousedními obcemi</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65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1154076">
                <a:tc>
                  <a:txBody>
                    <a:bodyPr/>
                    <a:lstStyle/>
                    <a:p>
                      <a:pPr>
                        <a:lnSpc>
                          <a:spcPct val="115000"/>
                        </a:lnSpc>
                        <a:spcAft>
                          <a:spcPts val="0"/>
                        </a:spcAft>
                      </a:pPr>
                      <a:r>
                        <a:rPr lang="cs-CZ" sz="1800" dirty="0">
                          <a:solidFill>
                            <a:srgbClr val="000000"/>
                          </a:solidFill>
                          <a:effectLst/>
                          <a:latin typeface="Cambria"/>
                          <a:ea typeface="Times New Roman"/>
                          <a:cs typeface="Times New Roman"/>
                        </a:rPr>
                        <a:t>Účelová a otevřená forma spolupráce s obcemi, s nimiž máme společné zájmy nebo problémy, nezávisle na administrativním členění</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57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773305">
                <a:tc>
                  <a:txBody>
                    <a:bodyPr/>
                    <a:lstStyle/>
                    <a:p>
                      <a:pPr>
                        <a:lnSpc>
                          <a:spcPct val="115000"/>
                        </a:lnSpc>
                        <a:spcAft>
                          <a:spcPts val="0"/>
                        </a:spcAft>
                      </a:pPr>
                      <a:r>
                        <a:rPr lang="cs-CZ" sz="1800" dirty="0">
                          <a:solidFill>
                            <a:srgbClr val="000000"/>
                          </a:solidFill>
                          <a:effectLst/>
                          <a:latin typeface="Cambria"/>
                          <a:ea typeface="Times New Roman"/>
                          <a:cs typeface="Times New Roman"/>
                        </a:rPr>
                        <a:t>Spolupráce v rámci správních území obcí s rozšířenou působností (ORP)</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50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773305">
                <a:tc>
                  <a:txBody>
                    <a:bodyPr/>
                    <a:lstStyle/>
                    <a:p>
                      <a:pPr>
                        <a:lnSpc>
                          <a:spcPct val="115000"/>
                        </a:lnSpc>
                        <a:spcAft>
                          <a:spcPts val="0"/>
                        </a:spcAft>
                      </a:pPr>
                      <a:r>
                        <a:rPr lang="cs-CZ" sz="1800" dirty="0">
                          <a:solidFill>
                            <a:srgbClr val="000000"/>
                          </a:solidFill>
                          <a:effectLst/>
                          <a:latin typeface="Cambria"/>
                          <a:ea typeface="Times New Roman"/>
                          <a:cs typeface="Times New Roman"/>
                        </a:rPr>
                        <a:t>Spolupráce se zahraničními obcemi (přeshraniční spolupráce, partnerská města apod.)</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32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802343">
                <a:tc>
                  <a:txBody>
                    <a:bodyPr/>
                    <a:lstStyle/>
                    <a:p>
                      <a:pPr>
                        <a:lnSpc>
                          <a:spcPct val="115000"/>
                        </a:lnSpc>
                        <a:spcAft>
                          <a:spcPts val="0"/>
                        </a:spcAft>
                      </a:pPr>
                      <a:r>
                        <a:rPr lang="cs-CZ" sz="1800" dirty="0">
                          <a:solidFill>
                            <a:srgbClr val="000000"/>
                          </a:solidFill>
                          <a:effectLst/>
                          <a:latin typeface="Cambria"/>
                          <a:ea typeface="Times New Roman"/>
                          <a:cs typeface="Times New Roman"/>
                        </a:rPr>
                        <a:t>Spolupráce v rámci obcí tvořící spádovou oblast (vymezená na základě dojížďky do zaměstnání)</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29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760943">
                <a:tc>
                  <a:txBody>
                    <a:bodyPr/>
                    <a:lstStyle/>
                    <a:p>
                      <a:pPr>
                        <a:lnSpc>
                          <a:spcPct val="115000"/>
                        </a:lnSpc>
                        <a:spcAft>
                          <a:spcPts val="0"/>
                        </a:spcAft>
                      </a:pPr>
                      <a:r>
                        <a:rPr lang="cs-CZ" sz="1800" dirty="0">
                          <a:solidFill>
                            <a:srgbClr val="000000"/>
                          </a:solidFill>
                          <a:effectLst/>
                          <a:latin typeface="Cambria"/>
                          <a:ea typeface="Times New Roman"/>
                          <a:cs typeface="Times New Roman"/>
                        </a:rPr>
                        <a:t>Spolupráce s obcemi v rámci České republiky (např. SMO, NSZM apod.)</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24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401172">
                <a:tc>
                  <a:txBody>
                    <a:bodyPr/>
                    <a:lstStyle/>
                    <a:p>
                      <a:pPr>
                        <a:lnSpc>
                          <a:spcPct val="115000"/>
                        </a:lnSpc>
                        <a:spcAft>
                          <a:spcPts val="0"/>
                        </a:spcAft>
                      </a:pPr>
                      <a:r>
                        <a:rPr lang="cs-CZ" sz="1800" dirty="0">
                          <a:solidFill>
                            <a:srgbClr val="000000"/>
                          </a:solidFill>
                          <a:effectLst/>
                          <a:latin typeface="Cambria"/>
                          <a:ea typeface="Times New Roman"/>
                          <a:cs typeface="Times New Roman"/>
                        </a:rPr>
                        <a:t>Spolupráce s obcemi a městy v rámci kraje</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9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401172">
                <a:tc>
                  <a:txBody>
                    <a:bodyPr/>
                    <a:lstStyle/>
                    <a:p>
                      <a:pPr>
                        <a:lnSpc>
                          <a:spcPct val="115000"/>
                        </a:lnSpc>
                        <a:spcAft>
                          <a:spcPts val="0"/>
                        </a:spcAft>
                      </a:pPr>
                      <a:r>
                        <a:rPr lang="cs-CZ" sz="1800" dirty="0">
                          <a:solidFill>
                            <a:srgbClr val="000000"/>
                          </a:solidFill>
                          <a:effectLst/>
                          <a:latin typeface="Cambria"/>
                          <a:ea typeface="Times New Roman"/>
                          <a:cs typeface="Times New Roman"/>
                        </a:rPr>
                        <a:t>Spolupráce s obcemi v rámci tzv. metropolitních regionů</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4</a:t>
                      </a:r>
                      <a:r>
                        <a:rPr lang="cs-CZ" sz="1800" baseline="0" dirty="0" smtClean="0">
                          <a:solidFill>
                            <a:srgbClr val="000000"/>
                          </a:solidFill>
                          <a:effectLst/>
                          <a:latin typeface="Cambria"/>
                          <a:ea typeface="Times New Roman"/>
                          <a:cs typeface="Times New Roman"/>
                        </a:rPr>
                        <a:t> </a:t>
                      </a:r>
                      <a:r>
                        <a:rPr lang="cs-CZ" sz="1800" dirty="0" smtClean="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bl>
          </a:graphicData>
        </a:graphic>
      </p:graphicFrame>
    </p:spTree>
    <p:extLst>
      <p:ext uri="{BB962C8B-B14F-4D97-AF65-F5344CB8AC3E}">
        <p14:creationId xmlns:p14="http://schemas.microsoft.com/office/powerpoint/2010/main" val="39769761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dirty="0" smtClean="0">
                <a:solidFill>
                  <a:srgbClr val="FF0000"/>
                </a:solidFill>
              </a:rPr>
              <a:t>8. Projektový management – příprava, výběr a hodnocení rozvojových projektů</a:t>
            </a:r>
            <a:endParaRPr lang="cs-CZ" sz="3600" b="1" dirty="0">
              <a:solidFill>
                <a:srgbClr val="FF0000"/>
              </a:solidFill>
            </a:endParaRPr>
          </a:p>
        </p:txBody>
      </p:sp>
      <p:sp>
        <p:nvSpPr>
          <p:cNvPr id="3" name="Zástupný symbol pro obsah 2"/>
          <p:cNvSpPr>
            <a:spLocks noGrp="1"/>
          </p:cNvSpPr>
          <p:nvPr>
            <p:ph idx="1"/>
          </p:nvPr>
        </p:nvSpPr>
        <p:spPr/>
        <p:txBody>
          <a:bodyPr>
            <a:normAutofit/>
          </a:bodyPr>
          <a:lstStyle/>
          <a:p>
            <a:r>
              <a:rPr lang="cs-CZ" sz="2400" dirty="0"/>
              <a:t>Tvorba projektů je mnohostranná a náročná činnost. Nejedná se o rutinní záležitost, kterou lze bez problémů standardizovat. Efektivní projektová činnost musí přinášet měřitelné výsledky, přesvědčovat podporovatele a finanční partnery, vytvářet doporučení pro další projekty a pomáhat vytvářet regionální identitu. Organizace územní a </a:t>
            </a:r>
            <a:r>
              <a:rPr lang="cs-CZ" sz="2400" dirty="0" err="1"/>
              <a:t>meziobecní</a:t>
            </a:r>
            <a:r>
              <a:rPr lang="cs-CZ" sz="2400" dirty="0"/>
              <a:t> spolupráce, které nevěnují tvorbě projektů náležitou pozornost, mají většinou problémy s legitimitou.</a:t>
            </a:r>
          </a:p>
        </p:txBody>
      </p:sp>
    </p:spTree>
    <p:extLst>
      <p:ext uri="{BB962C8B-B14F-4D97-AF65-F5344CB8AC3E}">
        <p14:creationId xmlns:p14="http://schemas.microsoft.com/office/powerpoint/2010/main" val="34721291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620688"/>
            <a:ext cx="8229600" cy="5505475"/>
          </a:xfrm>
        </p:spPr>
        <p:txBody>
          <a:bodyPr>
            <a:normAutofit fontScale="85000" lnSpcReduction="20000"/>
          </a:bodyPr>
          <a:lstStyle/>
          <a:p>
            <a:pPr marL="0" indent="0">
              <a:buNone/>
            </a:pPr>
            <a:r>
              <a:rPr lang="cs-CZ" b="1" i="1" dirty="0">
                <a:solidFill>
                  <a:srgbClr val="FF0000"/>
                </a:solidFill>
              </a:rPr>
              <a:t>Základní principy tvorby a výběru rozvojových projektů</a:t>
            </a:r>
            <a:endParaRPr lang="cs-CZ" dirty="0">
              <a:solidFill>
                <a:srgbClr val="FF0000"/>
              </a:solidFill>
            </a:endParaRPr>
          </a:p>
          <a:p>
            <a:pPr marL="0" indent="0">
              <a:buNone/>
            </a:pPr>
            <a:r>
              <a:rPr lang="cs-CZ" b="1" i="1" dirty="0"/>
              <a:t> </a:t>
            </a:r>
            <a:endParaRPr lang="cs-CZ" dirty="0"/>
          </a:p>
          <a:p>
            <a:pPr lvl="0"/>
            <a:r>
              <a:rPr lang="cs-CZ" dirty="0"/>
              <a:t>projekty plánovat společně s cílovými skupinami a snažit se, aby jim přinášely konkrétní užitky</a:t>
            </a:r>
          </a:p>
          <a:p>
            <a:pPr lvl="0"/>
            <a:r>
              <a:rPr lang="cs-CZ" dirty="0"/>
              <a:t>vycházet vždy ze silných a slabých stránek, resp. specifik (zvláštností, jedinečností) regionu </a:t>
            </a:r>
          </a:p>
          <a:p>
            <a:pPr lvl="0"/>
            <a:r>
              <a:rPr lang="cs-CZ" dirty="0"/>
              <a:t>o připravovaných projektech vždy maximálně informovat veřejnost a vzbudit zájem médií </a:t>
            </a:r>
          </a:p>
          <a:p>
            <a:pPr lvl="0"/>
            <a:r>
              <a:rPr lang="cs-CZ" dirty="0"/>
              <a:t>plánovat a realizovat takové projekty, které budou impulsem pro další projekty </a:t>
            </a:r>
          </a:p>
          <a:p>
            <a:pPr lvl="0"/>
            <a:r>
              <a:rPr lang="cs-CZ" dirty="0"/>
              <a:t>plánovat a realizovat takové projety, které budou podporovat regionální tvorbu hodnot, budou mít vyšší přidanou hodnotu a budou vytvářet multiplikační efekty </a:t>
            </a:r>
          </a:p>
          <a:p>
            <a:pPr marL="0" indent="0">
              <a:buNone/>
            </a:pPr>
            <a:endParaRPr lang="cs-CZ" dirty="0"/>
          </a:p>
          <a:p>
            <a:endParaRPr lang="cs-CZ" dirty="0"/>
          </a:p>
        </p:txBody>
      </p:sp>
    </p:spTree>
    <p:extLst>
      <p:ext uri="{BB962C8B-B14F-4D97-AF65-F5344CB8AC3E}">
        <p14:creationId xmlns:p14="http://schemas.microsoft.com/office/powerpoint/2010/main" val="32106894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690" y="260648"/>
            <a:ext cx="7938693" cy="63805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39339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67544" y="332656"/>
            <a:ext cx="8229600" cy="6192688"/>
          </a:xfrm>
        </p:spPr>
        <p:txBody>
          <a:bodyPr>
            <a:normAutofit fontScale="62500" lnSpcReduction="20000"/>
          </a:bodyPr>
          <a:lstStyle/>
          <a:p>
            <a:endParaRPr lang="cs-CZ" b="1" i="1" dirty="0" smtClean="0"/>
          </a:p>
          <a:p>
            <a:pPr marL="0" indent="0">
              <a:buNone/>
            </a:pPr>
            <a:r>
              <a:rPr lang="cs-CZ" b="1" i="1" dirty="0" smtClean="0">
                <a:solidFill>
                  <a:srgbClr val="FF0000"/>
                </a:solidFill>
              </a:rPr>
              <a:t>Kritéria </a:t>
            </a:r>
            <a:r>
              <a:rPr lang="cs-CZ" b="1" i="1" dirty="0">
                <a:solidFill>
                  <a:srgbClr val="FF0000"/>
                </a:solidFill>
              </a:rPr>
              <a:t>pro posouzení kvality projektových návrhů (podávaných partnery) </a:t>
            </a:r>
            <a:endParaRPr lang="cs-CZ" dirty="0">
              <a:solidFill>
                <a:srgbClr val="FF0000"/>
              </a:solidFill>
            </a:endParaRPr>
          </a:p>
          <a:p>
            <a:pPr marL="0" indent="0">
              <a:buNone/>
            </a:pPr>
            <a:endParaRPr lang="cs-CZ" dirty="0"/>
          </a:p>
          <a:p>
            <a:pPr lvl="0"/>
            <a:r>
              <a:rPr lang="cs-CZ" dirty="0"/>
              <a:t>význam projektu pro region (lokalizovaný dílčí projekt nebo kooperační projekt většího počtu obcí/ aktérů, pokrývající celý region)</a:t>
            </a:r>
          </a:p>
          <a:p>
            <a:pPr lvl="0"/>
            <a:r>
              <a:rPr lang="cs-CZ" dirty="0"/>
              <a:t>nositel projektu (známost subjektu a kontakty s ním, jeho know-how a zkušenosti s projektovým managementem)</a:t>
            </a:r>
          </a:p>
          <a:p>
            <a:pPr lvl="0"/>
            <a:r>
              <a:rPr lang="cs-CZ" dirty="0"/>
              <a:t>motivace předkladatele</a:t>
            </a:r>
          </a:p>
          <a:p>
            <a:pPr lvl="0"/>
            <a:r>
              <a:rPr lang="cs-CZ" dirty="0"/>
              <a:t>spolehlivost/ důvěryhodnost </a:t>
            </a:r>
          </a:p>
          <a:p>
            <a:pPr lvl="0"/>
            <a:r>
              <a:rPr lang="cs-CZ" dirty="0"/>
              <a:t>kvalita projektového záměru (detailnost zpracování, pracovní postup a časový plán, práce s práce s veřejností, jistota předpokladů - kvalita datových/ informačních základů</a:t>
            </a:r>
          </a:p>
          <a:p>
            <a:pPr lvl="0"/>
            <a:r>
              <a:rPr lang="cs-CZ" dirty="0"/>
              <a:t>finanční realizovatelnost (zajištění financování – vlastní a cizí zdroje, </a:t>
            </a:r>
            <a:r>
              <a:rPr lang="cs-CZ" dirty="0" err="1"/>
              <a:t>nepřekročitelnost</a:t>
            </a:r>
            <a:r>
              <a:rPr lang="cs-CZ" dirty="0"/>
              <a:t> nákladů, načasování, záruky apod. </a:t>
            </a:r>
          </a:p>
          <a:p>
            <a:pPr lvl="0"/>
            <a:r>
              <a:rPr lang="cs-CZ" dirty="0"/>
              <a:t>proveditelnost: právní aspekty (povolení apod.), podpora ze strany aktérů (mj. politiků), podpora ze strany veřejné správy (úřadů), dosažení „kritické masy“, odsouhlasení napříč jednotlivými zájmovými skupinami</a:t>
            </a:r>
          </a:p>
          <a:p>
            <a:pPr lvl="0"/>
            <a:r>
              <a:rPr lang="cs-CZ" dirty="0"/>
              <a:t>další kritéria: odpovídá projekt profilu silných a slabých stránek regionu? vzniknout prostřednictvím spolupráce další synergické efekty? </a:t>
            </a:r>
          </a:p>
          <a:p>
            <a:endParaRPr lang="cs-CZ" dirty="0"/>
          </a:p>
        </p:txBody>
      </p:sp>
    </p:spTree>
    <p:extLst>
      <p:ext uri="{BB962C8B-B14F-4D97-AF65-F5344CB8AC3E}">
        <p14:creationId xmlns:p14="http://schemas.microsoft.com/office/powerpoint/2010/main" val="8763908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9. Nastavení monitorovacího </a:t>
            </a:r>
            <a:r>
              <a:rPr lang="cs-CZ" b="1" dirty="0" smtClean="0">
                <a:solidFill>
                  <a:srgbClr val="FF0000"/>
                </a:solidFill>
              </a:rPr>
              <a:t/>
            </a:r>
            <a:br>
              <a:rPr lang="cs-CZ" b="1" dirty="0" smtClean="0">
                <a:solidFill>
                  <a:srgbClr val="FF0000"/>
                </a:solidFill>
              </a:rPr>
            </a:br>
            <a:r>
              <a:rPr lang="cs-CZ" b="1" dirty="0" smtClean="0">
                <a:solidFill>
                  <a:srgbClr val="FF0000"/>
                </a:solidFill>
              </a:rPr>
              <a:t>a </a:t>
            </a:r>
            <a:r>
              <a:rPr lang="cs-CZ" b="1" dirty="0">
                <a:solidFill>
                  <a:srgbClr val="FF0000"/>
                </a:solidFill>
              </a:rPr>
              <a:t>evaluačního systému </a:t>
            </a:r>
            <a:endParaRPr lang="cs-CZ" dirty="0">
              <a:solidFill>
                <a:srgbClr val="FF0000"/>
              </a:solidFill>
            </a:endParaRPr>
          </a:p>
        </p:txBody>
      </p:sp>
      <p:sp>
        <p:nvSpPr>
          <p:cNvPr id="3" name="Zástupný symbol pro obsah 2"/>
          <p:cNvSpPr>
            <a:spLocks noGrp="1"/>
          </p:cNvSpPr>
          <p:nvPr>
            <p:ph idx="1"/>
          </p:nvPr>
        </p:nvSpPr>
        <p:spPr>
          <a:xfrm>
            <a:off x="179512" y="1600200"/>
            <a:ext cx="8856984" cy="4853136"/>
          </a:xfrm>
        </p:spPr>
        <p:txBody>
          <a:bodyPr>
            <a:noAutofit/>
          </a:bodyPr>
          <a:lstStyle/>
          <a:p>
            <a:r>
              <a:rPr lang="cs-CZ" sz="2000" dirty="0"/>
              <a:t>Monitorováním se rozumí stálé a pečlivé pozorování, zkoumání a kontrola určité situace nebo skutečnosti. V našem případě činnosti organizací územní a </a:t>
            </a:r>
            <a:r>
              <a:rPr lang="cs-CZ" sz="2000" dirty="0" err="1"/>
              <a:t>meziobecní</a:t>
            </a:r>
            <a:r>
              <a:rPr lang="cs-CZ" sz="2000" dirty="0"/>
              <a:t> spolupráce. </a:t>
            </a:r>
          </a:p>
          <a:p>
            <a:r>
              <a:rPr lang="cs-CZ" sz="2000" dirty="0"/>
              <a:t>Monitorovací a evaluační (hodnotící) systém musí být vytvořen takovým způsobem, aby regionálním aktérům poskytoval potřebné informace pro rozhodování. </a:t>
            </a:r>
          </a:p>
          <a:p>
            <a:r>
              <a:rPr lang="cs-CZ" sz="2000" dirty="0"/>
              <a:t>Monitoring a evaluace se týkat jak rozvojových projektů (rozvojové strategie jako celku), tak činnosti pracovních skupin a chodu celé organizace. </a:t>
            </a:r>
          </a:p>
          <a:p>
            <a:r>
              <a:rPr lang="cs-CZ" sz="2000" dirty="0"/>
              <a:t>V případě organizací </a:t>
            </a:r>
            <a:r>
              <a:rPr lang="cs-CZ" sz="2000" dirty="0" err="1"/>
              <a:t>meziobecní</a:t>
            </a:r>
            <a:r>
              <a:rPr lang="cs-CZ" sz="2000" dirty="0"/>
              <a:t> spolupráce se jedná především o postižení dvou základních úhlů pohledu: </a:t>
            </a:r>
          </a:p>
          <a:p>
            <a:pPr lvl="0"/>
            <a:r>
              <a:rPr lang="cs-CZ" sz="2000" dirty="0"/>
              <a:t>postižení úspěchů regionu v rámci meziregionálního srovnávání = </a:t>
            </a:r>
            <a:r>
              <a:rPr lang="cs-CZ" sz="2000" dirty="0" err="1"/>
              <a:t>benchmarking</a:t>
            </a:r>
            <a:r>
              <a:rPr lang="cs-CZ" sz="2000" dirty="0"/>
              <a:t> </a:t>
            </a:r>
          </a:p>
          <a:p>
            <a:pPr lvl="0"/>
            <a:r>
              <a:rPr lang="cs-CZ" sz="2000" dirty="0"/>
              <a:t>postižení úspěšnosti organizace a jejích přínosů k rozvoji regionu – jedná se o hodnocení směrem dovnitř, do regionu = sebehodnocení </a:t>
            </a:r>
          </a:p>
          <a:p>
            <a:pPr marL="0" indent="0">
              <a:buNone/>
            </a:pPr>
            <a:r>
              <a:rPr lang="cs-CZ" sz="2000" b="1" dirty="0"/>
              <a:t> </a:t>
            </a:r>
            <a:endParaRPr lang="cs-CZ" sz="2000" dirty="0"/>
          </a:p>
          <a:p>
            <a:r>
              <a:rPr lang="cs-CZ" sz="2000" dirty="0"/>
              <a:t> </a:t>
            </a:r>
          </a:p>
          <a:p>
            <a:endParaRPr lang="cs-CZ" sz="1200" dirty="0"/>
          </a:p>
        </p:txBody>
      </p:sp>
    </p:spTree>
    <p:extLst>
      <p:ext uri="{BB962C8B-B14F-4D97-AF65-F5344CB8AC3E}">
        <p14:creationId xmlns:p14="http://schemas.microsoft.com/office/powerpoint/2010/main" val="12319324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60648"/>
            <a:ext cx="8229600" cy="6192688"/>
          </a:xfrm>
        </p:spPr>
        <p:txBody>
          <a:bodyPr>
            <a:normAutofit fontScale="70000" lnSpcReduction="20000"/>
          </a:bodyPr>
          <a:lstStyle/>
          <a:p>
            <a:pPr marL="0" indent="0">
              <a:buNone/>
            </a:pPr>
            <a:r>
              <a:rPr lang="cs-CZ" b="1" dirty="0" err="1">
                <a:solidFill>
                  <a:srgbClr val="FF0000"/>
                </a:solidFill>
              </a:rPr>
              <a:t>Benchmarking</a:t>
            </a:r>
            <a:endParaRPr lang="cs-CZ" dirty="0">
              <a:solidFill>
                <a:srgbClr val="FF0000"/>
              </a:solidFill>
            </a:endParaRPr>
          </a:p>
          <a:p>
            <a:r>
              <a:rPr lang="cs-CZ" dirty="0" err="1"/>
              <a:t>Benchmarking</a:t>
            </a:r>
            <a:r>
              <a:rPr lang="cs-CZ" dirty="0"/>
              <a:t> je analytickým nástrojem, podporujícím konkurenceschopnost ve smyslu kontinuálního srovnávání produktů, služeb, postupů atd. s cílem zjištění rozdílů ve výkonech srovnávaných organizací. Cílem je tedy zjišťování příčin konkurenčních nevýhod a konečně také jejich odstraňování a zvyšování výkonnosti organizací.</a:t>
            </a:r>
          </a:p>
          <a:p>
            <a:r>
              <a:rPr lang="cs-CZ" dirty="0"/>
              <a:t>Přeneseno do </a:t>
            </a:r>
            <a:r>
              <a:rPr lang="cs-CZ" dirty="0" smtClean="0"/>
              <a:t>naší oblasti to </a:t>
            </a:r>
            <a:r>
              <a:rPr lang="cs-CZ" dirty="0"/>
              <a:t>znamená srovnání projektů, služeb a procesů s ostatními podobnými organizacemi, ale také učení se z vlastních zkušeností a zkušeností jiných. N</a:t>
            </a:r>
            <a:r>
              <a:rPr lang="cs-CZ" dirty="0" smtClean="0"/>
              <a:t>ejde </a:t>
            </a:r>
            <a:r>
              <a:rPr lang="cs-CZ" dirty="0"/>
              <a:t>o kopírování hotových řešení, ale o pomoc rozpoznat vlastní problémy, seznámit se s jejich řešením v jiných regionech a taková řešení se pak snažit (kreativně) přizpůsobit podmínkám vlastního regionu. </a:t>
            </a:r>
            <a:endParaRPr lang="cs-CZ" dirty="0" smtClean="0"/>
          </a:p>
          <a:p>
            <a:r>
              <a:rPr lang="cs-CZ" dirty="0" smtClean="0"/>
              <a:t>Pro </a:t>
            </a:r>
            <a:r>
              <a:rPr lang="cs-CZ" dirty="0" err="1"/>
              <a:t>benchmarking</a:t>
            </a:r>
            <a:r>
              <a:rPr lang="cs-CZ" dirty="0"/>
              <a:t> lze v tomto případě použít různé nástroje, zvláště: </a:t>
            </a:r>
          </a:p>
          <a:p>
            <a:pPr lvl="1"/>
            <a:r>
              <a:rPr lang="cs-CZ" dirty="0"/>
              <a:t>bilanční konference a semináře</a:t>
            </a:r>
          </a:p>
          <a:p>
            <a:pPr lvl="1"/>
            <a:r>
              <a:rPr lang="cs-CZ" dirty="0"/>
              <a:t>databáze (např. databáze strategií) viz např. </a:t>
            </a:r>
            <a:r>
              <a:rPr lang="cs-CZ" b="1" dirty="0"/>
              <a:t>http://databaze-strategie.cz/</a:t>
            </a:r>
            <a:endParaRPr lang="cs-CZ" dirty="0"/>
          </a:p>
          <a:p>
            <a:pPr lvl="1"/>
            <a:r>
              <a:rPr lang="cs-CZ" dirty="0"/>
              <a:t>výměna zkušeností s kolegy z podobných organizací </a:t>
            </a:r>
          </a:p>
          <a:p>
            <a:pPr marL="0" indent="0">
              <a:buNone/>
            </a:pPr>
            <a:endParaRPr lang="cs-CZ" dirty="0"/>
          </a:p>
          <a:p>
            <a:endParaRPr lang="cs-CZ" dirty="0"/>
          </a:p>
        </p:txBody>
      </p:sp>
    </p:spTree>
    <p:extLst>
      <p:ext uri="{BB962C8B-B14F-4D97-AF65-F5344CB8AC3E}">
        <p14:creationId xmlns:p14="http://schemas.microsoft.com/office/powerpoint/2010/main" val="38935295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60648"/>
            <a:ext cx="8229600" cy="6408712"/>
          </a:xfrm>
        </p:spPr>
        <p:txBody>
          <a:bodyPr>
            <a:normAutofit fontScale="62500" lnSpcReduction="20000"/>
          </a:bodyPr>
          <a:lstStyle/>
          <a:p>
            <a:pPr marL="0" indent="0">
              <a:buNone/>
            </a:pPr>
            <a:r>
              <a:rPr lang="cs-CZ" b="1" dirty="0">
                <a:solidFill>
                  <a:srgbClr val="FF0000"/>
                </a:solidFill>
              </a:rPr>
              <a:t>Sebehodnocení </a:t>
            </a:r>
            <a:endParaRPr lang="cs-CZ" dirty="0">
              <a:solidFill>
                <a:srgbClr val="FF0000"/>
              </a:solidFill>
            </a:endParaRPr>
          </a:p>
          <a:p>
            <a:r>
              <a:rPr lang="cs-CZ" dirty="0"/>
              <a:t>Sebehodnocení je v oblasti veřejné správy relativně málo rozšířené, neboť se často vnímá jako kontrola, a proto se jí lidé obávají. Evaluace není kontrolou v hierarchickém slova smyslu, ale pouze poskytováním informací důležitých pro rozhodování. Otázce evaluace je zapotřebí věnovat zvýšenou pozornost, neboť organizace územní/ </a:t>
            </a:r>
            <a:r>
              <a:rPr lang="cs-CZ" dirty="0" err="1"/>
              <a:t>meziobecní</a:t>
            </a:r>
            <a:r>
              <a:rPr lang="cs-CZ" dirty="0"/>
              <a:t> spolupráce: </a:t>
            </a:r>
          </a:p>
          <a:p>
            <a:pPr lvl="0"/>
            <a:r>
              <a:rPr lang="cs-CZ" dirty="0"/>
              <a:t>jsou většinou otevřené nových aktérům a tématům, takže jejich úkoly a cíle podléhají permanentním změnám, </a:t>
            </a:r>
          </a:p>
          <a:p>
            <a:pPr lvl="0"/>
            <a:r>
              <a:rPr lang="cs-CZ" dirty="0"/>
              <a:t>využívají veřejné finanční zdroje, takže je zapotřebí neustále kontrolovat efektivitu a hospodárnost jejich použití, </a:t>
            </a:r>
          </a:p>
          <a:p>
            <a:pPr lvl="0"/>
            <a:r>
              <a:rPr lang="cs-CZ" dirty="0"/>
              <a:t>stále větší pozornost se věnuje účinnosti realizovaných projektů a jejich výstupům a dopadům,</a:t>
            </a:r>
          </a:p>
          <a:p>
            <a:pPr lvl="0"/>
            <a:r>
              <a:rPr lang="cs-CZ" dirty="0"/>
              <a:t>pro další rozvoj znalostních sítí jsou zapotřebí informace o efektivitě procesního řízení.</a:t>
            </a:r>
          </a:p>
          <a:p>
            <a:pPr marL="0" indent="0">
              <a:buNone/>
            </a:pPr>
            <a:endParaRPr lang="cs-CZ" dirty="0"/>
          </a:p>
          <a:p>
            <a:r>
              <a:rPr lang="cs-CZ" dirty="0"/>
              <a:t>Praxe ukazuje, že evaluace činnosti probíhá </a:t>
            </a:r>
            <a:r>
              <a:rPr lang="cs-CZ" dirty="0" smtClean="0"/>
              <a:t>většinou </a:t>
            </a:r>
            <a:r>
              <a:rPr lang="cs-CZ" dirty="0"/>
              <a:t>každý rok, před sepsáním výroční zprávy. Většinou je uspořádána regionální konference, na níž jsou prezentovány úspěchy a neúspěchy organizace v minulém roce a také výsledky evaluačního výzkumu, kterého se účastní všichni významní regionální aktéři, kteří jsou vyzváni k tomu, aby zhodnotili činnost organizace. Většinou organizaci hodnotí podle předem dohodnutých kritérií jako ve škole </a:t>
            </a:r>
            <a:r>
              <a:rPr lang="cs-CZ" dirty="0" smtClean="0"/>
              <a:t>(1-5) anebo </a:t>
            </a:r>
            <a:r>
              <a:rPr lang="cs-CZ" dirty="0"/>
              <a:t>mohou připojit slovní hodnocení či poznámku. Hodnocení probíhá buď adresně, nebo anonymně.   </a:t>
            </a:r>
          </a:p>
        </p:txBody>
      </p:sp>
    </p:spTree>
    <p:extLst>
      <p:ext uri="{BB962C8B-B14F-4D97-AF65-F5344CB8AC3E}">
        <p14:creationId xmlns:p14="http://schemas.microsoft.com/office/powerpoint/2010/main" val="15091893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dirty="0" smtClean="0">
                <a:solidFill>
                  <a:srgbClr val="FF0000"/>
                </a:solidFill>
              </a:rPr>
              <a:t>Faktory úspěšnosti </a:t>
            </a:r>
            <a:br>
              <a:rPr lang="cs-CZ" sz="3600" b="1" dirty="0" smtClean="0">
                <a:solidFill>
                  <a:srgbClr val="FF0000"/>
                </a:solidFill>
              </a:rPr>
            </a:br>
            <a:r>
              <a:rPr lang="cs-CZ" sz="3600" b="1" dirty="0" err="1" smtClean="0">
                <a:solidFill>
                  <a:srgbClr val="FF0000"/>
                </a:solidFill>
              </a:rPr>
              <a:t>meziobecní</a:t>
            </a:r>
            <a:r>
              <a:rPr lang="cs-CZ" sz="3600" b="1" dirty="0" smtClean="0">
                <a:solidFill>
                  <a:srgbClr val="FF0000"/>
                </a:solidFill>
              </a:rPr>
              <a:t> spolupráce v ČR</a:t>
            </a:r>
            <a:endParaRPr lang="cs-CZ" sz="3600" b="1" dirty="0">
              <a:solidFill>
                <a:srgbClr val="FF0000"/>
              </a:solidFill>
            </a:endParaRPr>
          </a:p>
        </p:txBody>
      </p:sp>
      <p:sp>
        <p:nvSpPr>
          <p:cNvPr id="3" name="Zástupný symbol pro obsah 2"/>
          <p:cNvSpPr>
            <a:spLocks noGrp="1"/>
          </p:cNvSpPr>
          <p:nvPr>
            <p:ph idx="1"/>
          </p:nvPr>
        </p:nvSpPr>
        <p:spPr/>
        <p:txBody>
          <a:bodyPr/>
          <a:lstStyle/>
          <a:p>
            <a:r>
              <a:rPr lang="cs-CZ" dirty="0" smtClean="0"/>
              <a:t>Vnější</a:t>
            </a:r>
          </a:p>
          <a:p>
            <a:r>
              <a:rPr lang="cs-CZ" dirty="0" smtClean="0"/>
              <a:t>Vnitřní</a:t>
            </a:r>
            <a:endParaRPr lang="cs-CZ" dirty="0"/>
          </a:p>
        </p:txBody>
      </p:sp>
    </p:spTree>
    <p:extLst>
      <p:ext uri="{BB962C8B-B14F-4D97-AF65-F5344CB8AC3E}">
        <p14:creationId xmlns:p14="http://schemas.microsoft.com/office/powerpoint/2010/main" val="15363398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solidFill>
                  <a:srgbClr val="FF0000"/>
                </a:solidFill>
              </a:rPr>
              <a:t>Vnější faktory úspěšnosti </a:t>
            </a:r>
            <a:r>
              <a:rPr lang="cs-CZ" sz="2800" b="1" dirty="0" err="1" smtClean="0">
                <a:solidFill>
                  <a:srgbClr val="FF0000"/>
                </a:solidFill>
              </a:rPr>
              <a:t>meziobecní</a:t>
            </a:r>
            <a:r>
              <a:rPr lang="cs-CZ" sz="2800" b="1" dirty="0" smtClean="0">
                <a:solidFill>
                  <a:srgbClr val="FF0000"/>
                </a:solidFill>
              </a:rPr>
              <a:t> spolupráce %</a:t>
            </a:r>
            <a:endParaRPr lang="cs-CZ" sz="2800" b="1" dirty="0">
              <a:solidFill>
                <a:srgbClr val="FF0000"/>
              </a:solidFill>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550302519"/>
              </p:ext>
            </p:extLst>
          </p:nvPr>
        </p:nvGraphicFramePr>
        <p:xfrm>
          <a:off x="611560" y="1556791"/>
          <a:ext cx="7848872" cy="3662669"/>
        </p:xfrm>
        <a:graphic>
          <a:graphicData uri="http://schemas.openxmlformats.org/drawingml/2006/table">
            <a:tbl>
              <a:tblPr firstRow="1" firstCol="1" bandRow="1"/>
              <a:tblGrid>
                <a:gridCol w="6902370"/>
                <a:gridCol w="114300"/>
                <a:gridCol w="832202"/>
              </a:tblGrid>
              <a:tr h="412873">
                <a:tc>
                  <a:txBody>
                    <a:bodyPr/>
                    <a:lstStyle/>
                    <a:p>
                      <a:pPr>
                        <a:lnSpc>
                          <a:spcPct val="115000"/>
                        </a:lnSpc>
                        <a:spcAft>
                          <a:spcPts val="0"/>
                        </a:spcAft>
                      </a:pPr>
                      <a:r>
                        <a:rPr lang="cs-CZ" sz="1800" dirty="0">
                          <a:solidFill>
                            <a:srgbClr val="000000"/>
                          </a:solidFill>
                          <a:effectLst/>
                          <a:latin typeface="Cambria"/>
                          <a:ea typeface="Times New Roman"/>
                          <a:cs typeface="Times New Roman"/>
                        </a:rPr>
                        <a:t>Finanční podpora zvýhodňující </a:t>
                      </a:r>
                      <a:r>
                        <a:rPr lang="cs-CZ" sz="1800" dirty="0" err="1">
                          <a:solidFill>
                            <a:srgbClr val="000000"/>
                          </a:solidFill>
                          <a:effectLst/>
                          <a:latin typeface="Cambria"/>
                          <a:ea typeface="Times New Roman"/>
                          <a:cs typeface="Times New Roman"/>
                        </a:rPr>
                        <a:t>meziobecní</a:t>
                      </a:r>
                      <a:r>
                        <a:rPr lang="cs-CZ" sz="1800" dirty="0">
                          <a:solidFill>
                            <a:srgbClr val="000000"/>
                          </a:solidFill>
                          <a:effectLst/>
                          <a:latin typeface="Cambria"/>
                          <a:ea typeface="Times New Roman"/>
                          <a:cs typeface="Times New Roman"/>
                        </a:rPr>
                        <a:t> spolupráci</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72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412873">
                <a:tc>
                  <a:txBody>
                    <a:bodyPr/>
                    <a:lstStyle/>
                    <a:p>
                      <a:pPr>
                        <a:lnSpc>
                          <a:spcPct val="115000"/>
                        </a:lnSpc>
                        <a:spcAft>
                          <a:spcPts val="0"/>
                        </a:spcAft>
                      </a:pPr>
                      <a:r>
                        <a:rPr lang="cs-CZ" sz="1800" dirty="0">
                          <a:solidFill>
                            <a:srgbClr val="000000"/>
                          </a:solidFill>
                          <a:effectLst/>
                          <a:latin typeface="Cambria"/>
                          <a:ea typeface="Times New Roman"/>
                          <a:cs typeface="Times New Roman"/>
                        </a:rPr>
                        <a:t>Spolupráce obcí je nutností</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54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799152">
                <a:tc>
                  <a:txBody>
                    <a:bodyPr/>
                    <a:lstStyle/>
                    <a:p>
                      <a:pPr>
                        <a:lnSpc>
                          <a:spcPct val="115000"/>
                        </a:lnSpc>
                        <a:spcAft>
                          <a:spcPts val="0"/>
                        </a:spcAft>
                      </a:pPr>
                      <a:r>
                        <a:rPr lang="cs-CZ" sz="1800" dirty="0">
                          <a:solidFill>
                            <a:srgbClr val="000000"/>
                          </a:solidFill>
                          <a:effectLst/>
                          <a:latin typeface="Cambria"/>
                          <a:ea typeface="Times New Roman"/>
                          <a:cs typeface="Times New Roman"/>
                        </a:rPr>
                        <a:t>Metodická pomoc (metodiky, příklady dobré praxe, školení, workshopy, aktuální informace)</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50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412873">
                <a:tc>
                  <a:txBody>
                    <a:bodyPr/>
                    <a:lstStyle/>
                    <a:p>
                      <a:pPr>
                        <a:lnSpc>
                          <a:spcPct val="115000"/>
                        </a:lnSpc>
                        <a:spcAft>
                          <a:spcPts val="0"/>
                        </a:spcAft>
                      </a:pPr>
                      <a:r>
                        <a:rPr lang="cs-CZ" sz="1800" dirty="0">
                          <a:solidFill>
                            <a:srgbClr val="000000"/>
                          </a:solidFill>
                          <a:effectLst/>
                          <a:latin typeface="Cambria"/>
                          <a:ea typeface="Times New Roman"/>
                          <a:cs typeface="Times New Roman"/>
                        </a:rPr>
                        <a:t>Aktivní politická podpora </a:t>
                      </a:r>
                      <a:r>
                        <a:rPr lang="cs-CZ" sz="1800" dirty="0" err="1">
                          <a:solidFill>
                            <a:srgbClr val="000000"/>
                          </a:solidFill>
                          <a:effectLst/>
                          <a:latin typeface="Cambria"/>
                          <a:ea typeface="Times New Roman"/>
                          <a:cs typeface="Times New Roman"/>
                        </a:rPr>
                        <a:t>meziobecní</a:t>
                      </a:r>
                      <a:r>
                        <a:rPr lang="cs-CZ" sz="1800" dirty="0">
                          <a:solidFill>
                            <a:srgbClr val="000000"/>
                          </a:solidFill>
                          <a:effectLst/>
                          <a:latin typeface="Cambria"/>
                          <a:ea typeface="Times New Roman"/>
                          <a:cs typeface="Times New Roman"/>
                        </a:rPr>
                        <a:t> spolupráce</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36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799152">
                <a:tc>
                  <a:txBody>
                    <a:bodyPr/>
                    <a:lstStyle/>
                    <a:p>
                      <a:pPr>
                        <a:lnSpc>
                          <a:spcPct val="115000"/>
                        </a:lnSpc>
                        <a:spcAft>
                          <a:spcPts val="0"/>
                        </a:spcAft>
                      </a:pPr>
                      <a:r>
                        <a:rPr lang="cs-CZ" sz="1800" dirty="0">
                          <a:solidFill>
                            <a:srgbClr val="000000"/>
                          </a:solidFill>
                          <a:effectLst/>
                          <a:latin typeface="Cambria"/>
                          <a:ea typeface="Times New Roman"/>
                          <a:cs typeface="Times New Roman"/>
                        </a:rPr>
                        <a:t>Jasná státní koncepce rozvoje </a:t>
                      </a:r>
                      <a:r>
                        <a:rPr lang="cs-CZ" sz="1800" dirty="0" err="1">
                          <a:solidFill>
                            <a:srgbClr val="000000"/>
                          </a:solidFill>
                          <a:effectLst/>
                          <a:latin typeface="Cambria"/>
                          <a:ea typeface="Times New Roman"/>
                          <a:cs typeface="Times New Roman"/>
                        </a:rPr>
                        <a:t>meziobecní</a:t>
                      </a:r>
                      <a:r>
                        <a:rPr lang="cs-CZ" sz="1800" dirty="0">
                          <a:solidFill>
                            <a:srgbClr val="000000"/>
                          </a:solidFill>
                          <a:effectLst/>
                          <a:latin typeface="Cambria"/>
                          <a:ea typeface="Times New Roman"/>
                          <a:cs typeface="Times New Roman"/>
                        </a:rPr>
                        <a:t> spolupráce, řešící problém velkého počtu malých obcí</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29%</a:t>
                      </a:r>
                      <a:endParaRPr lang="cs-CZ" sz="1800" dirty="0">
                        <a:effectLst/>
                        <a:latin typeface="Calibri"/>
                        <a:ea typeface="Calibri"/>
                        <a:cs typeface="Times New Roman"/>
                      </a:endParaRPr>
                    </a:p>
                  </a:txBody>
                  <a:tcPr marL="44450" marR="44450" marT="0" marB="0">
                    <a:lnL>
                      <a:noFill/>
                    </a:lnL>
                    <a:lnR>
                      <a:noFill/>
                    </a:lnR>
                    <a:lnT>
                      <a:noFill/>
                    </a:lnT>
                    <a:lnB>
                      <a:noFill/>
                    </a:lnB>
                  </a:tcPr>
                </a:tc>
              </a:tr>
              <a:tr h="412873">
                <a:tc>
                  <a:txBody>
                    <a:bodyPr/>
                    <a:lstStyle/>
                    <a:p>
                      <a:pPr>
                        <a:lnSpc>
                          <a:spcPct val="115000"/>
                        </a:lnSpc>
                        <a:spcAft>
                          <a:spcPts val="0"/>
                        </a:spcAft>
                      </a:pPr>
                      <a:r>
                        <a:rPr lang="cs-CZ" sz="1800" dirty="0">
                          <a:solidFill>
                            <a:srgbClr val="000000"/>
                          </a:solidFill>
                          <a:effectLst/>
                          <a:latin typeface="Cambria"/>
                          <a:ea typeface="Times New Roman"/>
                          <a:cs typeface="Times New Roman"/>
                        </a:rPr>
                        <a:t>Právní rámec (právní formy) spolupráce</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20</a:t>
                      </a:r>
                      <a:r>
                        <a:rPr lang="cs-CZ" sz="1800" baseline="0" dirty="0" smtClean="0">
                          <a:solidFill>
                            <a:srgbClr val="000000"/>
                          </a:solidFill>
                          <a:effectLst/>
                          <a:latin typeface="Cambria"/>
                          <a:ea typeface="Times New Roman"/>
                          <a:cs typeface="Times New Roman"/>
                        </a:rPr>
                        <a:t> </a:t>
                      </a:r>
                      <a:r>
                        <a:rPr lang="cs-CZ" sz="1800" dirty="0" smtClean="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r h="412873">
                <a:tc>
                  <a:txBody>
                    <a:bodyPr/>
                    <a:lstStyle/>
                    <a:p>
                      <a:pPr>
                        <a:lnSpc>
                          <a:spcPct val="115000"/>
                        </a:lnSpc>
                        <a:spcAft>
                          <a:spcPts val="0"/>
                        </a:spcAft>
                      </a:pPr>
                      <a:r>
                        <a:rPr lang="cs-CZ" sz="1800" dirty="0">
                          <a:solidFill>
                            <a:srgbClr val="000000"/>
                          </a:solidFill>
                          <a:effectLst/>
                          <a:latin typeface="Cambria"/>
                          <a:ea typeface="Times New Roman"/>
                          <a:cs typeface="Times New Roman"/>
                        </a:rPr>
                        <a:t>Ostatní</a:t>
                      </a: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8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800" dirty="0" smtClean="0">
                          <a:solidFill>
                            <a:srgbClr val="000000"/>
                          </a:solidFill>
                          <a:effectLst/>
                          <a:latin typeface="Cambria"/>
                          <a:ea typeface="Times New Roman"/>
                          <a:cs typeface="Times New Roman"/>
                        </a:rPr>
                        <a:t>6 </a:t>
                      </a:r>
                      <a:r>
                        <a:rPr lang="cs-CZ" sz="1800" dirty="0">
                          <a:solidFill>
                            <a:srgbClr val="000000"/>
                          </a:solidFill>
                          <a:effectLst/>
                          <a:latin typeface="Cambria"/>
                          <a:ea typeface="Times New Roman"/>
                          <a:cs typeface="Times New Roman"/>
                        </a:rPr>
                        <a:t>%</a:t>
                      </a:r>
                      <a:endParaRPr lang="cs-CZ" sz="1800" dirty="0">
                        <a:effectLst/>
                        <a:latin typeface="Calibri"/>
                        <a:ea typeface="Calibri"/>
                        <a:cs typeface="Times New Roman"/>
                      </a:endParaRPr>
                    </a:p>
                  </a:txBody>
                  <a:tcPr marL="44450" marR="44450" marT="0" marB="0">
                    <a:lnL>
                      <a:noFill/>
                    </a:lnL>
                    <a:lnR>
                      <a:noFill/>
                    </a:lnR>
                    <a:lnT>
                      <a:noFill/>
                    </a:lnT>
                    <a:lnB>
                      <a:noFill/>
                    </a:lnB>
                  </a:tcPr>
                </a:tc>
              </a:tr>
            </a:tbl>
          </a:graphicData>
        </a:graphic>
      </p:graphicFrame>
    </p:spTree>
    <p:extLst>
      <p:ext uri="{BB962C8B-B14F-4D97-AF65-F5344CB8AC3E}">
        <p14:creationId xmlns:p14="http://schemas.microsoft.com/office/powerpoint/2010/main" val="1919883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600200"/>
            <a:ext cx="8229600" cy="5069160"/>
          </a:xfrm>
        </p:spPr>
        <p:txBody>
          <a:bodyPr>
            <a:normAutofit fontScale="77500" lnSpcReduction="20000"/>
          </a:bodyPr>
          <a:lstStyle/>
          <a:p>
            <a:endParaRPr lang="cs-CZ" dirty="0" smtClean="0"/>
          </a:p>
          <a:p>
            <a:r>
              <a:rPr lang="cs-CZ" dirty="0" smtClean="0"/>
              <a:t>relativně malý počet velkých měst, roztříštěná struktura obcí a také historicky zakotvená a obcemi vytrvale obhajovaná tradice jejich správní samostatnosti,</a:t>
            </a:r>
          </a:p>
          <a:p>
            <a:r>
              <a:rPr lang="cs-CZ" dirty="0" smtClean="0"/>
              <a:t>větší pocit sounáležitosti občanů s obcí (místní identita),</a:t>
            </a:r>
          </a:p>
          <a:p>
            <a:r>
              <a:rPr lang="cs-CZ" dirty="0" smtClean="0"/>
              <a:t>obce mají dvojí působnost (státní správa a samospráva), </a:t>
            </a:r>
          </a:p>
          <a:p>
            <a:r>
              <a:rPr lang="cs-CZ" dirty="0" smtClean="0"/>
              <a:t>klíčová úloha kolektivních orgánů obcí, </a:t>
            </a:r>
          </a:p>
          <a:p>
            <a:r>
              <a:rPr lang="cs-CZ" dirty="0" smtClean="0"/>
              <a:t>nepřímá volba starostů, </a:t>
            </a:r>
          </a:p>
          <a:p>
            <a:r>
              <a:rPr lang="cs-CZ" dirty="0" smtClean="0"/>
              <a:t>relativně slabé kompetence starostů ve srovnání s obecními radami, </a:t>
            </a:r>
          </a:p>
          <a:p>
            <a:r>
              <a:rPr lang="cs-CZ" dirty="0" smtClean="0"/>
              <a:t>legislativní </a:t>
            </a:r>
            <a:r>
              <a:rPr lang="cs-CZ" dirty="0" smtClean="0"/>
              <a:t>podpora různých forem integrace obcí – jejich spolupráce, sdružování a </a:t>
            </a:r>
            <a:r>
              <a:rPr lang="cs-CZ" dirty="0" smtClean="0"/>
              <a:t>slučování, </a:t>
            </a:r>
          </a:p>
          <a:p>
            <a:r>
              <a:rPr lang="cs-CZ" dirty="0" smtClean="0"/>
              <a:t>neexistence </a:t>
            </a:r>
            <a:r>
              <a:rPr lang="cs-CZ" dirty="0" smtClean="0"/>
              <a:t>vertikálních vztahů mezi samosprávami na úrovni obcí a samosprávou na úrovni krajů. </a:t>
            </a:r>
          </a:p>
        </p:txBody>
      </p:sp>
      <p:sp>
        <p:nvSpPr>
          <p:cNvPr id="2" name="Nadpis 1"/>
          <p:cNvSpPr>
            <a:spLocks noGrp="1"/>
          </p:cNvSpPr>
          <p:nvPr>
            <p:ph type="title"/>
          </p:nvPr>
        </p:nvSpPr>
        <p:spPr/>
        <p:txBody>
          <a:bodyPr>
            <a:noAutofit/>
          </a:bodyPr>
          <a:lstStyle/>
          <a:p>
            <a:r>
              <a:rPr lang="cs-CZ" sz="2800" b="1" dirty="0" smtClean="0">
                <a:solidFill>
                  <a:srgbClr val="FF0000"/>
                </a:solidFill>
              </a:rPr>
              <a:t>Specifika českého systému místní správy </a:t>
            </a:r>
            <a:r>
              <a:rPr lang="cs-CZ" sz="2800" b="1" dirty="0" smtClean="0">
                <a:solidFill>
                  <a:srgbClr val="FF0000"/>
                </a:solidFill>
              </a:rPr>
              <a:t/>
            </a:r>
            <a:br>
              <a:rPr lang="cs-CZ" sz="2800" b="1" dirty="0" smtClean="0">
                <a:solidFill>
                  <a:srgbClr val="FF0000"/>
                </a:solidFill>
              </a:rPr>
            </a:br>
            <a:r>
              <a:rPr lang="cs-CZ" sz="2800" b="1" dirty="0" smtClean="0">
                <a:solidFill>
                  <a:srgbClr val="FF0000"/>
                </a:solidFill>
              </a:rPr>
              <a:t>v </a:t>
            </a:r>
            <a:r>
              <a:rPr lang="cs-CZ" sz="2800" b="1" dirty="0" smtClean="0">
                <a:solidFill>
                  <a:srgbClr val="FF0000"/>
                </a:solidFill>
              </a:rPr>
              <a:t>mezinárodním srovnání</a:t>
            </a:r>
            <a:endParaRPr lang="cs-CZ" sz="2800" b="1" dirty="0">
              <a:solidFill>
                <a:srgbClr val="FF0000"/>
              </a:solidFill>
            </a:endParaRPr>
          </a:p>
        </p:txBody>
      </p:sp>
    </p:spTree>
    <p:extLst>
      <p:ext uri="{BB962C8B-B14F-4D97-AF65-F5344CB8AC3E}">
        <p14:creationId xmlns:p14="http://schemas.microsoft.com/office/powerpoint/2010/main" val="22880914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576064"/>
          </a:xfrm>
        </p:spPr>
        <p:txBody>
          <a:bodyPr>
            <a:noAutofit/>
          </a:bodyPr>
          <a:lstStyle/>
          <a:p>
            <a:r>
              <a:rPr lang="cs-CZ" sz="2400" b="1" dirty="0" smtClean="0">
                <a:solidFill>
                  <a:srgbClr val="FF0000"/>
                </a:solidFill>
              </a:rPr>
              <a:t>Vnitřní faktory úspěšnosti </a:t>
            </a:r>
            <a:r>
              <a:rPr lang="cs-CZ" sz="2400" b="1" dirty="0" err="1" smtClean="0">
                <a:solidFill>
                  <a:srgbClr val="FF0000"/>
                </a:solidFill>
              </a:rPr>
              <a:t>meziobecní</a:t>
            </a:r>
            <a:r>
              <a:rPr lang="cs-CZ" sz="2400" b="1" dirty="0" smtClean="0">
                <a:solidFill>
                  <a:srgbClr val="FF0000"/>
                </a:solidFill>
              </a:rPr>
              <a:t> spolupráce v ČR</a:t>
            </a:r>
            <a:endParaRPr lang="cs-CZ" sz="2400" dirty="0"/>
          </a:p>
        </p:txBody>
      </p:sp>
      <p:graphicFrame>
        <p:nvGraphicFramePr>
          <p:cNvPr id="6" name="Zástupný symbol pro obsah 5"/>
          <p:cNvGraphicFramePr>
            <a:graphicFrameLocks noGrp="1"/>
          </p:cNvGraphicFramePr>
          <p:nvPr>
            <p:ph idx="1"/>
            <p:extLst>
              <p:ext uri="{D42A27DB-BD31-4B8C-83A1-F6EECF244321}">
                <p14:modId xmlns:p14="http://schemas.microsoft.com/office/powerpoint/2010/main" val="4008231931"/>
              </p:ext>
            </p:extLst>
          </p:nvPr>
        </p:nvGraphicFramePr>
        <p:xfrm>
          <a:off x="539553" y="1052730"/>
          <a:ext cx="7848870" cy="5901309"/>
        </p:xfrm>
        <a:graphic>
          <a:graphicData uri="http://schemas.openxmlformats.org/drawingml/2006/table">
            <a:tbl>
              <a:tblPr firstRow="1" firstCol="1" bandRow="1"/>
              <a:tblGrid>
                <a:gridCol w="6702467"/>
                <a:gridCol w="155871"/>
                <a:gridCol w="990532"/>
              </a:tblGrid>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Existence společných zájmů a vzájemné důvěry</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50 </a:t>
                      </a:r>
                      <a:r>
                        <a:rPr lang="cs-CZ" sz="1700" dirty="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Společná rozvojová strategie</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43 </a:t>
                      </a:r>
                      <a:r>
                        <a:rPr lang="cs-CZ" sz="1700" dirty="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Zapojení veřejnosti a neziskových organizací</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36 </a:t>
                      </a:r>
                      <a:r>
                        <a:rPr lang="cs-CZ" sz="1700" dirty="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Důraz na prosazování společných klíčových (tzv. vlajkových) projektů</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33</a:t>
                      </a:r>
                      <a:r>
                        <a:rPr lang="cs-CZ" sz="1700" baseline="0" dirty="0" smtClean="0">
                          <a:solidFill>
                            <a:srgbClr val="000000"/>
                          </a:solidFill>
                          <a:effectLst/>
                          <a:latin typeface="Cambria"/>
                          <a:ea typeface="Times New Roman"/>
                          <a:cs typeface="Times New Roman"/>
                        </a:rPr>
                        <a:t> </a:t>
                      </a:r>
                      <a:r>
                        <a:rPr lang="cs-CZ" sz="1700" dirty="0" smtClean="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Práce s lidmi, komunikace, přesvědčování, motivace, koordinace</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29 </a:t>
                      </a:r>
                      <a:r>
                        <a:rPr lang="cs-CZ" sz="1700" dirty="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Vhodně zvolení partneři (ti co chtějí spolupracovat)</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28</a:t>
                      </a:r>
                      <a:r>
                        <a:rPr lang="cs-CZ" sz="1700" baseline="0" dirty="0" smtClean="0">
                          <a:solidFill>
                            <a:srgbClr val="000000"/>
                          </a:solidFill>
                          <a:effectLst/>
                          <a:latin typeface="Cambria"/>
                          <a:ea typeface="Times New Roman"/>
                          <a:cs typeface="Times New Roman"/>
                        </a:rPr>
                        <a:t> </a:t>
                      </a:r>
                      <a:r>
                        <a:rPr lang="cs-CZ" sz="1700" dirty="0" smtClean="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495862">
                <a:tc>
                  <a:txBody>
                    <a:bodyPr/>
                    <a:lstStyle/>
                    <a:p>
                      <a:pPr>
                        <a:lnSpc>
                          <a:spcPct val="115000"/>
                        </a:lnSpc>
                        <a:spcAft>
                          <a:spcPts val="0"/>
                        </a:spcAft>
                      </a:pPr>
                      <a:r>
                        <a:rPr lang="cs-CZ" sz="1700" dirty="0">
                          <a:solidFill>
                            <a:srgbClr val="000000"/>
                          </a:solidFill>
                          <a:effectLst/>
                          <a:latin typeface="Cambria"/>
                          <a:ea typeface="Times New Roman"/>
                          <a:cs typeface="Times New Roman"/>
                        </a:rPr>
                        <a:t>Existence lídra/ lídrů či schopných manažerů, kteří mají důvěru, přesvědčovací a organizační schopnosti</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28</a:t>
                      </a:r>
                      <a:r>
                        <a:rPr lang="cs-CZ" sz="1700" baseline="0" dirty="0" smtClean="0">
                          <a:solidFill>
                            <a:srgbClr val="000000"/>
                          </a:solidFill>
                          <a:effectLst/>
                          <a:latin typeface="Cambria"/>
                          <a:ea typeface="Times New Roman"/>
                          <a:cs typeface="Times New Roman"/>
                        </a:rPr>
                        <a:t> </a:t>
                      </a:r>
                      <a:r>
                        <a:rPr lang="cs-CZ" sz="1700" dirty="0" smtClean="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Zapojení podnikatelů</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25 </a:t>
                      </a:r>
                      <a:r>
                        <a:rPr lang="cs-CZ" sz="1700" dirty="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Pragmatický racionální styl jednání – odpolitizování problémů</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23</a:t>
                      </a:r>
                      <a:r>
                        <a:rPr lang="cs-CZ" sz="1700" baseline="0" dirty="0" smtClean="0">
                          <a:solidFill>
                            <a:srgbClr val="000000"/>
                          </a:solidFill>
                          <a:effectLst/>
                          <a:latin typeface="Cambria"/>
                          <a:ea typeface="Times New Roman"/>
                          <a:cs typeface="Times New Roman"/>
                        </a:rPr>
                        <a:t> </a:t>
                      </a:r>
                      <a:r>
                        <a:rPr lang="cs-CZ" sz="1700" dirty="0" smtClean="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Vzdělaní a kreativní spolupracovníci</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16</a:t>
                      </a:r>
                      <a:r>
                        <a:rPr lang="cs-CZ" sz="1700" baseline="0" dirty="0" smtClean="0">
                          <a:solidFill>
                            <a:srgbClr val="000000"/>
                          </a:solidFill>
                          <a:effectLst/>
                          <a:latin typeface="Cambria"/>
                          <a:ea typeface="Times New Roman"/>
                          <a:cs typeface="Times New Roman"/>
                        </a:rPr>
                        <a:t> </a:t>
                      </a:r>
                      <a:r>
                        <a:rPr lang="cs-CZ" sz="1700" dirty="0" smtClean="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495862">
                <a:tc>
                  <a:txBody>
                    <a:bodyPr/>
                    <a:lstStyle/>
                    <a:p>
                      <a:pPr>
                        <a:lnSpc>
                          <a:spcPct val="115000"/>
                        </a:lnSpc>
                        <a:spcAft>
                          <a:spcPts val="0"/>
                        </a:spcAft>
                      </a:pPr>
                      <a:r>
                        <a:rPr lang="cs-CZ" sz="1700" dirty="0">
                          <a:solidFill>
                            <a:srgbClr val="000000"/>
                          </a:solidFill>
                          <a:effectLst/>
                          <a:latin typeface="Cambria"/>
                          <a:ea typeface="Times New Roman"/>
                          <a:cs typeface="Times New Roman"/>
                        </a:rPr>
                        <a:t>Vhodná forma vnitřní organizace (způsob rozhodování, vhodné rozvržení kompetencí, motivovaní pracovníci, existence pracovních skupin apod.)</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15</a:t>
                      </a:r>
                      <a:r>
                        <a:rPr lang="cs-CZ" sz="1700" baseline="0" dirty="0" smtClean="0">
                          <a:solidFill>
                            <a:srgbClr val="000000"/>
                          </a:solidFill>
                          <a:effectLst/>
                          <a:latin typeface="Cambria"/>
                          <a:ea typeface="Times New Roman"/>
                          <a:cs typeface="Times New Roman"/>
                        </a:rPr>
                        <a:t> </a:t>
                      </a:r>
                      <a:r>
                        <a:rPr lang="cs-CZ" sz="1700" dirty="0" smtClean="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Orientace na činnosti, které nikdo nedělá</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13</a:t>
                      </a:r>
                      <a:r>
                        <a:rPr lang="cs-CZ" sz="1700" baseline="0" dirty="0" smtClean="0">
                          <a:solidFill>
                            <a:srgbClr val="000000"/>
                          </a:solidFill>
                          <a:effectLst/>
                          <a:latin typeface="Cambria"/>
                          <a:ea typeface="Times New Roman"/>
                          <a:cs typeface="Times New Roman"/>
                        </a:rPr>
                        <a:t> </a:t>
                      </a:r>
                      <a:r>
                        <a:rPr lang="cs-CZ" sz="1700" dirty="0" smtClean="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Kontinuita lidí ve vedení organizace</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12</a:t>
                      </a:r>
                      <a:r>
                        <a:rPr lang="cs-CZ" sz="1700" baseline="0" dirty="0" smtClean="0">
                          <a:solidFill>
                            <a:srgbClr val="000000"/>
                          </a:solidFill>
                          <a:effectLst/>
                          <a:latin typeface="Cambria"/>
                          <a:ea typeface="Times New Roman"/>
                          <a:cs typeface="Times New Roman"/>
                        </a:rPr>
                        <a:t> </a:t>
                      </a:r>
                      <a:r>
                        <a:rPr lang="cs-CZ" sz="1700" dirty="0" smtClean="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495862">
                <a:tc>
                  <a:txBody>
                    <a:bodyPr/>
                    <a:lstStyle/>
                    <a:p>
                      <a:pPr>
                        <a:lnSpc>
                          <a:spcPct val="115000"/>
                        </a:lnSpc>
                        <a:spcAft>
                          <a:spcPts val="0"/>
                        </a:spcAft>
                      </a:pPr>
                      <a:r>
                        <a:rPr lang="cs-CZ" sz="1700" dirty="0">
                          <a:solidFill>
                            <a:srgbClr val="000000"/>
                          </a:solidFill>
                          <a:effectLst/>
                          <a:latin typeface="Cambria"/>
                          <a:ea typeface="Times New Roman"/>
                          <a:cs typeface="Times New Roman"/>
                        </a:rPr>
                        <a:t>Schopnost eliminovat vliv příliš dominantních osob nebo skupinových zájmů</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11</a:t>
                      </a:r>
                      <a:r>
                        <a:rPr lang="cs-CZ" sz="1700" baseline="0" dirty="0" smtClean="0">
                          <a:solidFill>
                            <a:srgbClr val="000000"/>
                          </a:solidFill>
                          <a:effectLst/>
                          <a:latin typeface="Cambria"/>
                          <a:ea typeface="Times New Roman"/>
                          <a:cs typeface="Times New Roman"/>
                        </a:rPr>
                        <a:t> </a:t>
                      </a:r>
                      <a:r>
                        <a:rPr lang="cs-CZ" sz="1700" dirty="0" smtClean="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r>
                        <a:rPr lang="cs-CZ" sz="1700" dirty="0">
                          <a:solidFill>
                            <a:srgbClr val="000000"/>
                          </a:solidFill>
                          <a:effectLst/>
                          <a:latin typeface="Cambria"/>
                          <a:ea typeface="Times New Roman"/>
                          <a:cs typeface="Times New Roman"/>
                        </a:rPr>
                        <a:t>Vhodná právní forma</a:t>
                      </a: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r>
                        <a:rPr lang="cs-CZ" sz="1700" dirty="0" smtClean="0">
                          <a:solidFill>
                            <a:srgbClr val="000000"/>
                          </a:solidFill>
                          <a:effectLst/>
                          <a:latin typeface="Cambria"/>
                          <a:ea typeface="Times New Roman"/>
                          <a:cs typeface="Times New Roman"/>
                        </a:rPr>
                        <a:t>10</a:t>
                      </a:r>
                      <a:r>
                        <a:rPr lang="cs-CZ" sz="1700" baseline="0" dirty="0" smtClean="0">
                          <a:solidFill>
                            <a:srgbClr val="000000"/>
                          </a:solidFill>
                          <a:effectLst/>
                          <a:latin typeface="Cambria"/>
                          <a:ea typeface="Times New Roman"/>
                          <a:cs typeface="Times New Roman"/>
                        </a:rPr>
                        <a:t> </a:t>
                      </a:r>
                      <a:r>
                        <a:rPr lang="cs-CZ" sz="1700" dirty="0" smtClean="0">
                          <a:solidFill>
                            <a:srgbClr val="000000"/>
                          </a:solidFill>
                          <a:effectLst/>
                          <a:latin typeface="Cambria"/>
                          <a:ea typeface="Times New Roman"/>
                          <a:cs typeface="Times New Roman"/>
                        </a:rPr>
                        <a:t>%</a:t>
                      </a:r>
                      <a:endParaRPr lang="cs-CZ" sz="1700" dirty="0">
                        <a:effectLst/>
                        <a:latin typeface="Calibri"/>
                        <a:ea typeface="Calibri"/>
                        <a:cs typeface="Times New Roman"/>
                      </a:endParaRPr>
                    </a:p>
                  </a:txBody>
                  <a:tcPr marL="44450" marR="44450" marT="0" marB="0">
                    <a:lnL>
                      <a:noFill/>
                    </a:lnL>
                    <a:lnR>
                      <a:noFill/>
                    </a:lnR>
                    <a:lnT>
                      <a:noFill/>
                    </a:lnT>
                    <a:lnB>
                      <a:noFill/>
                    </a:lnB>
                  </a:tcPr>
                </a:tc>
              </a:tr>
              <a:tr h="247931">
                <a:tc>
                  <a:txBody>
                    <a:bodyPr/>
                    <a:lstStyle/>
                    <a:p>
                      <a:pP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ct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c>
                  <a:txBody>
                    <a:bodyPr/>
                    <a:lstStyle/>
                    <a:p>
                      <a:pPr algn="r">
                        <a:lnSpc>
                          <a:spcPct val="115000"/>
                        </a:lnSpc>
                        <a:spcAft>
                          <a:spcPts val="0"/>
                        </a:spcAft>
                      </a:pPr>
                      <a:endParaRPr lang="cs-CZ" sz="1700" dirty="0">
                        <a:effectLst/>
                        <a:latin typeface="Calibri"/>
                        <a:ea typeface="Calibri"/>
                        <a:cs typeface="Times New Roman"/>
                      </a:endParaRPr>
                    </a:p>
                  </a:txBody>
                  <a:tcPr marL="44450" marR="44450" marT="0" marB="0">
                    <a:lnL>
                      <a:noFill/>
                    </a:lnL>
                    <a:lnR>
                      <a:noFill/>
                    </a:lnR>
                    <a:lnT>
                      <a:noFill/>
                    </a:lnT>
                    <a:lnB>
                      <a:noFill/>
                    </a:lnB>
                  </a:tcPr>
                </a:tc>
              </a:tr>
            </a:tbl>
          </a:graphicData>
        </a:graphic>
      </p:graphicFrame>
    </p:spTree>
    <p:extLst>
      <p:ext uri="{BB962C8B-B14F-4D97-AF65-F5344CB8AC3E}">
        <p14:creationId xmlns:p14="http://schemas.microsoft.com/office/powerpoint/2010/main" val="14221873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b="1" dirty="0" smtClean="0">
                <a:solidFill>
                  <a:srgbClr val="FF0000"/>
                </a:solidFill>
              </a:rPr>
              <a:t>Jak mohou </a:t>
            </a:r>
            <a:r>
              <a:rPr lang="cs-CZ" sz="2800" b="1" dirty="0">
                <a:solidFill>
                  <a:srgbClr val="FF0000"/>
                </a:solidFill>
              </a:rPr>
              <a:t>vláda a parlament podpořit </a:t>
            </a:r>
            <a:r>
              <a:rPr lang="cs-CZ" sz="2800" b="1" dirty="0" smtClean="0">
                <a:solidFill>
                  <a:srgbClr val="FF0000"/>
                </a:solidFill>
              </a:rPr>
              <a:t/>
            </a:r>
            <a:br>
              <a:rPr lang="cs-CZ" sz="2800" b="1" dirty="0" smtClean="0">
                <a:solidFill>
                  <a:srgbClr val="FF0000"/>
                </a:solidFill>
              </a:rPr>
            </a:br>
            <a:r>
              <a:rPr lang="cs-CZ" sz="2800" b="1" dirty="0" err="1" smtClean="0">
                <a:solidFill>
                  <a:srgbClr val="FF0000"/>
                </a:solidFill>
              </a:rPr>
              <a:t>meziobecní</a:t>
            </a:r>
            <a:r>
              <a:rPr lang="cs-CZ" sz="2800" b="1" dirty="0" smtClean="0">
                <a:solidFill>
                  <a:srgbClr val="FF0000"/>
                </a:solidFill>
              </a:rPr>
              <a:t> spolupráci (v %) ?</a:t>
            </a:r>
            <a:endParaRPr lang="cs-CZ" sz="2800" dirty="0">
              <a:solidFill>
                <a:srgbClr val="FF0000"/>
              </a:solidFill>
            </a:endParaRPr>
          </a:p>
        </p:txBody>
      </p:sp>
      <p:pic>
        <p:nvPicPr>
          <p:cNvPr id="4" name="Zástupný symbol pro obsah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484784"/>
            <a:ext cx="8352928" cy="4451217"/>
          </a:xfrm>
          <a:prstGeom prst="rect">
            <a:avLst/>
          </a:prstGeom>
          <a:noFill/>
        </p:spPr>
      </p:pic>
    </p:spTree>
    <p:extLst>
      <p:ext uri="{BB962C8B-B14F-4D97-AF65-F5344CB8AC3E}">
        <p14:creationId xmlns:p14="http://schemas.microsoft.com/office/powerpoint/2010/main" val="28101674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smtClean="0">
                <a:solidFill>
                  <a:srgbClr val="FF0000"/>
                </a:solidFill>
              </a:rPr>
              <a:t>Jak dále s </a:t>
            </a:r>
            <a:r>
              <a:rPr lang="cs-CZ" sz="2800" b="1" dirty="0" err="1" smtClean="0">
                <a:solidFill>
                  <a:srgbClr val="FF0000"/>
                </a:solidFill>
              </a:rPr>
              <a:t>meziobecní</a:t>
            </a:r>
            <a:r>
              <a:rPr lang="cs-CZ" sz="2800" b="1" dirty="0" smtClean="0">
                <a:solidFill>
                  <a:srgbClr val="FF0000"/>
                </a:solidFill>
              </a:rPr>
              <a:t> spoluprací ČR? </a:t>
            </a:r>
            <a:endParaRPr lang="cs-CZ" sz="2800" b="1" dirty="0">
              <a:solidFill>
                <a:srgbClr val="FF0000"/>
              </a:solidFill>
            </a:endParaRPr>
          </a:p>
        </p:txBody>
      </p:sp>
      <p:sp>
        <p:nvSpPr>
          <p:cNvPr id="3" name="Zástupný symbol pro obsah 2"/>
          <p:cNvSpPr>
            <a:spLocks noGrp="1"/>
          </p:cNvSpPr>
          <p:nvPr>
            <p:ph idx="1"/>
          </p:nvPr>
        </p:nvSpPr>
        <p:spPr>
          <a:xfrm>
            <a:off x="457200" y="1268760"/>
            <a:ext cx="8229600" cy="5400600"/>
          </a:xfrm>
        </p:spPr>
        <p:txBody>
          <a:bodyPr>
            <a:normAutofit fontScale="77500" lnSpcReduction="20000"/>
          </a:bodyPr>
          <a:lstStyle/>
          <a:p>
            <a:r>
              <a:rPr lang="cs-CZ" dirty="0" smtClean="0"/>
              <a:t>Není spolupráce jako spolupráce: nutno rozlišovat mezi spolupráci v rámci samosprávných a </a:t>
            </a:r>
            <a:r>
              <a:rPr lang="cs-CZ" dirty="0" err="1" smtClean="0"/>
              <a:t>státosprávních</a:t>
            </a:r>
            <a:r>
              <a:rPr lang="cs-CZ" dirty="0" smtClean="0"/>
              <a:t> činností (otázka dobrovolnosti)</a:t>
            </a:r>
          </a:p>
          <a:p>
            <a:r>
              <a:rPr lang="cs-CZ" dirty="0" smtClean="0"/>
              <a:t>Potřebujeme nový model </a:t>
            </a:r>
            <a:r>
              <a:rPr lang="cs-CZ" dirty="0" err="1" smtClean="0"/>
              <a:t>meziobecní</a:t>
            </a:r>
            <a:r>
              <a:rPr lang="cs-CZ" dirty="0" smtClean="0"/>
              <a:t> spolupráce v ČR</a:t>
            </a:r>
          </a:p>
          <a:p>
            <a:r>
              <a:rPr lang="cs-CZ" dirty="0" smtClean="0"/>
              <a:t>Pokud ano, je nezbytné zabývat se těmito aspekty takového modelu: </a:t>
            </a:r>
          </a:p>
          <a:p>
            <a:pPr marL="514350" indent="-514350">
              <a:buAutoNum type="alphaLcParenR"/>
            </a:pPr>
            <a:r>
              <a:rPr lang="cs-CZ" dirty="0" smtClean="0"/>
              <a:t>Dobrovolnost/ povinnost spolupráce </a:t>
            </a:r>
          </a:p>
          <a:p>
            <a:pPr marL="514350" indent="-514350">
              <a:buAutoNum type="alphaLcParenR"/>
            </a:pPr>
            <a:r>
              <a:rPr lang="cs-CZ" dirty="0" smtClean="0"/>
              <a:t>Cíle a úkoly (očekávání)</a:t>
            </a:r>
          </a:p>
          <a:p>
            <a:pPr marL="514350" indent="-514350">
              <a:buAutoNum type="alphaLcParenR"/>
            </a:pPr>
            <a:r>
              <a:rPr lang="cs-CZ" dirty="0" smtClean="0"/>
              <a:t>Způsob financování (bez vnějších zdrojů spolupráce nefunguje)</a:t>
            </a:r>
          </a:p>
          <a:p>
            <a:pPr marL="514350" indent="-514350">
              <a:buAutoNum type="alphaLcParenR"/>
            </a:pPr>
            <a:r>
              <a:rPr lang="cs-CZ" dirty="0" smtClean="0"/>
              <a:t>„Optimální“ právní forma a organizační uspořádání (otázka politické legitimity, participace veřejnosti, způsob rozhodování atd.)</a:t>
            </a:r>
          </a:p>
          <a:p>
            <a:pPr marL="514350" indent="-514350">
              <a:buAutoNum type="alphaLcParenR"/>
            </a:pPr>
            <a:r>
              <a:rPr lang="cs-CZ" dirty="0" smtClean="0"/>
              <a:t>Územní vymezení/ dosah (v případě projektu „Obce sobě“ – je možná případná revize územního vymezení ORP?)  </a:t>
            </a:r>
            <a:endParaRPr lang="cs-CZ" dirty="0"/>
          </a:p>
        </p:txBody>
      </p:sp>
    </p:spTree>
    <p:extLst>
      <p:ext uri="{BB962C8B-B14F-4D97-AF65-F5344CB8AC3E}">
        <p14:creationId xmlns:p14="http://schemas.microsoft.com/office/powerpoint/2010/main" val="25872518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smtClean="0">
                <a:solidFill>
                  <a:srgbClr val="FF0000"/>
                </a:solidFill>
              </a:rPr>
              <a:t>Děkuji za pozornost!</a:t>
            </a:r>
            <a:endParaRPr lang="cs-CZ" sz="2800" b="1"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pPr marL="0" indent="0">
              <a:buNone/>
            </a:pPr>
            <a:r>
              <a:rPr lang="cs-CZ" sz="3000" b="1" dirty="0" smtClean="0">
                <a:solidFill>
                  <a:srgbClr val="FF0000"/>
                </a:solidFill>
              </a:rPr>
              <a:t>Kontakt: </a:t>
            </a:r>
          </a:p>
          <a:p>
            <a:pPr marL="0" indent="0">
              <a:buNone/>
            </a:pPr>
            <a:endParaRPr lang="cs-CZ" dirty="0"/>
          </a:p>
          <a:p>
            <a:pPr marL="0" indent="0">
              <a:buNone/>
            </a:pPr>
            <a:r>
              <a:rPr lang="cs-CZ" sz="3000" b="1" dirty="0" smtClean="0"/>
              <a:t>doc</a:t>
            </a:r>
            <a:r>
              <a:rPr lang="cs-CZ" sz="3000" b="1" dirty="0"/>
              <a:t>. RNDr. Jiří Ježek, Ph.D.</a:t>
            </a:r>
          </a:p>
          <a:p>
            <a:pPr marL="0" indent="0">
              <a:buNone/>
            </a:pPr>
            <a:r>
              <a:rPr lang="cs-CZ" sz="3000" dirty="0" smtClean="0"/>
              <a:t>Západočeská </a:t>
            </a:r>
            <a:r>
              <a:rPr lang="cs-CZ" sz="3000" dirty="0"/>
              <a:t>univerzita v Plzni</a:t>
            </a:r>
          </a:p>
          <a:p>
            <a:pPr marL="0" indent="0">
              <a:buNone/>
            </a:pPr>
            <a:r>
              <a:rPr lang="cs-CZ" sz="3000" dirty="0" smtClean="0"/>
              <a:t>Fakulta ekonomická</a:t>
            </a:r>
          </a:p>
          <a:p>
            <a:pPr marL="0" indent="0">
              <a:buNone/>
            </a:pPr>
            <a:r>
              <a:rPr lang="cs-CZ" sz="3000" dirty="0"/>
              <a:t>K</a:t>
            </a:r>
            <a:r>
              <a:rPr lang="cs-CZ" sz="3000" dirty="0" smtClean="0"/>
              <a:t>atedra </a:t>
            </a:r>
            <a:r>
              <a:rPr lang="cs-CZ" sz="3000" dirty="0" smtClean="0"/>
              <a:t>geografie/ </a:t>
            </a:r>
          </a:p>
          <a:p>
            <a:pPr marL="0" indent="0">
              <a:buNone/>
            </a:pPr>
            <a:r>
              <a:rPr lang="cs-CZ" sz="3000" dirty="0" smtClean="0"/>
              <a:t>Středisko </a:t>
            </a:r>
            <a:r>
              <a:rPr lang="cs-CZ" sz="3000" dirty="0"/>
              <a:t>pro výzkum regionálního rozvoje</a:t>
            </a:r>
          </a:p>
          <a:p>
            <a:pPr marL="0" indent="0">
              <a:buNone/>
            </a:pPr>
            <a:r>
              <a:rPr lang="cs-CZ" sz="3000" dirty="0" smtClean="0"/>
              <a:t>Univerzitní</a:t>
            </a:r>
            <a:r>
              <a:rPr lang="cs-CZ" sz="3000" dirty="0" smtClean="0"/>
              <a:t> 22, </a:t>
            </a:r>
            <a:r>
              <a:rPr lang="cs-CZ" sz="3000" dirty="0"/>
              <a:t>306 14 Plzeň</a:t>
            </a:r>
          </a:p>
          <a:p>
            <a:pPr marL="0" indent="0">
              <a:buNone/>
            </a:pPr>
            <a:r>
              <a:rPr lang="cs-CZ" sz="3000" dirty="0" smtClean="0"/>
              <a:t>jezekji@kge.zcu.cz</a:t>
            </a:r>
            <a:endParaRPr lang="cs-CZ" sz="3000" dirty="0"/>
          </a:p>
          <a:p>
            <a:pPr marL="0" indent="0">
              <a:buNone/>
            </a:pPr>
            <a:r>
              <a:rPr lang="cs-CZ" sz="3000" dirty="0"/>
              <a:t>t</a:t>
            </a:r>
            <a:r>
              <a:rPr lang="cs-CZ" sz="3000" dirty="0" smtClean="0"/>
              <a:t>el. 602 510 598 </a:t>
            </a:r>
            <a:r>
              <a:rPr lang="cs-CZ" sz="3000" dirty="0"/>
              <a:t> </a:t>
            </a:r>
            <a:endParaRPr lang="cs-CZ" dirty="0"/>
          </a:p>
          <a:p>
            <a:pPr marL="0" indent="0">
              <a:buNone/>
            </a:pPr>
            <a:endParaRPr lang="cs-CZ" dirty="0"/>
          </a:p>
          <a:p>
            <a:endParaRPr lang="cs-CZ" dirty="0"/>
          </a:p>
        </p:txBody>
      </p:sp>
    </p:spTree>
    <p:extLst>
      <p:ext uri="{BB962C8B-B14F-4D97-AF65-F5344CB8AC3E}">
        <p14:creationId xmlns:p14="http://schemas.microsoft.com/office/powerpoint/2010/main" val="287026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endParaRPr lang="cs-CZ" sz="2800" b="1" dirty="0">
              <a:solidFill>
                <a:srgbClr val="FF0000"/>
              </a:solidFill>
            </a:endParaRPr>
          </a:p>
        </p:txBody>
      </p:sp>
      <p:sp>
        <p:nvSpPr>
          <p:cNvPr id="3" name="Zástupný symbol pro obsah 2"/>
          <p:cNvSpPr>
            <a:spLocks noGrp="1"/>
          </p:cNvSpPr>
          <p:nvPr>
            <p:ph idx="1"/>
          </p:nvPr>
        </p:nvSpPr>
        <p:spPr/>
        <p:txBody>
          <a:bodyPr>
            <a:normAutofit/>
          </a:bodyPr>
          <a:lstStyle/>
          <a:p>
            <a:pPr marL="0" indent="0" algn="ctr">
              <a:buNone/>
            </a:pPr>
            <a:r>
              <a:rPr lang="cs-CZ" sz="4400" b="1" dirty="0" smtClean="0">
                <a:solidFill>
                  <a:srgbClr val="7030A0"/>
                </a:solidFill>
                <a:ea typeface="+mj-ea"/>
                <a:cs typeface="+mj-cs"/>
              </a:rPr>
              <a:t>Konsolidace obecní struktury: mezi </a:t>
            </a:r>
            <a:r>
              <a:rPr lang="cs-CZ" sz="4400" b="1" dirty="0">
                <a:solidFill>
                  <a:srgbClr val="7030A0"/>
                </a:solidFill>
                <a:ea typeface="+mj-ea"/>
                <a:cs typeface="+mj-cs"/>
              </a:rPr>
              <a:t>slučováním obcí </a:t>
            </a:r>
            <a:br>
              <a:rPr lang="cs-CZ" sz="4400" b="1" dirty="0">
                <a:solidFill>
                  <a:srgbClr val="7030A0"/>
                </a:solidFill>
                <a:ea typeface="+mj-ea"/>
                <a:cs typeface="+mj-cs"/>
              </a:rPr>
            </a:br>
            <a:r>
              <a:rPr lang="cs-CZ" sz="4400" b="1" dirty="0">
                <a:solidFill>
                  <a:srgbClr val="7030A0"/>
                </a:solidFill>
                <a:ea typeface="+mj-ea"/>
                <a:cs typeface="+mj-cs"/>
              </a:rPr>
              <a:t>a </a:t>
            </a:r>
            <a:r>
              <a:rPr lang="cs-CZ" sz="4400" b="1" dirty="0" smtClean="0">
                <a:solidFill>
                  <a:srgbClr val="7030A0"/>
                </a:solidFill>
                <a:ea typeface="+mj-ea"/>
                <a:cs typeface="+mj-cs"/>
              </a:rPr>
              <a:t>intenzivnější </a:t>
            </a:r>
            <a:r>
              <a:rPr lang="cs-CZ" sz="4400" b="1" dirty="0" err="1" smtClean="0">
                <a:solidFill>
                  <a:srgbClr val="7030A0"/>
                </a:solidFill>
                <a:ea typeface="+mj-ea"/>
                <a:cs typeface="+mj-cs"/>
              </a:rPr>
              <a:t>meziobecní</a:t>
            </a:r>
            <a:r>
              <a:rPr lang="cs-CZ" sz="4400" b="1" dirty="0" smtClean="0">
                <a:solidFill>
                  <a:srgbClr val="7030A0"/>
                </a:solidFill>
                <a:ea typeface="+mj-ea"/>
                <a:cs typeface="+mj-cs"/>
              </a:rPr>
              <a:t> </a:t>
            </a:r>
            <a:r>
              <a:rPr lang="cs-CZ" sz="4400" b="1" dirty="0">
                <a:solidFill>
                  <a:srgbClr val="7030A0"/>
                </a:solidFill>
                <a:ea typeface="+mj-ea"/>
                <a:cs typeface="+mj-cs"/>
              </a:rPr>
              <a:t>spoluprací </a:t>
            </a:r>
            <a:endParaRPr lang="cs-CZ" sz="4800" dirty="0">
              <a:solidFill>
                <a:srgbClr val="7030A0"/>
              </a:solidFill>
            </a:endParaRPr>
          </a:p>
        </p:txBody>
      </p:sp>
    </p:spTree>
    <p:extLst>
      <p:ext uri="{BB962C8B-B14F-4D97-AF65-F5344CB8AC3E}">
        <p14:creationId xmlns:p14="http://schemas.microsoft.com/office/powerpoint/2010/main" val="1118704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smtClean="0">
                <a:solidFill>
                  <a:srgbClr val="FF0000"/>
                </a:solidFill>
              </a:rPr>
              <a:t>Slučování obcí – hodnotící aspekty</a:t>
            </a:r>
            <a:endParaRPr lang="cs-CZ" sz="2800" b="1" dirty="0">
              <a:solidFill>
                <a:srgbClr val="FF0000"/>
              </a:solidFill>
            </a:endParaRPr>
          </a:p>
        </p:txBody>
      </p:sp>
      <p:sp>
        <p:nvSpPr>
          <p:cNvPr id="3" name="Zástupný symbol pro obsah 2"/>
          <p:cNvSpPr>
            <a:spLocks noGrp="1"/>
          </p:cNvSpPr>
          <p:nvPr>
            <p:ph idx="1"/>
          </p:nvPr>
        </p:nvSpPr>
        <p:spPr>
          <a:xfrm>
            <a:off x="457200" y="1556792"/>
            <a:ext cx="8229600" cy="4569371"/>
          </a:xfrm>
        </p:spPr>
        <p:txBody>
          <a:bodyPr/>
          <a:lstStyle/>
          <a:p>
            <a:pPr marL="0" indent="0">
              <a:buNone/>
            </a:pPr>
            <a:endParaRPr lang="cs-CZ" sz="2400" b="1" dirty="0" smtClean="0">
              <a:solidFill>
                <a:srgbClr val="FF0000"/>
              </a:solidFill>
            </a:endParaRPr>
          </a:p>
          <a:p>
            <a:r>
              <a:rPr lang="cs-CZ" sz="2400" dirty="0" smtClean="0"/>
              <a:t>Efektivnost fungování</a:t>
            </a:r>
          </a:p>
          <a:p>
            <a:r>
              <a:rPr lang="cs-CZ" sz="2400" dirty="0" smtClean="0"/>
              <a:t>Demokratičnost rozhodování </a:t>
            </a:r>
          </a:p>
          <a:p>
            <a:r>
              <a:rPr lang="cs-CZ" sz="2400" dirty="0" smtClean="0"/>
              <a:t>Financování </a:t>
            </a:r>
          </a:p>
          <a:p>
            <a:endParaRPr lang="cs-CZ" dirty="0"/>
          </a:p>
        </p:txBody>
      </p:sp>
    </p:spTree>
    <p:extLst>
      <p:ext uri="{BB962C8B-B14F-4D97-AF65-F5344CB8AC3E}">
        <p14:creationId xmlns:p14="http://schemas.microsoft.com/office/powerpoint/2010/main" val="2586328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864096"/>
          </a:xfrm>
        </p:spPr>
        <p:txBody>
          <a:bodyPr>
            <a:normAutofit/>
          </a:bodyPr>
          <a:lstStyle/>
          <a:p>
            <a:r>
              <a:rPr lang="cs-CZ" sz="2800" b="1" dirty="0" smtClean="0">
                <a:solidFill>
                  <a:srgbClr val="FF0000"/>
                </a:solidFill>
              </a:rPr>
              <a:t>Efektivita fungování</a:t>
            </a:r>
            <a:endParaRPr lang="cs-CZ" sz="2800" b="1" dirty="0">
              <a:solidFill>
                <a:srgbClr val="FF0000"/>
              </a:solidFill>
            </a:endParaRPr>
          </a:p>
        </p:txBody>
      </p:sp>
      <p:sp>
        <p:nvSpPr>
          <p:cNvPr id="3" name="Zástupný symbol pro obsah 2"/>
          <p:cNvSpPr>
            <a:spLocks noGrp="1"/>
          </p:cNvSpPr>
          <p:nvPr>
            <p:ph idx="1"/>
          </p:nvPr>
        </p:nvSpPr>
        <p:spPr>
          <a:xfrm>
            <a:off x="107504" y="836712"/>
            <a:ext cx="9036496" cy="5904656"/>
          </a:xfrm>
        </p:spPr>
        <p:txBody>
          <a:bodyPr>
            <a:normAutofit fontScale="40000" lnSpcReduction="20000"/>
          </a:bodyPr>
          <a:lstStyle/>
          <a:p>
            <a:pPr marL="0" indent="0">
              <a:buNone/>
            </a:pPr>
            <a:r>
              <a:rPr lang="cs-CZ" sz="5100" b="1" u="sng" dirty="0" smtClean="0">
                <a:solidFill>
                  <a:srgbClr val="FF0000"/>
                </a:solidFill>
              </a:rPr>
              <a:t>Pro </a:t>
            </a:r>
          </a:p>
          <a:p>
            <a:r>
              <a:rPr lang="cs-CZ" sz="5100" dirty="0" smtClean="0"/>
              <a:t>očekávání, že se zvýší kvalita poskytovaných služeb (a sníží jejich </a:t>
            </a:r>
            <a:r>
              <a:rPr lang="cs-CZ" sz="5100" dirty="0" smtClean="0"/>
              <a:t>cena) - větší </a:t>
            </a:r>
            <a:r>
              <a:rPr lang="cs-CZ" sz="5100" dirty="0" smtClean="0"/>
              <a:t>obce si mohou dovolit poskytovat veřejné služby, které přesahují možnosti malých </a:t>
            </a:r>
            <a:r>
              <a:rPr lang="cs-CZ" sz="5100" dirty="0" smtClean="0"/>
              <a:t>obcí. </a:t>
            </a:r>
            <a:endParaRPr lang="cs-CZ" sz="5100" dirty="0" smtClean="0"/>
          </a:p>
          <a:p>
            <a:r>
              <a:rPr lang="cs-CZ" sz="5100" dirty="0" smtClean="0"/>
              <a:t>Větší obce jsou schopné poskytnout občanům více potřebných služeb; Disponují více zdroji, pomocí nichž mohou uspokojovat potřeby a přání místních obyvatel. </a:t>
            </a:r>
          </a:p>
          <a:p>
            <a:r>
              <a:rPr lang="cs-CZ" sz="5100" dirty="0" smtClean="0"/>
              <a:t>profesionalita vykonávaných činností (služeb) </a:t>
            </a:r>
          </a:p>
          <a:p>
            <a:endParaRPr lang="cs-CZ" sz="5100" dirty="0"/>
          </a:p>
          <a:p>
            <a:pPr marL="0" indent="0">
              <a:buNone/>
            </a:pPr>
            <a:r>
              <a:rPr lang="cs-CZ" sz="5100" b="1" u="sng" dirty="0" smtClean="0">
                <a:solidFill>
                  <a:srgbClr val="FF0000"/>
                </a:solidFill>
              </a:rPr>
              <a:t>Proti</a:t>
            </a:r>
          </a:p>
          <a:p>
            <a:r>
              <a:rPr lang="cs-CZ" sz="5100" dirty="0" smtClean="0"/>
              <a:t>proti </a:t>
            </a:r>
            <a:r>
              <a:rPr lang="cs-CZ" sz="5100" dirty="0" smtClean="0"/>
              <a:t>hovoří </a:t>
            </a:r>
            <a:r>
              <a:rPr lang="cs-CZ" sz="5100" dirty="0" smtClean="0"/>
              <a:t>praktické zkušenosti mnohých obcí. </a:t>
            </a:r>
          </a:p>
          <a:p>
            <a:r>
              <a:rPr lang="cs-CZ" sz="5100" dirty="0"/>
              <a:t>s</a:t>
            </a:r>
            <a:r>
              <a:rPr lang="cs-CZ" sz="5100" dirty="0" smtClean="0"/>
              <a:t>lučováním obcí se většinou počet zaměstnanců nesnižuje, personální náklady jsou často vyšší, než činí součet personálních nákladů obcí před sloučením (větší obce mají více úkolů, takže vyšší personální náklady). </a:t>
            </a:r>
          </a:p>
          <a:p>
            <a:r>
              <a:rPr lang="cs-CZ" sz="5100" dirty="0" smtClean="0"/>
              <a:t>nárůst byrokracie, přičemž dobrovolná práce (občanská společnost) je nahrazovaná profesionálními zaměstnanci. </a:t>
            </a:r>
          </a:p>
          <a:p>
            <a:r>
              <a:rPr lang="cs-CZ" sz="5100" dirty="0"/>
              <a:t>t</a:t>
            </a:r>
            <a:r>
              <a:rPr lang="cs-CZ" sz="5100" dirty="0" smtClean="0"/>
              <a:t>eorie veřejné změny předpokládá, že pro každý úkol existuje jiná optimální velikost obce. Slučování obcí jde proti uplatnění tohoto principu</a:t>
            </a:r>
            <a:r>
              <a:rPr lang="cs-CZ" sz="5100" dirty="0" smtClean="0"/>
              <a:t>.</a:t>
            </a:r>
            <a:endParaRPr lang="cs-CZ" sz="5100" dirty="0" smtClean="0"/>
          </a:p>
          <a:p>
            <a:r>
              <a:rPr lang="cs-CZ" sz="5100" dirty="0" smtClean="0"/>
              <a:t>poměry v malých obcích jsou přehlednější a problémy malých obcí méně komplexní, než v případě velkých obcí, přičemž malé obce jsou schopné vzniklé problémy řešit rychleji a méně byrokraticky. </a:t>
            </a:r>
          </a:p>
          <a:p>
            <a:endParaRPr lang="cs-CZ" sz="3800" dirty="0" smtClean="0"/>
          </a:p>
          <a:p>
            <a:endParaRPr lang="cs-CZ" sz="3800" dirty="0"/>
          </a:p>
        </p:txBody>
      </p:sp>
    </p:spTree>
    <p:extLst>
      <p:ext uri="{BB962C8B-B14F-4D97-AF65-F5344CB8AC3E}">
        <p14:creationId xmlns:p14="http://schemas.microsoft.com/office/powerpoint/2010/main" val="3962554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Demokratičnost rozhodování </a:t>
            </a:r>
            <a:r>
              <a:rPr lang="cs-CZ" dirty="0">
                <a:solidFill>
                  <a:srgbClr val="FF0000"/>
                </a:solidFill>
              </a:rPr>
              <a:t/>
            </a:r>
            <a:br>
              <a:rPr lang="cs-CZ" dirty="0">
                <a:solidFill>
                  <a:srgbClr val="FF0000"/>
                </a:solidFill>
              </a:rPr>
            </a:br>
            <a:endParaRPr lang="cs-CZ" dirty="0">
              <a:solidFill>
                <a:srgbClr val="FF0000"/>
              </a:solidFill>
            </a:endParaRPr>
          </a:p>
        </p:txBody>
      </p:sp>
      <p:sp>
        <p:nvSpPr>
          <p:cNvPr id="3" name="Zástupný symbol pro obsah 2"/>
          <p:cNvSpPr>
            <a:spLocks noGrp="1"/>
          </p:cNvSpPr>
          <p:nvPr>
            <p:ph idx="1"/>
          </p:nvPr>
        </p:nvSpPr>
        <p:spPr>
          <a:xfrm>
            <a:off x="457200" y="1124744"/>
            <a:ext cx="8229600" cy="5001419"/>
          </a:xfrm>
        </p:spPr>
        <p:txBody>
          <a:bodyPr>
            <a:normAutofit fontScale="70000" lnSpcReduction="20000"/>
          </a:bodyPr>
          <a:lstStyle/>
          <a:p>
            <a:pPr marL="0" indent="0">
              <a:buNone/>
            </a:pPr>
            <a:r>
              <a:rPr lang="cs-CZ" b="1" u="sng" dirty="0" smtClean="0">
                <a:solidFill>
                  <a:srgbClr val="FF0000"/>
                </a:solidFill>
              </a:rPr>
              <a:t>Pro:</a:t>
            </a:r>
          </a:p>
          <a:p>
            <a:r>
              <a:rPr lang="cs-CZ" dirty="0" smtClean="0"/>
              <a:t>malé obce mají problém obsadit politické pozice (starosta, obecní zastupitelstvo) </a:t>
            </a:r>
          </a:p>
          <a:p>
            <a:r>
              <a:rPr lang="cs-CZ" dirty="0" smtClean="0"/>
              <a:t>sloučením může současně dojít k růstu atraktivity zmíněných pozic, resp. zastávaných úřadů. </a:t>
            </a:r>
          </a:p>
          <a:p>
            <a:pPr>
              <a:buFontTx/>
              <a:buChar char="-"/>
            </a:pPr>
            <a:endParaRPr lang="cs-CZ" dirty="0"/>
          </a:p>
          <a:p>
            <a:pPr>
              <a:buFontTx/>
              <a:buChar char="-"/>
            </a:pPr>
            <a:endParaRPr lang="cs-CZ" dirty="0" smtClean="0"/>
          </a:p>
          <a:p>
            <a:pPr marL="0" indent="0">
              <a:buNone/>
            </a:pPr>
            <a:r>
              <a:rPr lang="cs-CZ" b="1" u="sng" dirty="0" smtClean="0">
                <a:solidFill>
                  <a:srgbClr val="FF0000"/>
                </a:solidFill>
              </a:rPr>
              <a:t>Proti:</a:t>
            </a:r>
          </a:p>
          <a:p>
            <a:r>
              <a:rPr lang="cs-CZ" dirty="0" smtClean="0"/>
              <a:t>politická participace občanů v malých obcích je vyšší, než v obcích velkých,</a:t>
            </a:r>
          </a:p>
          <a:p>
            <a:r>
              <a:rPr lang="cs-CZ" dirty="0" smtClean="0"/>
              <a:t>Mnohem větší pocit sounáležitosti s obcí (místní identita). </a:t>
            </a:r>
          </a:p>
          <a:p>
            <a:r>
              <a:rPr lang="cs-CZ" dirty="0" smtClean="0"/>
              <a:t>Rozhodování o optimální velikosti obce je velmi obtížné i z toho důvodu, že při slučování obcí nemůžeme zohlednit všechny požadavky. Vždy se jedná o politické rozhodnutí, přičemž počet obyvatel je pouze jedním z kritérií. </a:t>
            </a:r>
            <a:endParaRPr lang="cs-CZ" dirty="0"/>
          </a:p>
        </p:txBody>
      </p:sp>
    </p:spTree>
    <p:extLst>
      <p:ext uri="{BB962C8B-B14F-4D97-AF65-F5344CB8AC3E}">
        <p14:creationId xmlns:p14="http://schemas.microsoft.com/office/powerpoint/2010/main" val="2870384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Financování </a:t>
            </a:r>
            <a:endParaRPr lang="cs-CZ" b="1" dirty="0">
              <a:solidFill>
                <a:srgbClr val="FF0000"/>
              </a:solidFill>
            </a:endParaRPr>
          </a:p>
        </p:txBody>
      </p:sp>
      <p:sp>
        <p:nvSpPr>
          <p:cNvPr id="3" name="Zástupný symbol pro obsah 2"/>
          <p:cNvSpPr>
            <a:spLocks noGrp="1"/>
          </p:cNvSpPr>
          <p:nvPr>
            <p:ph idx="1"/>
          </p:nvPr>
        </p:nvSpPr>
        <p:spPr>
          <a:xfrm>
            <a:off x="457200" y="1600200"/>
            <a:ext cx="8229600" cy="4925144"/>
          </a:xfrm>
        </p:spPr>
        <p:txBody>
          <a:bodyPr>
            <a:normAutofit fontScale="70000" lnSpcReduction="20000"/>
          </a:bodyPr>
          <a:lstStyle/>
          <a:p>
            <a:pPr marL="0" indent="0">
              <a:buNone/>
            </a:pPr>
            <a:r>
              <a:rPr lang="cs-CZ" b="1" u="sng" dirty="0" smtClean="0">
                <a:solidFill>
                  <a:srgbClr val="FF0000"/>
                </a:solidFill>
              </a:rPr>
              <a:t>Pro</a:t>
            </a:r>
            <a:endParaRPr lang="cs-CZ" b="1" u="sng" dirty="0">
              <a:solidFill>
                <a:srgbClr val="FF0000"/>
              </a:solidFill>
            </a:endParaRPr>
          </a:p>
          <a:p>
            <a:r>
              <a:rPr lang="cs-CZ" dirty="0" smtClean="0"/>
              <a:t>slučováním obcí se snižuje závislost na vyšších úrovních veřejné správy (regionální/ krajské, národní) a roste místní finanční samostatnost (autonomie). </a:t>
            </a:r>
          </a:p>
          <a:p>
            <a:r>
              <a:rPr lang="cs-CZ" dirty="0" smtClean="0"/>
              <a:t>Při vyjednávání se státní správou je pozice větší obcích silnější. </a:t>
            </a:r>
          </a:p>
          <a:p>
            <a:r>
              <a:rPr lang="cs-CZ" dirty="0" smtClean="0"/>
              <a:t>Je-li obecní struktura příliš rozdrobená, tak existují vyšší výdaje na veřejnou správu, </a:t>
            </a:r>
          </a:p>
          <a:p>
            <a:r>
              <a:rPr lang="cs-CZ" dirty="0" smtClean="0"/>
              <a:t>stejně tak nutnost finančního vyrovnávání mezi velkými a malými obcemi </a:t>
            </a:r>
          </a:p>
          <a:p>
            <a:pPr>
              <a:buFontTx/>
              <a:buChar char="-"/>
            </a:pPr>
            <a:endParaRPr lang="cs-CZ" b="1" u="sng" dirty="0" smtClean="0">
              <a:solidFill>
                <a:srgbClr val="FF0000"/>
              </a:solidFill>
            </a:endParaRPr>
          </a:p>
          <a:p>
            <a:pPr marL="0" indent="0">
              <a:buNone/>
            </a:pPr>
            <a:r>
              <a:rPr lang="cs-CZ" b="1" u="sng" dirty="0" smtClean="0">
                <a:solidFill>
                  <a:srgbClr val="FF0000"/>
                </a:solidFill>
              </a:rPr>
              <a:t>Proti</a:t>
            </a:r>
            <a:endParaRPr lang="cs-CZ" b="1" u="sng" dirty="0">
              <a:solidFill>
                <a:srgbClr val="FF0000"/>
              </a:solidFill>
            </a:endParaRPr>
          </a:p>
          <a:p>
            <a:r>
              <a:rPr lang="cs-CZ" dirty="0" smtClean="0"/>
              <a:t>úspora nákladů je fikcí, protože například sloučením dvou slabých obcí nevznikne finančně silná obec.</a:t>
            </a:r>
          </a:p>
          <a:p>
            <a:r>
              <a:rPr lang="cs-CZ" dirty="0" smtClean="0"/>
              <a:t>Nesníží se ani potřeby místních obyvatel – ty jsou spíše větší a hlavně komplexnější. </a:t>
            </a:r>
            <a:endParaRPr lang="cs-CZ" dirty="0"/>
          </a:p>
        </p:txBody>
      </p:sp>
    </p:spTree>
    <p:extLst>
      <p:ext uri="{BB962C8B-B14F-4D97-AF65-F5344CB8AC3E}">
        <p14:creationId xmlns:p14="http://schemas.microsoft.com/office/powerpoint/2010/main" val="2570828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Stupně šedé">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288</TotalTime>
  <Words>2753</Words>
  <Application>Microsoft Office PowerPoint</Application>
  <PresentationFormat>Předvádění na obrazovce (4:3)</PresentationFormat>
  <Paragraphs>363</Paragraphs>
  <Slides>43</Slides>
  <Notes>1</Notes>
  <HiddenSlides>0</HiddenSlides>
  <MMClips>0</MMClips>
  <ScaleCrop>false</ScaleCrop>
  <HeadingPairs>
    <vt:vector size="4" baseType="variant">
      <vt:variant>
        <vt:lpstr>Motiv</vt:lpstr>
      </vt:variant>
      <vt:variant>
        <vt:i4>2</vt:i4>
      </vt:variant>
      <vt:variant>
        <vt:lpstr>Nadpisy snímků</vt:lpstr>
      </vt:variant>
      <vt:variant>
        <vt:i4>43</vt:i4>
      </vt:variant>
    </vt:vector>
  </HeadingPairs>
  <TitlesOfParts>
    <vt:vector size="45" baseType="lpstr">
      <vt:lpstr>Motiv systému Office</vt:lpstr>
      <vt:lpstr>MMR_klas</vt:lpstr>
      <vt:lpstr>Prezentace aplikace PowerPoint</vt:lpstr>
      <vt:lpstr>Prezentace aplikace PowerPoint</vt:lpstr>
      <vt:lpstr>OBSAH </vt:lpstr>
      <vt:lpstr>Specifika českého systému místní správy  v mezinárodním srovnání</vt:lpstr>
      <vt:lpstr>Prezentace aplikace PowerPoint</vt:lpstr>
      <vt:lpstr>Slučování obcí – hodnotící aspekty</vt:lpstr>
      <vt:lpstr>Efektivita fungování</vt:lpstr>
      <vt:lpstr>Demokratičnost rozhodování  </vt:lpstr>
      <vt:lpstr>Financování </vt:lpstr>
      <vt:lpstr>Slučování obcí - shrnutí</vt:lpstr>
      <vt:lpstr>Postoje ke slučování obcí v ČR v %</vt:lpstr>
      <vt:lpstr>Spolupráce obcí</vt:lpstr>
      <vt:lpstr>Hlavní argumenty ve prospěch meziobecní spolupráce v ČR v %</vt:lpstr>
      <vt:lpstr>Prezentace aplikace PowerPoint</vt:lpstr>
      <vt:lpstr>1. Iniciační fáze </vt:lpstr>
      <vt:lpstr>2. Tvorba rozvojové strategie </vt:lpstr>
      <vt:lpstr>Prezentace aplikace PowerPoint</vt:lpstr>
      <vt:lpstr>3. Poslání a volba úkolů a cílů organizace </vt:lpstr>
      <vt:lpstr>Oblasti meziobecní spolupráce  v % (2015)</vt:lpstr>
      <vt:lpstr>4. Volba právní formy </vt:lpstr>
      <vt:lpstr>Prezentace aplikace PowerPoint</vt:lpstr>
      <vt:lpstr>Preference organizačně-právních forem  meziobecní spolupráce v ČR v % </vt:lpstr>
      <vt:lpstr>Prezentace aplikace PowerPoint</vt:lpstr>
      <vt:lpstr>5. Organizační výstavba </vt:lpstr>
      <vt:lpstr>Prezentace aplikace PowerPoint</vt:lpstr>
      <vt:lpstr>Prezentace aplikace PowerPoint</vt:lpstr>
      <vt:lpstr>6. Finanční zajištění </vt:lpstr>
      <vt:lpstr>7. Územní působnost organizace </vt:lpstr>
      <vt:lpstr>Prezentace aplikace PowerPoint</vt:lpstr>
      <vt:lpstr>Preference územních forem meziobecní spolupráce v ČR v %</vt:lpstr>
      <vt:lpstr>8. Projektový management – příprava, výběr a hodnocení rozvojových projektů</vt:lpstr>
      <vt:lpstr>Prezentace aplikace PowerPoint</vt:lpstr>
      <vt:lpstr>Prezentace aplikace PowerPoint</vt:lpstr>
      <vt:lpstr>Prezentace aplikace PowerPoint</vt:lpstr>
      <vt:lpstr>9. Nastavení monitorovacího  a evaluačního systému </vt:lpstr>
      <vt:lpstr>Prezentace aplikace PowerPoint</vt:lpstr>
      <vt:lpstr>Prezentace aplikace PowerPoint</vt:lpstr>
      <vt:lpstr>Faktory úspěšnosti  meziobecní spolupráce v ČR</vt:lpstr>
      <vt:lpstr>Vnější faktory úspěšnosti meziobecní spolupráce %</vt:lpstr>
      <vt:lpstr>Vnitřní faktory úspěšnosti meziobecní spolupráce v ČR</vt:lpstr>
      <vt:lpstr>Jak mohou vláda a parlament podpořit  meziobecní spolupráci (v %) ?</vt:lpstr>
      <vt:lpstr>Jak dále s meziobecní spoluprací ČR? </vt:lpstr>
      <vt:lpstr>Děkuji za pozornost!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Zkušenosti s meziobecní spoluprací  a strategickým plánováním  očima představitelů místních akčních skupin  a dobrovolných svazků obcí a měst</dc:title>
  <dc:creator>jezekji</dc:creator>
  <cp:lastModifiedBy>jezekji</cp:lastModifiedBy>
  <cp:revision>31</cp:revision>
  <dcterms:created xsi:type="dcterms:W3CDTF">2015-11-26T01:03:32Z</dcterms:created>
  <dcterms:modified xsi:type="dcterms:W3CDTF">2017-04-03T21:38:59Z</dcterms:modified>
</cp:coreProperties>
</file>