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6"/>
  </p:notesMasterIdLst>
  <p:sldIdLst>
    <p:sldId id="257" r:id="rId2"/>
    <p:sldId id="294" r:id="rId3"/>
    <p:sldId id="282" r:id="rId4"/>
    <p:sldId id="278" r:id="rId5"/>
    <p:sldId id="283" r:id="rId6"/>
    <p:sldId id="284" r:id="rId7"/>
    <p:sldId id="281" r:id="rId8"/>
    <p:sldId id="275" r:id="rId9"/>
    <p:sldId id="285" r:id="rId10"/>
    <p:sldId id="286" r:id="rId11"/>
    <p:sldId id="287" r:id="rId12"/>
    <p:sldId id="289" r:id="rId13"/>
    <p:sldId id="295" r:id="rId14"/>
    <p:sldId id="27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8BA74D8-3D7D-47A9-BD64-D9294FD297D1}">
          <p14:sldIdLst>
            <p14:sldId id="257"/>
            <p14:sldId id="294"/>
            <p14:sldId id="282"/>
            <p14:sldId id="278"/>
          </p14:sldIdLst>
        </p14:section>
        <p14:section name="Oddíl bez názvu" id="{0CA8B192-C7B6-4C86-A9D1-811E99A10009}">
          <p14:sldIdLst>
            <p14:sldId id="283"/>
            <p14:sldId id="284"/>
            <p14:sldId id="281"/>
            <p14:sldId id="275"/>
            <p14:sldId id="285"/>
            <p14:sldId id="286"/>
            <p14:sldId id="287"/>
            <p14:sldId id="289"/>
            <p14:sldId id="295"/>
            <p14:sldId id="276"/>
          </p14:sldIdLst>
        </p14:section>
        <p14:section name="Oddíl bez názvu" id="{5A17302A-B8DD-4D46-B199-7718D403E2E1}">
          <p14:sldIdLst/>
        </p14:section>
        <p14:section name="Oddíl bez názvu" id="{1AE523D1-311B-4903-9707-2CFFC28BE6E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CCFF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18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F50F-738E-40A9-BEB9-0A2B0677EBA0}" type="datetimeFigureOut">
              <a:rPr lang="cs-CZ" smtClean="0"/>
              <a:pPr/>
              <a:t>20.06.2019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446C-6362-4A2B-A45F-C171CF512FD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9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F6EE-9A24-422E-A83E-6570E46F581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125F-1F8D-4FC9-AA3E-0580FE94E65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113-7624-47F5-9EC6-222636D2721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0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5AB-EDF6-4446-B752-6B1E693EFA9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3B4C-F9B5-4D1E-A9C6-841191A165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442A-C9B4-42C1-83C7-CEFBF8C63DE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E732-5B45-43A0-BD4A-AC7170924CB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DD20-49A9-4EE5-8954-86FFAD322D39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8309-10A2-4C49-9EE3-BD08273E3156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2739-036B-4F74-9949-4B785FF7EE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4DBD-A144-4DF8-8F0B-48927107C60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16D17C-E855-4606-87BC-E4BDF6A2618B}" type="slidenum">
              <a:rPr lang="cs-CZ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73672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br>
              <a:rPr lang="cs-CZ" sz="4000" b="1">
                <a:solidFill>
                  <a:srgbClr val="001D3A"/>
                </a:solidFill>
              </a:rPr>
            </a:br>
            <a:endParaRPr lang="cs-CZ" sz="4000" b="1" dirty="0">
              <a:solidFill>
                <a:srgbClr val="001D3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3888432"/>
          </a:xfrm>
        </p:spPr>
        <p:txBody>
          <a:bodyPr>
            <a:normAutofit lnSpcReduction="10000"/>
          </a:bodyPr>
          <a:lstStyle/>
          <a:p>
            <a:r>
              <a:rPr lang="cs-CZ" sz="3600" b="1" dirty="0">
                <a:solidFill>
                  <a:srgbClr val="003399"/>
                </a:solidFill>
              </a:rPr>
              <a:t>MAP Trutnovsko II</a:t>
            </a:r>
          </a:p>
          <a:p>
            <a:endParaRPr lang="cs-CZ" sz="2800" b="1" dirty="0">
              <a:solidFill>
                <a:srgbClr val="003399"/>
              </a:solidFill>
            </a:endParaRPr>
          </a:p>
          <a:p>
            <a:pPr marL="742950" indent="-742950">
              <a:buAutoNum type="arabicPeriod"/>
            </a:pPr>
            <a:r>
              <a:rPr lang="cs-CZ" sz="4000" b="1" cap="all" dirty="0">
                <a:solidFill>
                  <a:srgbClr val="003399"/>
                </a:solidFill>
              </a:rPr>
              <a:t>SETKÁNÍ Zástupců ŠKOL</a:t>
            </a:r>
          </a:p>
          <a:p>
            <a:r>
              <a:rPr lang="cs-CZ" sz="2800" b="1" cap="all" dirty="0">
                <a:solidFill>
                  <a:srgbClr val="003399"/>
                </a:solidFill>
              </a:rPr>
              <a:t>(MAP II – podaktivita 2.7)</a:t>
            </a:r>
          </a:p>
          <a:p>
            <a:endParaRPr lang="cs-CZ" sz="3600" b="1" dirty="0">
              <a:solidFill>
                <a:srgbClr val="003399"/>
              </a:solidFill>
            </a:endParaRPr>
          </a:p>
          <a:p>
            <a:r>
              <a:rPr lang="cs-CZ" b="1" dirty="0">
                <a:solidFill>
                  <a:srgbClr val="003399"/>
                </a:solidFill>
              </a:rPr>
              <a:t>19. 6. 2019</a:t>
            </a:r>
          </a:p>
          <a:p>
            <a:r>
              <a:rPr lang="cs-CZ" sz="1800" dirty="0">
                <a:solidFill>
                  <a:srgbClr val="003399"/>
                </a:solidFill>
              </a:rPr>
              <a:t>(Zasedací místnost MAS Království – Jestřebí hory, o.p.s., Úpice)</a:t>
            </a:r>
            <a:endParaRPr lang="cs-CZ" sz="2400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543159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sz="quarter" idx="1"/>
          </p:nvPr>
        </p:nvSpPr>
        <p:spPr>
          <a:xfrm>
            <a:off x="251520" y="1628800"/>
            <a:ext cx="8595437" cy="3456384"/>
          </a:xfrm>
        </p:spPr>
        <p:txBody>
          <a:bodyPr>
            <a:normAutofit/>
          </a:bodyPr>
          <a:lstStyle/>
          <a:p>
            <a:pPr indent="-4572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V průběhu projektu bude aktivita realizována dvakrát</a:t>
            </a:r>
            <a:endParaRPr lang="pl-PL" sz="2600" b="1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l-PL" sz="2600" dirty="0">
                <a:solidFill>
                  <a:schemeClr val="tx1"/>
                </a:solidFill>
              </a:rPr>
              <a:t>Poprvé v průběhu roku 2019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Podruhé v roce 2022</a:t>
            </a:r>
          </a:p>
        </p:txBody>
      </p:sp>
    </p:spTree>
    <p:extLst>
      <p:ext uri="{BB962C8B-B14F-4D97-AF65-F5344CB8AC3E}">
        <p14:creationId xmlns:p14="http://schemas.microsoft.com/office/powerpoint/2010/main" val="122405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sp>
        <p:nvSpPr>
          <p:cNvPr id="7" name="Nadpis 1"/>
          <p:cNvSpPr>
            <a:spLocks noGrp="1"/>
          </p:cNvSpPr>
          <p:nvPr>
            <p:ph type="ctrTitle" sz="quarter"/>
          </p:nvPr>
        </p:nvSpPr>
        <p:spPr>
          <a:xfrm>
            <a:off x="395536" y="1100099"/>
            <a:ext cx="8208912" cy="1109662"/>
          </a:xfrm>
        </p:spPr>
        <p:txBody>
          <a:bodyPr>
            <a:noAutofit/>
          </a:bodyPr>
          <a:lstStyle/>
          <a:p>
            <a:r>
              <a:rPr lang="cs-CZ" sz="2800" b="1" cap="all" dirty="0">
                <a:solidFill>
                  <a:srgbClr val="003399"/>
                </a:solidFill>
              </a:rPr>
              <a:t>4. </a:t>
            </a:r>
            <a:r>
              <a:rPr lang="pl-PL" sz="2800" b="1" cap="all" dirty="0">
                <a:solidFill>
                  <a:srgbClr val="003399"/>
                </a:solidFill>
              </a:rPr>
              <a:t>Co si představit pod pojmem strategie školy?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sz="quarter" idx="1"/>
          </p:nvPr>
        </p:nvSpPr>
        <p:spPr>
          <a:xfrm>
            <a:off x="179512" y="2276873"/>
            <a:ext cx="8856983" cy="3312368"/>
          </a:xfrm>
        </p:spPr>
        <p:txBody>
          <a:bodyPr>
            <a:noAutofit/>
          </a:bodyPr>
          <a:lstStyle/>
          <a:p>
            <a:pPr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Jakou podobu má Strategický plán rozvoje Vaší školy?</a:t>
            </a:r>
          </a:p>
          <a:p>
            <a:pPr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A jak si ho představujeme my!</a:t>
            </a:r>
          </a:p>
        </p:txBody>
      </p:sp>
    </p:spTree>
    <p:extLst>
      <p:ext uri="{BB962C8B-B14F-4D97-AF65-F5344CB8AC3E}">
        <p14:creationId xmlns:p14="http://schemas.microsoft.com/office/powerpoint/2010/main" val="411847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5. Přístupy ke tvorbě 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827584" y="1986643"/>
            <a:ext cx="7308812" cy="3170550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Popisu potřeb škol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zjišťování potřeb pomocí řízeného dotazníku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výsledek – seznam potřeb školy v daných oblastech</a:t>
            </a:r>
          </a:p>
          <a:p>
            <a:pPr marL="0" lvl="1"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Strategický plán rozvoje školy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zpracovaný strategický dokument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metodická pomoc ze strany OT MAP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34163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6. Náměty a diskuze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827584" y="1986643"/>
            <a:ext cx="7308812" cy="3170550"/>
          </a:xfrm>
        </p:spPr>
        <p:txBody>
          <a:bodyPr>
            <a:normAutofit/>
          </a:bodyPr>
          <a:lstStyle/>
          <a:p>
            <a:pPr marL="0" lvl="1" indent="-4572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129732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sp>
        <p:nvSpPr>
          <p:cNvPr id="7" name="Podnadpis 2"/>
          <p:cNvSpPr>
            <a:spLocks noGrp="1"/>
          </p:cNvSpPr>
          <p:nvPr>
            <p:ph type="subTitle" sz="quarter" idx="1"/>
          </p:nvPr>
        </p:nvSpPr>
        <p:spPr>
          <a:xfrm>
            <a:off x="1043608" y="2252346"/>
            <a:ext cx="7128792" cy="3336894"/>
          </a:xfrm>
        </p:spPr>
        <p:txBody>
          <a:bodyPr>
            <a:normAutofit/>
          </a:bodyPr>
          <a:lstStyle/>
          <a:p>
            <a:pPr>
              <a:tabLst>
                <a:tab pos="4310063" algn="l"/>
              </a:tabLst>
            </a:pPr>
            <a:endParaRPr lang="cs-CZ" sz="3000" b="1" dirty="0">
              <a:solidFill>
                <a:schemeClr val="tx1"/>
              </a:solidFill>
            </a:endParaRPr>
          </a:p>
          <a:p>
            <a:pPr>
              <a:tabLst>
                <a:tab pos="4310063" algn="l"/>
              </a:tabLst>
            </a:pPr>
            <a:endParaRPr lang="cs-CZ" sz="3000" b="1" dirty="0">
              <a:solidFill>
                <a:schemeClr val="tx1"/>
              </a:solidFill>
            </a:endParaRPr>
          </a:p>
          <a:p>
            <a:pPr>
              <a:tabLst>
                <a:tab pos="4310063" algn="l"/>
              </a:tabLst>
            </a:pPr>
            <a:r>
              <a:rPr lang="cs-CZ" sz="3000" b="1" dirty="0">
                <a:solidFill>
                  <a:schemeClr val="tx1"/>
                </a:solidFill>
              </a:rPr>
              <a:t>Za realizační tým MAP Trutnovsko II</a:t>
            </a:r>
          </a:p>
          <a:p>
            <a:pPr>
              <a:tabLst>
                <a:tab pos="4310063" algn="l"/>
              </a:tabLst>
            </a:pPr>
            <a:r>
              <a:rPr lang="cs-CZ" sz="2400" dirty="0">
                <a:solidFill>
                  <a:schemeClr val="tx1"/>
                </a:solidFill>
              </a:rPr>
              <a:t>Michal Hátle &amp; Karel Turek</a:t>
            </a:r>
          </a:p>
        </p:txBody>
      </p:sp>
      <p:sp>
        <p:nvSpPr>
          <p:cNvPr id="8" name="Nadpis 1"/>
          <p:cNvSpPr>
            <a:spLocks noGrp="1"/>
          </p:cNvSpPr>
          <p:nvPr>
            <p:ph type="ctrTitle" sz="quarter"/>
          </p:nvPr>
        </p:nvSpPr>
        <p:spPr>
          <a:xfrm>
            <a:off x="685800" y="2252346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41148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Program: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971600" y="2369131"/>
            <a:ext cx="7416824" cy="3336894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Základní informace o projektu MAP Trutnovsko II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Role zástupce školy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z="2400" dirty="0" err="1">
                <a:solidFill>
                  <a:schemeClr val="tx1"/>
                </a:solidFill>
              </a:rPr>
              <a:t>Podaktivita</a:t>
            </a:r>
            <a:r>
              <a:rPr lang="cs-CZ" sz="2400" dirty="0">
                <a:solidFill>
                  <a:schemeClr val="tx1"/>
                </a:solidFill>
              </a:rPr>
              <a:t> 2.7 – Podpora škol v plánování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Co si představit pod pojmem strategie školy?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Přístupy ke tvorbě strategie školy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2400" dirty="0">
                <a:solidFill>
                  <a:schemeClr val="tx1"/>
                </a:solidFill>
              </a:rPr>
              <a:t>Náměty a diskuze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44876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1. Základní INFORMACE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683568" y="2369131"/>
            <a:ext cx="7704856" cy="2832838"/>
          </a:xfrm>
        </p:spPr>
        <p:txBody>
          <a:bodyPr>
            <a:normAutofit/>
          </a:bodyPr>
          <a:lstStyle/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Garant projektu: MAS Království – Jestřebí hory, o.p.s.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Doba realizace: 1. 1. 2019 – 31. 12. 2022</a:t>
            </a: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Klíčové aktivity: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1 Řízení projektu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2 Rozvoj a aktualizace MAP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3 Evaluace a monitoring MAP</a:t>
            </a: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</a:rPr>
              <a:t>KA 4 Implementace MAP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3448468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292847"/>
            <a:ext cx="7992888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Hlavní cíl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467544" y="1986643"/>
            <a:ext cx="8064896" cy="3746613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Naplňovat priority identifikované v rámci předchozího projektu MAP I, tj. prostřednictvím společného akčního plánování (které obsahuje vyhodnocování a aktualizaci MAP) podpořit aktivity implementace.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Dílčím cílem je na základě prohloubené a koordinované spolupráce mezi jednotlivými aktéry v území </a:t>
            </a:r>
            <a:r>
              <a:rPr lang="cs-CZ" sz="2400" b="1" dirty="0">
                <a:solidFill>
                  <a:srgbClr val="FF0000"/>
                </a:solidFill>
              </a:rPr>
              <a:t>zlepšit kvalitu vzdělávání v MŠ a ZŠ</a:t>
            </a:r>
            <a:r>
              <a:rPr lang="cs-CZ" sz="2400" dirty="0">
                <a:solidFill>
                  <a:schemeClr val="tx1"/>
                </a:solidFill>
              </a:rPr>
              <a:t> a logicky zapojit do těchto aktivit co nejvíce relevantních subjektů z území (oslovovat subjekty, které se do MAP I zapojovaly omezeně).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</p:spTree>
    <p:extLst>
      <p:ext uri="{BB962C8B-B14F-4D97-AF65-F5344CB8AC3E}">
        <p14:creationId xmlns:p14="http://schemas.microsoft.com/office/powerpoint/2010/main" val="153154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68760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Realizační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07604" y="1941476"/>
            <a:ext cx="7236804" cy="3863787"/>
          </a:xfrm>
        </p:spPr>
        <p:txBody>
          <a:bodyPr>
            <a:normAutofit/>
          </a:bodyPr>
          <a:lstStyle/>
          <a:p>
            <a:pPr algn="l">
              <a:spcBef>
                <a:spcPts val="2400"/>
              </a:spcBef>
            </a:pPr>
            <a:r>
              <a:rPr lang="cs-CZ" sz="2600" dirty="0">
                <a:solidFill>
                  <a:schemeClr val="tx1"/>
                </a:solidFill>
              </a:rPr>
              <a:t>Hlavní manažer projektu: Dr. Jan Balcar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Manažer projektu / administrátor: Ing. Tomáš Mečíř/ Ing. Kateřina </a:t>
            </a:r>
            <a:r>
              <a:rPr lang="cs-CZ" sz="2600" dirty="0" err="1">
                <a:solidFill>
                  <a:schemeClr val="tx1"/>
                </a:solidFill>
              </a:rPr>
              <a:t>Valdová</a:t>
            </a:r>
            <a:endParaRPr lang="cs-CZ" sz="2600" dirty="0">
              <a:solidFill>
                <a:schemeClr val="tx1"/>
              </a:solidFill>
            </a:endParaRP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Finanční manažer: Ing. Michal Hátle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Administrativní pracovník: Barbora Procházková</a:t>
            </a:r>
          </a:p>
          <a:p>
            <a:pPr algn="l">
              <a:spcBef>
                <a:spcPts val="1000"/>
              </a:spcBef>
            </a:pPr>
            <a:r>
              <a:rPr lang="cs-CZ" sz="2600" dirty="0">
                <a:solidFill>
                  <a:schemeClr val="tx1"/>
                </a:solidFill>
              </a:rPr>
              <a:t>Odborný konzultant: Mgr. Karel Turek</a:t>
            </a:r>
          </a:p>
          <a:p>
            <a:pPr algn="l">
              <a:spcBef>
                <a:spcPts val="2400"/>
              </a:spcBef>
            </a:pPr>
            <a:endParaRPr lang="cs-CZ" sz="26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91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68760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odborný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1007604" y="1941476"/>
            <a:ext cx="7236804" cy="3863787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cs-CZ" sz="2600" dirty="0">
                <a:solidFill>
                  <a:schemeClr val="tx1"/>
                </a:solidFill>
              </a:rPr>
              <a:t>Vedoucí implementačních aktivit</a:t>
            </a:r>
          </a:p>
          <a:p>
            <a:pPr algn="l">
              <a:spcBef>
                <a:spcPts val="600"/>
              </a:spcBef>
            </a:pPr>
            <a:r>
              <a:rPr lang="cs-CZ" sz="2600" dirty="0">
                <a:solidFill>
                  <a:schemeClr val="tx1"/>
                </a:solidFill>
              </a:rPr>
              <a:t>Koordinátoři pracovních skupin</a:t>
            </a:r>
          </a:p>
          <a:p>
            <a:pPr algn="l">
              <a:spcBef>
                <a:spcPts val="600"/>
              </a:spcBef>
            </a:pPr>
            <a:r>
              <a:rPr lang="cs-CZ" sz="2600" dirty="0">
                <a:solidFill>
                  <a:schemeClr val="tx1"/>
                </a:solidFill>
              </a:rPr>
              <a:t>Členové pracovních skupin</a:t>
            </a:r>
          </a:p>
          <a:p>
            <a:pPr algn="l">
              <a:spcBef>
                <a:spcPts val="600"/>
              </a:spcBef>
            </a:pPr>
            <a:r>
              <a:rPr lang="cs-CZ" sz="2600" dirty="0">
                <a:solidFill>
                  <a:schemeClr val="tx1"/>
                </a:solidFill>
              </a:rPr>
              <a:t>Místní lídři</a:t>
            </a:r>
          </a:p>
          <a:p>
            <a:pPr algn="l">
              <a:spcBef>
                <a:spcPts val="600"/>
              </a:spcBef>
            </a:pPr>
            <a:r>
              <a:rPr lang="cs-CZ" sz="2600" dirty="0">
                <a:solidFill>
                  <a:schemeClr val="tx1"/>
                </a:solidFill>
              </a:rPr>
              <a:t>Odborní konzultanti (koordinátor školy; inkluze; vzdělávání)</a:t>
            </a:r>
          </a:p>
          <a:p>
            <a:pPr algn="l">
              <a:spcBef>
                <a:spcPts val="600"/>
              </a:spcBef>
            </a:pPr>
            <a:r>
              <a:rPr lang="cs-CZ" sz="2600" dirty="0">
                <a:solidFill>
                  <a:schemeClr val="tx1"/>
                </a:solidFill>
              </a:rPr>
              <a:t>Facilitátor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61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3568" y="1482587"/>
            <a:ext cx="7772400" cy="504056"/>
          </a:xfrm>
        </p:spPr>
        <p:txBody>
          <a:bodyPr>
            <a:noAutofit/>
          </a:bodyPr>
          <a:lstStyle/>
          <a:p>
            <a:r>
              <a:rPr lang="cs-CZ" sz="3200" b="1" cap="all" dirty="0">
                <a:solidFill>
                  <a:srgbClr val="003399"/>
                </a:solidFill>
              </a:rPr>
              <a:t>2. Role zástupců škol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971600" y="2204864"/>
            <a:ext cx="7200800" cy="3384376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PA 2.1 Řízení procesu rozvoje a aktualizace MAP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role zástupců škol v organizační struktuře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chemeClr val="tx1"/>
                </a:solidFill>
              </a:rPr>
              <a:t>PA 2.2 Zpracování komunikačního plánu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zajistit informovanost všech aktérů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facebookový profil, informativní setkání …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PA 2.7 Podpora škol v plánování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pic>
        <p:nvPicPr>
          <p:cNvPr id="8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66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sp>
        <p:nvSpPr>
          <p:cNvPr id="7" name="Nadpis 1"/>
          <p:cNvSpPr>
            <a:spLocks noGrp="1"/>
          </p:cNvSpPr>
          <p:nvPr>
            <p:ph type="ctrTitle" sz="quarter"/>
          </p:nvPr>
        </p:nvSpPr>
        <p:spPr>
          <a:xfrm>
            <a:off x="467544" y="1100099"/>
            <a:ext cx="8208912" cy="50405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3. PODAKTIVITA 2.7 „PODPORA ŠKOL V PLÁNOVÁNÍ“</a:t>
            </a:r>
          </a:p>
        </p:txBody>
      </p:sp>
      <p:sp>
        <p:nvSpPr>
          <p:cNvPr id="9" name="Podnadpis 8">
            <a:extLst>
              <a:ext uri="{FF2B5EF4-FFF2-40B4-BE49-F238E27FC236}">
                <a16:creationId xmlns:a16="http://schemas.microsoft.com/office/drawing/2014/main" id="{42C133DC-47D7-46FB-A601-8A41B19A9B1C}"/>
              </a:ext>
            </a:extLst>
          </p:cNvPr>
          <p:cNvSpPr txBox="1">
            <a:spLocks noGrp="1"/>
          </p:cNvSpPr>
          <p:nvPr>
            <p:ph type="subTitle" sz="quarter" idx="1"/>
          </p:nvPr>
        </p:nvSpPr>
        <p:spPr>
          <a:xfrm>
            <a:off x="364720" y="1604155"/>
            <a:ext cx="8482237" cy="416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Cíl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posílit přenos reálných potřeb ze škol do plánu v území</a:t>
            </a:r>
          </a:p>
          <a:p>
            <a:pPr marL="800100" lvl="1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posílit atmosféru spolupráce v rámci pedagogického sboru 	</a:t>
            </a:r>
          </a:p>
          <a:p>
            <a:pPr indent="-457200" algn="l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Výsledek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zapojení škol do procesu plánování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podpora vedení škol v plánování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popis potřeb škol x strategický plán rozvoje školy</a:t>
            </a:r>
          </a:p>
          <a:p>
            <a:pPr indent="-457200" algn="l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Doložení výsledku ze strany MAP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agregovaný popis potřeb škol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popis potřeb škol x výstupy str. plánu rozvoje školy x zápisky </a:t>
            </a:r>
          </a:p>
        </p:txBody>
      </p:sp>
    </p:spTree>
    <p:extLst>
      <p:ext uri="{BB962C8B-B14F-4D97-AF65-F5344CB8AC3E}">
        <p14:creationId xmlns:p14="http://schemas.microsoft.com/office/powerpoint/2010/main" val="4016812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651171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940152" y="322289"/>
            <a:ext cx="2906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MAP Trutnovsko II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sz="quarter" idx="1"/>
          </p:nvPr>
        </p:nvSpPr>
        <p:spPr>
          <a:xfrm>
            <a:off x="323527" y="1340768"/>
            <a:ext cx="8523429" cy="4558833"/>
          </a:xfrm>
        </p:spPr>
        <p:txBody>
          <a:bodyPr>
            <a:normAutofit/>
          </a:bodyPr>
          <a:lstStyle/>
          <a:p>
            <a:pPr indent="-4572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V čem role koordinátora spočívá?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Hlavní kontaktní osoba, přes kterou půjde přenos informací od realizačního týmu MAP do školy a obráceně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Zodpovědnost za to, že bude zpracován Popis potřeb školy pro její další rozvoj</a:t>
            </a:r>
          </a:p>
          <a:p>
            <a:pPr indent="-457200" algn="l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tx1"/>
                </a:solidFill>
              </a:rPr>
              <a:t>Jaký bude postup zpracování Popisu potřeb školy?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Formou společného workshopu koordinátorů jednotlivých škol</a:t>
            </a:r>
          </a:p>
          <a:p>
            <a:pPr marL="800100" lvl="1" indent="-342900" algn="l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Formou dotazníkového šetření</a:t>
            </a:r>
          </a:p>
        </p:txBody>
      </p:sp>
    </p:spTree>
    <p:extLst>
      <p:ext uri="{BB962C8B-B14F-4D97-AF65-F5344CB8AC3E}">
        <p14:creationId xmlns:p14="http://schemas.microsoft.com/office/powerpoint/2010/main" val="2856674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6171</TotalTime>
  <Words>513</Words>
  <Application>Microsoft Office PowerPoint</Application>
  <PresentationFormat>Předvádění na obrazovce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systému Office</vt:lpstr>
      <vt:lpstr> </vt:lpstr>
      <vt:lpstr>Program:</vt:lpstr>
      <vt:lpstr>1. Základní INFORMACE</vt:lpstr>
      <vt:lpstr>Hlavní cíl</vt:lpstr>
      <vt:lpstr>Realizační tým</vt:lpstr>
      <vt:lpstr>odborný tým</vt:lpstr>
      <vt:lpstr>2. Role zástupců škol</vt:lpstr>
      <vt:lpstr>3. PODAKTIVITA 2.7 „PODPORA ŠKOL V PLÁNOVÁNÍ“</vt:lpstr>
      <vt:lpstr>Prezentace aplikace PowerPoint</vt:lpstr>
      <vt:lpstr>Prezentace aplikace PowerPoint</vt:lpstr>
      <vt:lpstr>4. Co si představit pod pojmem strategie školy?</vt:lpstr>
      <vt:lpstr>5. Přístupy ke tvorbě strategie</vt:lpstr>
      <vt:lpstr>6. Náměty a diskuze</vt:lpstr>
      <vt:lpstr>Děkujeme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</dc:creator>
  <cp:lastModifiedBy>Balcar Jéňa</cp:lastModifiedBy>
  <cp:revision>281</cp:revision>
  <dcterms:created xsi:type="dcterms:W3CDTF">2015-02-23T16:32:40Z</dcterms:created>
  <dcterms:modified xsi:type="dcterms:W3CDTF">2019-06-20T06:00:36Z</dcterms:modified>
</cp:coreProperties>
</file>