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25"/>
  </p:handoutMasterIdLst>
  <p:sldIdLst>
    <p:sldId id="256" r:id="rId2"/>
    <p:sldId id="257" r:id="rId3"/>
    <p:sldId id="303" r:id="rId4"/>
    <p:sldId id="296" r:id="rId5"/>
    <p:sldId id="321" r:id="rId6"/>
    <p:sldId id="322" r:id="rId7"/>
    <p:sldId id="323" r:id="rId8"/>
    <p:sldId id="305" r:id="rId9"/>
    <p:sldId id="316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04" r:id="rId18"/>
    <p:sldId id="324" r:id="rId19"/>
    <p:sldId id="325" r:id="rId20"/>
    <p:sldId id="295" r:id="rId21"/>
    <p:sldId id="333" r:id="rId22"/>
    <p:sldId id="334" r:id="rId23"/>
    <p:sldId id="278" r:id="rId2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3698" autoAdjust="0"/>
  </p:normalViewPr>
  <p:slideViewPr>
    <p:cSldViewPr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247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49826" y="0"/>
            <a:ext cx="2946246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65C79CA5-5855-485B-BF06-D838EA4BAA99}" type="datetimeFigureOut">
              <a:rPr lang="cs-CZ"/>
              <a:pPr/>
              <a:t>24. 9. 2015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9427828"/>
            <a:ext cx="2946247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49826" y="9427828"/>
            <a:ext cx="2946246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32A71BD4-447C-4176-8B0B-752AFA704E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8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B18E-4924-4E4E-8CAD-B5CB749CD197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F672-DB8D-42C7-ABD5-5E48DB6A5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8A4E-E8BA-4FB9-A8AA-65440587C75D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5EEF-0AD1-425E-8986-6F000CA40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D9E1-714F-4BE5-A3BD-3D888E24D5F0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AD3F-EC68-4408-9F31-5199BA974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12B7-D297-4D80-87F6-E3C71BE5C4A4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45D3-71B7-46BD-9C3E-333BE59C4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F059-CB46-4722-8064-E4CDE25FA32A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559-4B2D-4308-8864-2D62EF419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1E36-1A4B-4100-91A8-2CE6F4AD0CD7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90CB-9D2A-4E3B-9B31-7E0FFD76C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5692-4C71-48BE-A8CF-B90C92E735E1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D830-3AE7-447B-84CB-E21D3530A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58D4-0F8A-46F3-9442-A27F04637BC3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7EDC-3511-4A69-AC8E-390D26E00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023D-2CE5-424D-A277-04E12F698236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E0D3-637A-47CA-96DC-E1F981EC0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D8D-7AAA-4B5A-8945-8B72246D0F77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D28E-5CCC-4B31-881E-43BF152EF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642E-6A83-4205-B569-D152BE4F833E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AFB-DFF4-4A6C-A6D7-FABB3A283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633C7-7990-4DCB-87FB-A42C13E8B118}" type="datetimeFigureOut">
              <a:rPr lang="cs-CZ"/>
              <a:pPr>
                <a:defRPr/>
              </a:pPr>
              <a:t>24. 9. 2015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25DB8D-6CD8-48F1-910A-E4835DB86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687388" y="1125538"/>
            <a:ext cx="7772400" cy="2087438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III. Společné setkání starostů</a:t>
            </a:r>
            <a:br>
              <a:rPr lang="cs-CZ" sz="4000" b="1" dirty="0" smtClean="0"/>
            </a:br>
            <a:r>
              <a:rPr lang="cs-CZ" sz="4000" b="1" dirty="0" smtClean="0"/>
              <a:t>Svazku obcí Jestřebí hory a Společenství obcí Podkrkonoší</a:t>
            </a:r>
            <a:br>
              <a:rPr lang="cs-CZ" sz="4000" b="1" dirty="0" smtClean="0"/>
            </a:br>
            <a:r>
              <a:rPr lang="cs-CZ" sz="4000" b="1" dirty="0" smtClean="0"/>
              <a:t> </a:t>
            </a:r>
            <a:r>
              <a:rPr lang="cs-CZ" sz="2800" b="1" dirty="0" smtClean="0"/>
              <a:t>- zakladatelů </a:t>
            </a:r>
            <a:r>
              <a:rPr lang="cs-CZ" sz="2800" b="1" dirty="0"/>
              <a:t>MAS Království – Jestřebí hory, o.p.s</a:t>
            </a:r>
            <a:r>
              <a:rPr lang="cs-CZ" sz="2800" b="1" dirty="0" smtClean="0"/>
              <a:t>.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1351068" y="3094063"/>
            <a:ext cx="6729412" cy="1800200"/>
          </a:xfrm>
        </p:spPr>
        <p:txBody>
          <a:bodyPr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25. září 2015, </a:t>
            </a:r>
            <a:r>
              <a:rPr lang="cs-CZ" b="1" dirty="0" smtClean="0">
                <a:solidFill>
                  <a:schemeClr val="tx1"/>
                </a:solidFill>
              </a:rPr>
              <a:t>od 9.00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Kulturní dům, Maršov </a:t>
            </a:r>
            <a:r>
              <a:rPr lang="cs-CZ" b="1" dirty="0">
                <a:solidFill>
                  <a:schemeClr val="tx1"/>
                </a:solidFill>
              </a:rPr>
              <a:t>u Úpice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6696744" cy="1008112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Strategie komunitně vedeného místního rozvoje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51520" y="1827420"/>
            <a:ext cx="8343542" cy="34563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1. září – vyhlášena výzva na podporu strategií komunitně vedeného místní rozvoje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Podmínkou </a:t>
            </a:r>
            <a:r>
              <a:rPr lang="cs-CZ" sz="2000" dirty="0">
                <a:solidFill>
                  <a:schemeClr val="tx1"/>
                </a:solidFill>
              </a:rPr>
              <a:t>pro podání žádosti je schválená standardizace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Aktuálně </a:t>
            </a:r>
            <a:r>
              <a:rPr lang="cs-CZ" sz="2000" dirty="0">
                <a:solidFill>
                  <a:schemeClr val="tx1"/>
                </a:solidFill>
              </a:rPr>
              <a:t>prochází naše strategie připomínkováním na </a:t>
            </a:r>
            <a:r>
              <a:rPr lang="cs-CZ" sz="2000" dirty="0" smtClean="0">
                <a:solidFill>
                  <a:schemeClr val="tx1"/>
                </a:solidFill>
              </a:rPr>
              <a:t>MMR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Čeká </a:t>
            </a:r>
            <a:r>
              <a:rPr lang="cs-CZ" sz="2000" dirty="0">
                <a:solidFill>
                  <a:schemeClr val="tx1"/>
                </a:solidFill>
              </a:rPr>
              <a:t>se na finální verzi metodiky pro tvorbu strategie a metodiky pro využití integrovaných nástrojů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Stále </a:t>
            </a:r>
            <a:r>
              <a:rPr lang="cs-CZ" sz="2000" dirty="0">
                <a:solidFill>
                  <a:schemeClr val="tx1"/>
                </a:solidFill>
              </a:rPr>
              <a:t>není </a:t>
            </a:r>
            <a:r>
              <a:rPr lang="cs-CZ" sz="2000" dirty="0" smtClean="0">
                <a:solidFill>
                  <a:schemeClr val="tx1"/>
                </a:solidFill>
              </a:rPr>
              <a:t>100 % vyjasněná </a:t>
            </a:r>
            <a:r>
              <a:rPr lang="cs-CZ" sz="2000" dirty="0">
                <a:solidFill>
                  <a:schemeClr val="tx1"/>
                </a:solidFill>
              </a:rPr>
              <a:t>konečná finanční alokace ani podpora MAS v jednotlivých OP (MAS KJH, o.p.s. aktuálně podpořena v IROP, PRV, OP Zaměstnanost a OP Výzkum, vývoj, vzdělávání)</a:t>
            </a:r>
          </a:p>
          <a:p>
            <a:pPr algn="l"/>
            <a:endParaRPr lang="cs-CZ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50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251520" y="0"/>
            <a:ext cx="5386908" cy="893961"/>
          </a:xfrm>
        </p:spPr>
        <p:txBody>
          <a:bodyPr/>
          <a:lstStyle/>
          <a:p>
            <a:pPr algn="l"/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</a:rPr>
              <a:t>Aktuální alokované částky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97062"/>
              </p:ext>
            </p:extLst>
          </p:nvPr>
        </p:nvGraphicFramePr>
        <p:xfrm>
          <a:off x="467544" y="2132856"/>
          <a:ext cx="7992888" cy="1010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08112"/>
                <a:gridCol w="1944216"/>
                <a:gridCol w="3024336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OP Zaměstnanost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Integrovaný regionální operační program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Program rozvoje venkova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alokace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11,4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32,6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16,6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56697"/>
              </p:ext>
            </p:extLst>
          </p:nvPr>
        </p:nvGraphicFramePr>
        <p:xfrm>
          <a:off x="1907704" y="4869160"/>
          <a:ext cx="5544616" cy="736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36104"/>
                <a:gridCol w="1728192"/>
                <a:gridCol w="1584176"/>
                <a:gridCol w="1296144"/>
              </a:tblGrid>
              <a:tr h="29883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animace území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administrace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alokace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5,6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4,3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 mil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6478" y="1200270"/>
            <a:ext cx="821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n-lt"/>
              </a:rPr>
              <a:t>Finance pro programové období 2014–2020 na přerozdělení do území MAS – předpokládané čerpání bude zahájeno ve 2. pol. roku 2016</a:t>
            </a:r>
            <a:r>
              <a:rPr lang="cs-CZ" sz="2000" dirty="0" smtClean="0">
                <a:latin typeface="+mj-lt"/>
              </a:rPr>
              <a:t>.</a:t>
            </a:r>
          </a:p>
        </p:txBody>
      </p:sp>
      <p:sp>
        <p:nvSpPr>
          <p:cNvPr id="8" name="Podnadpis 7"/>
          <p:cNvSpPr txBox="1">
            <a:spLocks noGrp="1"/>
          </p:cNvSpPr>
          <p:nvPr>
            <p:ph type="subTitle" idx="1"/>
          </p:nvPr>
        </p:nvSpPr>
        <p:spPr>
          <a:xfrm>
            <a:off x="493904" y="3933056"/>
            <a:ext cx="8627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Finance pro období 2014–2023 na </a:t>
            </a:r>
            <a:r>
              <a:rPr lang="cs-CZ" sz="2000" dirty="0">
                <a:solidFill>
                  <a:schemeClr val="tx1"/>
                </a:solidFill>
              </a:rPr>
              <a:t>přímou podporu koordinace </a:t>
            </a:r>
            <a:r>
              <a:rPr lang="cs-CZ" sz="2000" dirty="0" smtClean="0">
                <a:solidFill>
                  <a:schemeClr val="tx1"/>
                </a:solidFill>
              </a:rPr>
              <a:t>SCLLD –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předpokládané </a:t>
            </a:r>
            <a:r>
              <a:rPr lang="cs-CZ" sz="2000" dirty="0">
                <a:solidFill>
                  <a:schemeClr val="tx1"/>
                </a:solidFill>
              </a:rPr>
              <a:t>čerpání bude zahájeno </a:t>
            </a:r>
            <a:r>
              <a:rPr lang="cs-CZ" sz="2000" dirty="0" smtClean="0">
                <a:solidFill>
                  <a:schemeClr val="tx1"/>
                </a:solidFill>
              </a:rPr>
              <a:t>ve </a:t>
            </a:r>
            <a:r>
              <a:rPr lang="cs-CZ" sz="2000" dirty="0">
                <a:solidFill>
                  <a:schemeClr val="tx1"/>
                </a:solidFill>
              </a:rPr>
              <a:t>2. pol. roku </a:t>
            </a:r>
            <a:r>
              <a:rPr lang="cs-CZ" sz="2000" dirty="0" smtClean="0">
                <a:solidFill>
                  <a:schemeClr val="tx1"/>
                </a:solidFill>
              </a:rPr>
              <a:t>2016.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125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251520" y="95611"/>
            <a:ext cx="6408712" cy="1008112"/>
          </a:xfrm>
        </p:spPr>
        <p:txBody>
          <a:bodyPr/>
          <a:lstStyle/>
          <a:p>
            <a:pPr algn="l" eaLnBrk="1" hangingPunct="1"/>
            <a:r>
              <a:rPr lang="cs-CZ" sz="3200" b="1" dirty="0" smtClean="0"/>
              <a:t>Operační program Zaměstnanost – 11,4 mil Kč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343542" cy="3456384"/>
          </a:xfrm>
        </p:spPr>
        <p:txBody>
          <a:bodyPr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Invenční priorita OP 2.3 – </a:t>
            </a:r>
            <a:r>
              <a:rPr lang="cs-CZ" sz="2000" dirty="0" smtClean="0">
                <a:solidFill>
                  <a:schemeClr val="tx1"/>
                </a:solidFill>
              </a:rPr>
              <a:t>Strategie komunitně vedeného místního rozvoje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Aktivity: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Podpora </a:t>
            </a:r>
            <a:r>
              <a:rPr lang="cs-CZ" sz="1800" dirty="0">
                <a:solidFill>
                  <a:schemeClr val="tx1"/>
                </a:solidFill>
              </a:rPr>
              <a:t>vytváření nových pracovních míst na lokální úrovni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Podpora </a:t>
            </a:r>
            <a:r>
              <a:rPr lang="cs-CZ" sz="1800" dirty="0">
                <a:solidFill>
                  <a:schemeClr val="tx1"/>
                </a:solidFill>
              </a:rPr>
              <a:t>spolupráce aktérů na místní úrovni při řešení lokální nezaměstnanosti, zjišťování potřeb lokálních zaměstnavatelů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Podpora </a:t>
            </a:r>
            <a:r>
              <a:rPr lang="cs-CZ" sz="1800" dirty="0">
                <a:solidFill>
                  <a:schemeClr val="tx1"/>
                </a:solidFill>
              </a:rPr>
              <a:t>a vytváření podmínek pro vznik a rozvoj sociálních podniků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Vzdělávání </a:t>
            </a:r>
            <a:r>
              <a:rPr lang="cs-CZ" sz="1800" dirty="0">
                <a:solidFill>
                  <a:schemeClr val="tx1"/>
                </a:solidFill>
              </a:rPr>
              <a:t>venkovského obyvatelstva v oblastech relevantních pro zvýšení lokální zaměstnanosti a poradenství pro získání zaměstnání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Podpora </a:t>
            </a:r>
            <a:r>
              <a:rPr lang="cs-CZ" sz="1800" dirty="0">
                <a:solidFill>
                  <a:schemeClr val="tx1"/>
                </a:solidFill>
              </a:rPr>
              <a:t>sociálního začleňování osob sociálně vyloučených či sociálním vyloučením ohrožených prostřednictvím aktivit zaměřených na prevenci sociálního vyloučení osob, služeb poskytovaných terénní a ambulantní formou, podpora komunitní sociální práce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Vznik </a:t>
            </a:r>
            <a:r>
              <a:rPr lang="cs-CZ" sz="1800" dirty="0">
                <a:solidFill>
                  <a:schemeClr val="tx1"/>
                </a:solidFill>
              </a:rPr>
              <a:t>a rozvoj specifických nástrojů k prevenci a řešení problémů v sociálně vyloučených lokalitách (zohledňující rovněž kriminalitu a veřejný pořádek) s využitím znalosti lokálního prostředí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Podpora </a:t>
            </a:r>
            <a:r>
              <a:rPr lang="cs-CZ" sz="1800" dirty="0">
                <a:solidFill>
                  <a:schemeClr val="tx1"/>
                </a:solidFill>
              </a:rPr>
              <a:t>prorodinných opatření obcí a dalších aktérů na místní úrovni </a:t>
            </a: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18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6624736" cy="1008112"/>
          </a:xfrm>
        </p:spPr>
        <p:txBody>
          <a:bodyPr/>
          <a:lstStyle/>
          <a:p>
            <a:pPr algn="l" eaLnBrk="1" hangingPunct="1"/>
            <a:r>
              <a:rPr lang="cs-CZ" sz="3200" b="1" dirty="0" smtClean="0"/>
              <a:t>Integrovaný regionální operační program – 32,6 mil Kč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343542" cy="3456384"/>
          </a:xfrm>
        </p:spPr>
        <p:txBody>
          <a:bodyPr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Prioritní osa 4 – </a:t>
            </a:r>
            <a:r>
              <a:rPr lang="cs-CZ" sz="2000" dirty="0">
                <a:solidFill>
                  <a:schemeClr val="tx1"/>
                </a:solidFill>
              </a:rPr>
              <a:t>K</a:t>
            </a:r>
            <a:r>
              <a:rPr lang="cs-CZ" sz="2000" dirty="0" smtClean="0">
                <a:solidFill>
                  <a:schemeClr val="tx1"/>
                </a:solidFill>
              </a:rPr>
              <a:t>omunitně vedený místní rozvoj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Specifický cíl 4.1 </a:t>
            </a:r>
            <a:r>
              <a:rPr lang="cs-CZ" sz="2000" dirty="0" smtClean="0">
                <a:solidFill>
                  <a:schemeClr val="tx1"/>
                </a:solidFill>
              </a:rPr>
              <a:t>– Posílení komunitně vedeného místního rozvoje za účelem zvýšení kvality života ve venkovských oblastech a aktivizace místního potenciálu – </a:t>
            </a:r>
            <a:r>
              <a:rPr lang="cs-CZ" sz="2000" b="1" dirty="0" smtClean="0">
                <a:solidFill>
                  <a:schemeClr val="tx1"/>
                </a:solidFill>
              </a:rPr>
              <a:t>průřez aktivit ostatních prioritních os:</a:t>
            </a:r>
          </a:p>
          <a:p>
            <a:pPr algn="l"/>
            <a:endParaRPr lang="cs-CZ" sz="20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1.2 </a:t>
            </a:r>
            <a:r>
              <a:rPr lang="cs-CZ" sz="2000" dirty="0" smtClean="0">
                <a:solidFill>
                  <a:schemeClr val="tx1"/>
                </a:solidFill>
              </a:rPr>
              <a:t>zvýšení podílu udržitelných forem dopravy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2.1 </a:t>
            </a:r>
            <a:r>
              <a:rPr lang="cs-CZ" sz="2000" dirty="0" smtClean="0">
                <a:solidFill>
                  <a:schemeClr val="tx1"/>
                </a:solidFill>
              </a:rPr>
              <a:t>zvýšení kvality a dostupnosti služeb vedoucí k sociální inkluzi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2.2 </a:t>
            </a:r>
            <a:r>
              <a:rPr lang="cs-CZ" sz="2000" dirty="0" smtClean="0">
                <a:solidFill>
                  <a:schemeClr val="tx1"/>
                </a:solidFill>
              </a:rPr>
              <a:t>vznik nových a rozvoj existujících podnikatelských aktivit v oblasti sociálního podnikání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2.3. </a:t>
            </a:r>
            <a:r>
              <a:rPr lang="cs-CZ" sz="2000" dirty="0" smtClean="0">
                <a:solidFill>
                  <a:schemeClr val="tx1"/>
                </a:solidFill>
              </a:rPr>
              <a:t>rozvoj infrastruktury pro poskytování zdravotních služeb a péče o zdraví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2.4 </a:t>
            </a:r>
            <a:r>
              <a:rPr lang="cs-CZ" sz="2000" dirty="0" smtClean="0">
                <a:solidFill>
                  <a:schemeClr val="tx1"/>
                </a:solidFill>
              </a:rPr>
              <a:t>zvýšení kvality a dostupnosti infrastruktury pro vzdělávání a doživotní učení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3.1 </a:t>
            </a:r>
            <a:r>
              <a:rPr lang="cs-CZ" sz="2000" dirty="0" smtClean="0">
                <a:solidFill>
                  <a:schemeClr val="tx1"/>
                </a:solidFill>
              </a:rPr>
              <a:t>zefektivnění prezentace, posílení ochrany a rozvoje kulturního dědictví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3.3 </a:t>
            </a:r>
            <a:r>
              <a:rPr lang="cs-CZ" sz="2000" dirty="0" smtClean="0">
                <a:solidFill>
                  <a:schemeClr val="tx1"/>
                </a:solidFill>
              </a:rPr>
              <a:t>podpora pořizování a uplatňování dokumentů územního rozvoje</a:t>
            </a: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75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251520" y="18910"/>
            <a:ext cx="6840760" cy="1008112"/>
          </a:xfrm>
        </p:spPr>
        <p:txBody>
          <a:bodyPr/>
          <a:lstStyle/>
          <a:p>
            <a:pPr algn="l" eaLnBrk="1" hangingPunct="1"/>
            <a:r>
              <a:rPr lang="cs-CZ" sz="3200" b="1" dirty="0" smtClean="0"/>
              <a:t>Program rozvoje venkova – 16,6 mil Kč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343542" cy="3456384"/>
          </a:xfrm>
        </p:spPr>
        <p:txBody>
          <a:bodyPr/>
          <a:lstStyle/>
          <a:p>
            <a:pPr algn="l"/>
            <a:r>
              <a:rPr lang="cs-CZ" sz="2000" b="1" dirty="0" err="1" smtClean="0">
                <a:solidFill>
                  <a:schemeClr val="tx1"/>
                </a:solidFill>
              </a:rPr>
              <a:t>Podopatření</a:t>
            </a:r>
            <a:r>
              <a:rPr lang="cs-CZ" sz="2000" b="1" dirty="0" smtClean="0">
                <a:solidFill>
                  <a:schemeClr val="tx1"/>
                </a:solidFill>
              </a:rPr>
              <a:t> 19.2 – </a:t>
            </a:r>
            <a:r>
              <a:rPr lang="cs-CZ" sz="2000" dirty="0" smtClean="0">
                <a:solidFill>
                  <a:schemeClr val="tx1"/>
                </a:solidFill>
              </a:rPr>
              <a:t>podpora provádění operací v rámci strategie komunitně vedeného místního rozvoje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Projekty </a:t>
            </a:r>
            <a:r>
              <a:rPr lang="cs-CZ" sz="2000" dirty="0">
                <a:solidFill>
                  <a:schemeClr val="tx1"/>
                </a:solidFill>
              </a:rPr>
              <a:t>připravené a realizované konečnými příjemci, které naplňují cíle SCLLD, jsou vybrané danou MAS a jsou zároveň financovatelné dle nařízení Evropského parlamentu a Rady (EU) č. </a:t>
            </a:r>
            <a:r>
              <a:rPr lang="cs-CZ" sz="2000" dirty="0" smtClean="0">
                <a:solidFill>
                  <a:schemeClr val="tx1"/>
                </a:solidFill>
              </a:rPr>
              <a:t>1305/2013</a:t>
            </a:r>
          </a:p>
          <a:p>
            <a:pPr marL="342900" indent="-342900" algn="l">
              <a:buFontTx/>
              <a:buChar char="-"/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err="1" smtClean="0">
                <a:solidFill>
                  <a:schemeClr val="tx1"/>
                </a:solidFill>
              </a:rPr>
              <a:t>Podopatření</a:t>
            </a:r>
            <a:r>
              <a:rPr lang="cs-CZ" sz="2000" b="1" dirty="0" smtClean="0">
                <a:solidFill>
                  <a:schemeClr val="tx1"/>
                </a:solidFill>
              </a:rPr>
              <a:t> 19.3 </a:t>
            </a:r>
            <a:r>
              <a:rPr lang="cs-CZ" sz="2000" dirty="0" smtClean="0">
                <a:solidFill>
                  <a:schemeClr val="tx1"/>
                </a:solidFill>
              </a:rPr>
              <a:t>– příprava a provádění činností spolupráce místní akční skupiny – realizace projektů spolupráce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Realizace </a:t>
            </a:r>
            <a:r>
              <a:rPr lang="cs-CZ" sz="2000" dirty="0">
                <a:solidFill>
                  <a:schemeClr val="tx1"/>
                </a:solidFill>
              </a:rPr>
              <a:t>projektů spolupráce </a:t>
            </a:r>
            <a:r>
              <a:rPr lang="cs-CZ" sz="2000" dirty="0" smtClean="0">
                <a:solidFill>
                  <a:schemeClr val="tx1"/>
                </a:solidFill>
              </a:rPr>
              <a:t>mezi </a:t>
            </a:r>
            <a:r>
              <a:rPr lang="cs-CZ" sz="2000" dirty="0">
                <a:solidFill>
                  <a:schemeClr val="tx1"/>
                </a:solidFill>
              </a:rPr>
              <a:t>MAS a dalšími partnerstvími, jejichž výstupy překračují hranice území jedné MAS vč. zajištění jejich </a:t>
            </a:r>
            <a:r>
              <a:rPr lang="cs-CZ" sz="2000" dirty="0" smtClean="0">
                <a:solidFill>
                  <a:schemeClr val="tx1"/>
                </a:solidFill>
              </a:rPr>
              <a:t>řízení v </a:t>
            </a:r>
            <a:r>
              <a:rPr lang="cs-CZ" sz="2000" dirty="0">
                <a:solidFill>
                  <a:schemeClr val="tx1"/>
                </a:solidFill>
              </a:rPr>
              <a:t>rámci členského </a:t>
            </a:r>
            <a:r>
              <a:rPr lang="cs-CZ" sz="2000" dirty="0" smtClean="0">
                <a:solidFill>
                  <a:schemeClr val="tx1"/>
                </a:solidFill>
              </a:rPr>
              <a:t>státu i ve </a:t>
            </a:r>
            <a:r>
              <a:rPr lang="cs-CZ" sz="2000" dirty="0">
                <a:solidFill>
                  <a:schemeClr val="tx1"/>
                </a:solidFill>
              </a:rPr>
              <a:t>třetích </a:t>
            </a:r>
            <a:r>
              <a:rPr lang="cs-CZ" sz="2000" dirty="0" smtClean="0">
                <a:solidFill>
                  <a:schemeClr val="tx1"/>
                </a:solidFill>
              </a:rPr>
              <a:t>zemích</a:t>
            </a:r>
            <a:endParaRPr lang="cs-CZ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cs-CZ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27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251520" y="332110"/>
            <a:ext cx="6408712" cy="893961"/>
          </a:xfrm>
        </p:spPr>
        <p:txBody>
          <a:bodyPr/>
          <a:lstStyle/>
          <a:p>
            <a:pPr algn="l"/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</a:rPr>
              <a:t>OP Výzkum, vývoj, vzdělávání – 1,5 mil Kč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7"/>
          <p:cNvSpPr txBox="1">
            <a:spLocks noGrp="1"/>
          </p:cNvSpPr>
          <p:nvPr>
            <p:ph type="subTitle" idx="1"/>
          </p:nvPr>
        </p:nvSpPr>
        <p:spPr>
          <a:xfrm>
            <a:off x="251520" y="2339718"/>
            <a:ext cx="8627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OP VVV </a:t>
            </a:r>
            <a:r>
              <a:rPr lang="cs-CZ" sz="2000" dirty="0" smtClean="0">
                <a:solidFill>
                  <a:schemeClr val="tx1"/>
                </a:solidFill>
              </a:rPr>
              <a:t>– animace škol v území – podpora při tvorbě a realizaci projektů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Tato částka se nepřerozděluje, je na přímou spolupráci se školami v území MAS, nejsou to finance na tvorbu Místních akčních plánů.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Finance vyjednala Národní síť MAS ČR, </a:t>
            </a:r>
            <a:r>
              <a:rPr lang="cs-CZ" sz="2000" dirty="0" err="1" smtClean="0">
                <a:solidFill>
                  <a:schemeClr val="tx1"/>
                </a:solidFill>
              </a:rPr>
              <a:t>z.s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9872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251520" y="0"/>
            <a:ext cx="6408712" cy="893961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</a:rPr>
              <a:t>nimace a administrace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15419"/>
              </p:ext>
            </p:extLst>
          </p:nvPr>
        </p:nvGraphicFramePr>
        <p:xfrm>
          <a:off x="1895872" y="4797152"/>
          <a:ext cx="5352256" cy="736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32000"/>
                <a:gridCol w="2032000"/>
                <a:gridCol w="1288256"/>
              </a:tblGrid>
              <a:tr h="298832">
                <a:tc>
                  <a:txBody>
                    <a:bodyPr/>
                    <a:lstStyle/>
                    <a:p>
                      <a:r>
                        <a:rPr lang="cs-CZ" dirty="0" smtClean="0"/>
                        <a:t>animace území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administrace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5,6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4,3 mil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 mil Kč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odnadpis 7"/>
          <p:cNvSpPr txBox="1">
            <a:spLocks noGrp="1"/>
          </p:cNvSpPr>
          <p:nvPr>
            <p:ph type="subTitle" idx="1"/>
          </p:nvPr>
        </p:nvSpPr>
        <p:spPr>
          <a:xfrm>
            <a:off x="251520" y="1196752"/>
            <a:ext cx="8627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Animace území </a:t>
            </a:r>
            <a:r>
              <a:rPr lang="cs-CZ" sz="2000" dirty="0" smtClean="0">
                <a:solidFill>
                  <a:schemeClr val="tx1"/>
                </a:solidFill>
              </a:rPr>
              <a:t>– podpora celého území MAS, resp. všech subjektů, k přípravě a realizaci projektů přes MAS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Administrace</a:t>
            </a:r>
            <a:r>
              <a:rPr lang="cs-CZ" sz="2000" dirty="0" smtClean="0">
                <a:solidFill>
                  <a:schemeClr val="tx1"/>
                </a:solidFill>
              </a:rPr>
              <a:t> – náklady na administraci projektů</a:t>
            </a:r>
          </a:p>
          <a:p>
            <a:pPr algn="l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Tyto náklady budou využity na koordinaci SCLLD v programovém období 2014–2023.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Naše MAS tyto prostředky začne čerpat až po splnění 100 % požadavků ze strany vyšších orgánů.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31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 smtClean="0"/>
              <a:t>Příprava </a:t>
            </a:r>
            <a:r>
              <a:rPr lang="cs-CZ" sz="3200" b="1" dirty="0"/>
              <a:t>aktivit pro </a:t>
            </a:r>
            <a:r>
              <a:rPr lang="cs-CZ" sz="3200" b="1" dirty="0" smtClean="0"/>
              <a:t>podzim</a:t>
            </a:r>
            <a:endParaRPr lang="cs-CZ" sz="3200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4213" y="1628800"/>
            <a:ext cx="7772400" cy="3905376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Exkurze </a:t>
            </a:r>
            <a:r>
              <a:rPr lang="cs-CZ" sz="2800" dirty="0">
                <a:solidFill>
                  <a:schemeClr val="tx1"/>
                </a:solidFill>
              </a:rPr>
              <a:t>na východní Slovensko (26.–30. 10. 2015</a:t>
            </a:r>
            <a:r>
              <a:rPr lang="cs-CZ" sz="2800" dirty="0" smtClean="0">
                <a:solidFill>
                  <a:schemeClr val="tx1"/>
                </a:solidFill>
              </a:rPr>
              <a:t>) – zaslány propozice – přihlášky co nejdřív, v tuto chvíli je přihlášeno již 27 lidí, strop je 45;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III</a:t>
            </a:r>
            <a:r>
              <a:rPr lang="cs-CZ" sz="2800" dirty="0">
                <a:solidFill>
                  <a:schemeClr val="tx1"/>
                </a:solidFill>
              </a:rPr>
              <a:t>. Venkovská konference </a:t>
            </a:r>
            <a:r>
              <a:rPr lang="cs-CZ" sz="2800" dirty="0" smtClean="0">
                <a:solidFill>
                  <a:schemeClr val="tx1"/>
                </a:solidFill>
              </a:rPr>
              <a:t>(Havlovice, 18</a:t>
            </a:r>
            <a:r>
              <a:rPr lang="cs-CZ" sz="2800" dirty="0">
                <a:solidFill>
                  <a:schemeClr val="tx1"/>
                </a:solidFill>
              </a:rPr>
              <a:t>.–19. 11. </a:t>
            </a:r>
            <a:r>
              <a:rPr lang="cs-CZ" sz="2800" dirty="0" smtClean="0">
                <a:solidFill>
                  <a:schemeClr val="tx1"/>
                </a:solidFill>
              </a:rPr>
              <a:t>2015) Inovace a inovační technologie na venkově – program se připravuje ve spolupráci s MZE ČR a MMR ČR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Sněm MAS (Havlovice, 19. 11. 2015) – pozvánka bude zaslána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2151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107504" y="162674"/>
            <a:ext cx="7772400" cy="1308091"/>
          </a:xfrm>
        </p:spPr>
        <p:txBody>
          <a:bodyPr/>
          <a:lstStyle/>
          <a:p>
            <a:pPr eaLnBrk="1" hangingPunct="1"/>
            <a:r>
              <a:rPr lang="cs-CZ" sz="3200" b="1" i="1" dirty="0"/>
              <a:t>Společné projekty obcí v území </a:t>
            </a:r>
            <a:r>
              <a:rPr lang="cs-CZ" sz="3200" b="1" i="1" dirty="0" smtClean="0"/>
              <a:t>MAS</a:t>
            </a:r>
            <a:endParaRPr lang="cs-CZ" sz="3200" b="1" dirty="0" smtClean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217425"/>
            <a:ext cx="8208912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</a:rPr>
              <a:t>Pod společnou záštitou MAS, SOJH, SOP – žadatel MAS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SCLLD – komunitně vedený místní rozvoj – Kateřina Valdová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Škola rozvoje venkova – centrum pro rozvoj regionu – servis obcím – Radka Jansová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Místní akční plány – pomoc školám a školkám v území MAS – Jan Balcar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Co dál???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828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107504" y="162674"/>
            <a:ext cx="7772400" cy="1308091"/>
          </a:xfrm>
        </p:spPr>
        <p:txBody>
          <a:bodyPr/>
          <a:lstStyle/>
          <a:p>
            <a:pPr eaLnBrk="1" hangingPunct="1"/>
            <a:r>
              <a:rPr lang="cs-CZ" sz="3200" b="1" i="1" dirty="0"/>
              <a:t>Společné projekty obcí v území </a:t>
            </a:r>
            <a:r>
              <a:rPr lang="cs-CZ" sz="3200" b="1" i="1" dirty="0" smtClean="0"/>
              <a:t>MAS </a:t>
            </a:r>
            <a:br>
              <a:rPr lang="cs-CZ" sz="3200" b="1" i="1" dirty="0" smtClean="0"/>
            </a:br>
            <a:r>
              <a:rPr lang="cs-CZ" sz="3200" b="1" i="1" dirty="0" smtClean="0"/>
              <a:t>- diskuze</a:t>
            </a:r>
            <a:endParaRPr lang="cs-CZ" sz="3200" b="1" dirty="0" smtClean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9925" y="1785720"/>
            <a:ext cx="82089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Máte nějaké nápady? Vize? Plány?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Budou chtít obce žádat o společný projekt?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Budou si je svazky řídit samy?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Nebo chcete </a:t>
            </a:r>
            <a:r>
              <a:rPr lang="cs-CZ" sz="2800" dirty="0">
                <a:solidFill>
                  <a:schemeClr val="tx1"/>
                </a:solidFill>
              </a:rPr>
              <a:t>pomoct – od </a:t>
            </a:r>
            <a:r>
              <a:rPr lang="cs-CZ" sz="2800" dirty="0" smtClean="0">
                <a:solidFill>
                  <a:schemeClr val="tx1"/>
                </a:solidFill>
              </a:rPr>
              <a:t>MAS?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Štěstí </a:t>
            </a:r>
            <a:r>
              <a:rPr lang="cs-CZ" sz="2800" dirty="0">
                <a:solidFill>
                  <a:schemeClr val="tx1"/>
                </a:solidFill>
              </a:rPr>
              <a:t>přeje </a:t>
            </a:r>
            <a:r>
              <a:rPr lang="cs-CZ" sz="2800" dirty="0" smtClean="0">
                <a:solidFill>
                  <a:schemeClr val="tx1"/>
                </a:solidFill>
              </a:rPr>
              <a:t>připraveným </a:t>
            </a:r>
            <a:r>
              <a:rPr lang="cs-CZ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00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Program: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043584"/>
            <a:ext cx="79208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 smtClean="0">
                <a:solidFill>
                  <a:schemeClr val="tx1"/>
                </a:solidFill>
              </a:rPr>
              <a:t>Úvod, schválení navrženého programu, určení zapisovatele a ověřovatele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 smtClean="0">
                <a:solidFill>
                  <a:schemeClr val="tx1"/>
                </a:solidFill>
              </a:rPr>
              <a:t>Prezentace </a:t>
            </a:r>
            <a:r>
              <a:rPr lang="cs-CZ" sz="2800" b="1" i="1" dirty="0">
                <a:solidFill>
                  <a:schemeClr val="tx1"/>
                </a:solidFill>
              </a:rPr>
              <a:t>dosavadních výsledků projektu a tzv. Strategie spolupráce obcí 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>
                <a:solidFill>
                  <a:schemeClr val="tx1"/>
                </a:solidFill>
              </a:rPr>
              <a:t>Místní akční plány pro MŠ a ZŠ v území ORP Trutnov a obce Čermná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>
                <a:solidFill>
                  <a:schemeClr val="tx1"/>
                </a:solidFill>
              </a:rPr>
              <a:t>Společné projekty obcí v území MAS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>
                <a:solidFill>
                  <a:schemeClr val="tx1"/>
                </a:solidFill>
              </a:rPr>
              <a:t>Aktuality z nových operačních programů 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b="1" i="1" dirty="0" smtClean="0">
                <a:solidFill>
                  <a:schemeClr val="tx1"/>
                </a:solidFill>
              </a:rPr>
              <a:t>Závěr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539552" y="554948"/>
            <a:ext cx="7772400" cy="773225"/>
          </a:xfrm>
        </p:spPr>
        <p:txBody>
          <a:bodyPr/>
          <a:lstStyle/>
          <a:p>
            <a:pPr eaLnBrk="1" hangingPunct="1"/>
            <a:r>
              <a:rPr lang="cs-CZ" sz="3200" b="1" i="1" dirty="0" smtClean="0"/>
              <a:t>Aktuality </a:t>
            </a:r>
            <a:r>
              <a:rPr lang="cs-CZ" sz="3200" b="1" i="1" dirty="0"/>
              <a:t>z nových operačních programů </a:t>
            </a:r>
            <a:endParaRPr lang="cs-CZ" sz="32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8181" y="1508758"/>
            <a:ext cx="7772400" cy="3648434"/>
          </a:xfrm>
        </p:spPr>
        <p:txBody>
          <a:bodyPr/>
          <a:lstStyle/>
          <a:p>
            <a:pPr lvl="0" algn="l"/>
            <a:r>
              <a:rPr lang="cs-CZ" sz="2400" b="1" dirty="0" smtClean="0">
                <a:solidFill>
                  <a:schemeClr val="tx1"/>
                </a:solidFill>
              </a:rPr>
              <a:t>Školení: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Září – listopad – sledujte maily</a:t>
            </a:r>
          </a:p>
          <a:p>
            <a:pPr lvl="0" algn="l"/>
            <a:endParaRPr lang="cs-CZ" sz="2400" b="1" dirty="0">
              <a:solidFill>
                <a:schemeClr val="tx1"/>
              </a:solidFill>
            </a:endParaRPr>
          </a:p>
          <a:p>
            <a:pPr lvl="0" algn="l"/>
            <a:r>
              <a:rPr lang="cs-CZ" sz="2400" b="1" dirty="0" smtClean="0">
                <a:solidFill>
                  <a:schemeClr val="tx1"/>
                </a:solidFill>
              </a:rPr>
              <a:t>Výzvy: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Začínají se rozjíždět některé OP</a:t>
            </a:r>
          </a:p>
          <a:p>
            <a:pPr marL="342900" lvl="0" indent="-342900" algn="l">
              <a:buFontTx/>
              <a:buChar char="-"/>
            </a:pPr>
            <a:endParaRPr lang="cs-CZ" sz="2400" b="1" dirty="0">
              <a:solidFill>
                <a:schemeClr val="tx1"/>
              </a:solidFill>
            </a:endParaRPr>
          </a:p>
          <a:p>
            <a:pPr lvl="0" algn="l"/>
            <a:r>
              <a:rPr lang="cs-CZ" sz="2400" b="1" dirty="0" smtClean="0">
                <a:solidFill>
                  <a:schemeClr val="tx1"/>
                </a:solidFill>
              </a:rPr>
              <a:t>Co je jisté!!!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2016/2018 – bude vyhodnocení a budou určitě změny</a:t>
            </a:r>
          </a:p>
          <a:p>
            <a:pPr lvl="0"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539552" y="554948"/>
            <a:ext cx="7772400" cy="773225"/>
          </a:xfrm>
        </p:spPr>
        <p:txBody>
          <a:bodyPr/>
          <a:lstStyle/>
          <a:p>
            <a:pPr eaLnBrk="1" hangingPunct="1"/>
            <a:r>
              <a:rPr lang="cs-CZ" sz="3200" b="1" i="1" dirty="0" smtClean="0"/>
              <a:t>Výstupy</a:t>
            </a:r>
            <a:endParaRPr lang="cs-CZ" sz="32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2400" cy="2352290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„Starostové obcí z území MAS Království </a:t>
            </a:r>
            <a:r>
              <a:rPr lang="cs-CZ" sz="2800" dirty="0" smtClean="0">
                <a:solidFill>
                  <a:schemeClr val="tx1"/>
                </a:solidFill>
              </a:rPr>
              <a:t>– Jestřebí </a:t>
            </a:r>
            <a:r>
              <a:rPr lang="cs-CZ" sz="2800" dirty="0">
                <a:solidFill>
                  <a:schemeClr val="tx1"/>
                </a:solidFill>
              </a:rPr>
              <a:t>hory berou na vědomí Strategii spolupráce obcí v MAS Království </a:t>
            </a:r>
            <a:r>
              <a:rPr lang="cs-CZ" sz="2800" dirty="0" smtClean="0">
                <a:solidFill>
                  <a:schemeClr val="tx1"/>
                </a:solidFill>
              </a:rPr>
              <a:t>– Jestřebí </a:t>
            </a:r>
            <a:r>
              <a:rPr lang="cs-CZ" sz="2800" dirty="0">
                <a:solidFill>
                  <a:schemeClr val="tx1"/>
                </a:solidFill>
              </a:rPr>
              <a:t>hory a ukládají manažerovi jeho nezbytnou finalizaci před schválením výkonným orgánem MAS Království </a:t>
            </a:r>
            <a:r>
              <a:rPr lang="cs-CZ" sz="2800" dirty="0" smtClean="0">
                <a:solidFill>
                  <a:schemeClr val="tx1"/>
                </a:solidFill>
              </a:rPr>
              <a:t>– Jestřebí </a:t>
            </a:r>
            <a:r>
              <a:rPr lang="cs-CZ" sz="2800" dirty="0">
                <a:solidFill>
                  <a:schemeClr val="tx1"/>
                </a:solidFill>
              </a:rPr>
              <a:t>hory.“</a:t>
            </a:r>
          </a:p>
          <a:p>
            <a:pPr lvl="0" algn="l"/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7716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539552" y="554948"/>
            <a:ext cx="7772400" cy="773225"/>
          </a:xfrm>
        </p:spPr>
        <p:txBody>
          <a:bodyPr/>
          <a:lstStyle/>
          <a:p>
            <a:pPr eaLnBrk="1" hangingPunct="1"/>
            <a:r>
              <a:rPr lang="cs-CZ" sz="3200" b="1" i="1" dirty="0"/>
              <a:t>Výstupy</a:t>
            </a:r>
            <a:endParaRPr lang="cs-CZ" sz="32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8181" y="1508758"/>
            <a:ext cx="7772400" cy="3648434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„My, zástupci obcí v MAS Království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Jestřebí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hory tímto deklarujeme, že budeme spolupracovat na obnově a rozvoji svého regionu. K tomuto nám bude sloužit Strategie spolupráce obcí. Naším cílem je zlepšení chodu obecních a městských úřadů a vzájemné partnerství veřejné správy s neziskovým a podnikatelským sektorem v místní akční skupině Království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Jestřebí hory.“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8217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8017" y="1412776"/>
            <a:ext cx="6552728" cy="3260352"/>
          </a:xfrm>
        </p:spPr>
        <p:txBody>
          <a:bodyPr anchor="b"/>
          <a:lstStyle/>
          <a:p>
            <a:pPr eaLnBrk="1" hangingPunct="1"/>
            <a:r>
              <a:rPr lang="cs-CZ" sz="5400" b="1" dirty="0" smtClean="0"/>
              <a:t>Děkuji za pozornost</a:t>
            </a:r>
            <a:br>
              <a:rPr lang="cs-CZ" sz="5400" b="1" dirty="0" smtClean="0"/>
            </a:br>
            <a:r>
              <a:rPr lang="cs-CZ" sz="5400" b="1" dirty="0" smtClean="0"/>
              <a:t>a vzhůru </a:t>
            </a:r>
            <a:r>
              <a:rPr lang="cs-CZ" sz="5400" b="1" smtClean="0"/>
              <a:t>k občerstvení. 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>
                <a:sym typeface="Wingdings" panose="05000000000000000000" pitchFamily="2" charset="2"/>
              </a:rPr>
              <a:t></a:t>
            </a:r>
            <a:endParaRPr lang="cs-CZ" sz="5400" b="1" dirty="0" smtClean="0"/>
          </a:p>
        </p:txBody>
      </p:sp>
      <p:pic>
        <p:nvPicPr>
          <p:cNvPr id="29699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466676"/>
            <a:ext cx="7772400" cy="936625"/>
          </a:xfrm>
        </p:spPr>
        <p:txBody>
          <a:bodyPr/>
          <a:lstStyle/>
          <a:p>
            <a:pPr lvl="0" eaLnBrk="1" hangingPunct="1"/>
            <a:r>
              <a:rPr lang="cs-CZ" sz="3200" b="1" i="1" dirty="0"/>
              <a:t>Úvod, schválení navrženého </a:t>
            </a: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cs-CZ" sz="3200" b="1" i="1" dirty="0" smtClean="0"/>
              <a:t>programu</a:t>
            </a:r>
            <a:r>
              <a:rPr lang="cs-CZ" sz="3200" b="1" i="1" dirty="0"/>
              <a:t>, určení zapisovatele a </a:t>
            </a:r>
            <a:r>
              <a:rPr lang="cs-CZ" sz="3200" b="1" i="1" dirty="0" smtClean="0"/>
              <a:t>ověřovatele</a:t>
            </a:r>
            <a:endParaRPr lang="cs-CZ" sz="3200" b="1" dirty="0" smtClean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546521"/>
            <a:ext cx="792088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Úvodní slovo 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chemeClr val="tx1"/>
                </a:solidFill>
              </a:rPr>
              <a:t>Jitka Vítková, hostitelka </a:t>
            </a:r>
            <a:r>
              <a:rPr lang="cs-CZ" altLang="cs-CZ" sz="2400" dirty="0">
                <a:solidFill>
                  <a:schemeClr val="tx1"/>
                </a:solidFill>
              </a:rPr>
              <a:t>– </a:t>
            </a:r>
            <a:r>
              <a:rPr lang="cs-CZ" altLang="cs-CZ" sz="2400" dirty="0" smtClean="0">
                <a:solidFill>
                  <a:schemeClr val="tx1"/>
                </a:solidFill>
              </a:rPr>
              <a:t>starostka obce Maršov u Úpice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Zdeněk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Špringr</a:t>
            </a:r>
            <a:r>
              <a:rPr lang="cs-CZ" altLang="cs-CZ" sz="2400" dirty="0" smtClean="0">
                <a:solidFill>
                  <a:schemeClr val="tx1"/>
                </a:solidFill>
              </a:rPr>
              <a:t> – předseda SOJH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Petr Hrubý – předseda SOP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Hosté – Tomáš Chmela, koordinátor projektu,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Stanislav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Jäger</a:t>
            </a:r>
            <a:r>
              <a:rPr lang="cs-CZ" altLang="cs-CZ" sz="2400" dirty="0" smtClean="0">
                <a:solidFill>
                  <a:schemeClr val="tx1"/>
                </a:solidFill>
              </a:rPr>
              <a:t>, metodik projektu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altLang="cs-CZ" sz="24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Zapisovatelka – Radka Jansová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 smtClean="0">
                <a:solidFill>
                  <a:schemeClr val="tx1"/>
                </a:solidFill>
              </a:rPr>
              <a:t>Ověřovatel – Jan Balcar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cs-CZ" altLang="cs-CZ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909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7992" y="476672"/>
            <a:ext cx="7196336" cy="1152128"/>
          </a:xfrm>
        </p:spPr>
        <p:txBody>
          <a:bodyPr/>
          <a:lstStyle/>
          <a:p>
            <a:pPr lvl="0"/>
            <a:r>
              <a:rPr lang="cs-CZ" sz="3200" b="1" i="1" dirty="0" smtClean="0"/>
              <a:t>Prezentace dosavadních výsledků projektu a tzv. Strategie spolupráce obcí </a:t>
            </a:r>
            <a:endParaRPr lang="cs-CZ" sz="3200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776864" cy="3456384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Projekt byl zahájen v roce 2015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Byl zaměřen na spolupráci práci mezi starosty a kanceláří v území MAS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Aktivně se do projektu zapojili v letech  2014/2015 – Jan Balcar a Radka Jansová, od roku 2015 – Kateřina Valdová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Jedna z forem pomoci MAS v překlenovacím období 2014/2015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Více informací – Radka Jansová, Stanislav </a:t>
            </a:r>
            <a:r>
              <a:rPr lang="cs-CZ" sz="2400" dirty="0" err="1" smtClean="0">
                <a:solidFill>
                  <a:schemeClr val="tx1"/>
                </a:solidFill>
              </a:rPr>
              <a:t>Jäger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9439"/>
            <a:ext cx="12344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104"/>
          </a:xfrm>
        </p:spPr>
        <p:txBody>
          <a:bodyPr/>
          <a:lstStyle/>
          <a:p>
            <a:pPr lvl="0" eaLnBrk="1" hangingPunct="1"/>
            <a:r>
              <a:rPr lang="cs-CZ" sz="3200" b="1" dirty="0"/>
              <a:t>Místní akční plány pro mateřské </a:t>
            </a:r>
            <a:br>
              <a:rPr lang="cs-CZ" sz="3200" b="1" dirty="0"/>
            </a:br>
            <a:r>
              <a:rPr lang="cs-CZ" sz="3200" b="1" dirty="0"/>
              <a:t>a základní školy – projekt </a:t>
            </a:r>
            <a:r>
              <a:rPr lang="cs-CZ" sz="3200" b="1" dirty="0" smtClean="0"/>
              <a:t>MAS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613365"/>
            <a:ext cx="7920880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cs-CZ" sz="2800" b="1" dirty="0" smtClean="0">
                <a:solidFill>
                  <a:schemeClr val="tx1"/>
                </a:solidFill>
              </a:rPr>
              <a:t>Priority </a:t>
            </a:r>
            <a:r>
              <a:rPr lang="cs-CZ" sz="2800" b="1" dirty="0">
                <a:solidFill>
                  <a:schemeClr val="tx1"/>
                </a:solidFill>
              </a:rPr>
              <a:t>MAS v období 2014+</a:t>
            </a:r>
            <a:r>
              <a:rPr lang="cs-CZ" sz="2800" b="1" dirty="0"/>
              <a:t> </a:t>
            </a:r>
            <a:endParaRPr lang="cs-CZ" sz="2800" b="1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SCLLD – Strategie komunitně vedeného místního rozvoje – přerozdělovat prostředky do území metodou dříve LEADER, dnes SCLLD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Realizovat vlastní projekty – získat prostředky na činnost a aktivity v území i z jiných zdrojů a operačních programů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851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/>
              <a:t>Místní akční plány pro mateřské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a </a:t>
            </a:r>
            <a:r>
              <a:rPr lang="cs-CZ" sz="3200" b="1" dirty="0"/>
              <a:t>základní školy – projekt MAS;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317507"/>
            <a:ext cx="7920880" cy="38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V</a:t>
            </a:r>
            <a:r>
              <a:rPr lang="cs-CZ" sz="2600" dirty="0">
                <a:solidFill>
                  <a:schemeClr val="tx1"/>
                </a:solidFill>
              </a:rPr>
              <a:t> rámci OP </a:t>
            </a:r>
            <a:r>
              <a:rPr lang="cs-CZ" sz="2600" dirty="0" smtClean="0">
                <a:solidFill>
                  <a:schemeClr val="tx1"/>
                </a:solidFill>
              </a:rPr>
              <a:t>Výzkum, vývoj a vzdělávání budou </a:t>
            </a:r>
            <a:r>
              <a:rPr lang="cs-CZ" sz="2600" dirty="0">
                <a:solidFill>
                  <a:schemeClr val="tx1"/>
                </a:solidFill>
              </a:rPr>
              <a:t>zpracovávány strategické dokumenty pro oblast školství (ZŠ i MŠ). 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Po </a:t>
            </a:r>
            <a:r>
              <a:rPr lang="cs-CZ" sz="2600" dirty="0">
                <a:solidFill>
                  <a:schemeClr val="tx1"/>
                </a:solidFill>
              </a:rPr>
              <a:t>dohodě v území ORP Trutnov bude MAS Království – Jestřebí hory, o.p.s. žadatelem. Na žádost obce Čermná bude tato obec připojena k našemu MAP. 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Dotace </a:t>
            </a:r>
            <a:r>
              <a:rPr lang="cs-CZ" sz="2600" dirty="0">
                <a:solidFill>
                  <a:schemeClr val="tx1"/>
                </a:solidFill>
              </a:rPr>
              <a:t>bude na </a:t>
            </a:r>
            <a:r>
              <a:rPr lang="cs-CZ" sz="2600" dirty="0" smtClean="0">
                <a:solidFill>
                  <a:schemeClr val="tx1"/>
                </a:solidFill>
              </a:rPr>
              <a:t>2 </a:t>
            </a:r>
            <a:r>
              <a:rPr lang="cs-CZ" sz="2600" dirty="0">
                <a:solidFill>
                  <a:schemeClr val="tx1"/>
                </a:solidFill>
              </a:rPr>
              <a:t>roky a je zajištěno </a:t>
            </a:r>
            <a:r>
              <a:rPr lang="cs-CZ" sz="2600" dirty="0" smtClean="0">
                <a:solidFill>
                  <a:schemeClr val="tx1"/>
                </a:solidFill>
              </a:rPr>
              <a:t>100% </a:t>
            </a:r>
            <a:r>
              <a:rPr lang="cs-CZ" sz="2600" dirty="0">
                <a:solidFill>
                  <a:schemeClr val="tx1"/>
                </a:solidFill>
              </a:rPr>
              <a:t>financování. Výzva </a:t>
            </a:r>
            <a:r>
              <a:rPr lang="cs-CZ" sz="2600" dirty="0" smtClean="0">
                <a:solidFill>
                  <a:schemeClr val="tx1"/>
                </a:solidFill>
              </a:rPr>
              <a:t>vyhlášena k 8. 9. 2015, termín odevzdání žádosti 24. 11. 2015. </a:t>
            </a:r>
            <a:endParaRPr kumimoji="0" lang="cs-CZ" alt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8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/>
              <a:t>Místní akční plány pro mateřské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a </a:t>
            </a:r>
            <a:r>
              <a:rPr lang="cs-CZ" sz="3200" b="1" dirty="0"/>
              <a:t>základní školy – projekt MAS;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484784"/>
            <a:ext cx="7920880" cy="38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Vznikne koncepční dokument pro oblast vzdělávání na principu partnerství – tedy to, co dělá MAS od roku 2006.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Do projektu budou zapojeny – školy, obce, rodiče, místní podnikatelé a firmy, agentury pro sociální začleňování, NNO, kraj atd.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Školy do regionální koncepce zapracují vlastní požadavky a tím se usnadní šance uspět v rámci dotací EU. </a:t>
            </a:r>
          </a:p>
        </p:txBody>
      </p:sp>
    </p:spTree>
    <p:extLst>
      <p:ext uri="{BB962C8B-B14F-4D97-AF65-F5344CB8AC3E}">
        <p14:creationId xmlns:p14="http://schemas.microsoft.com/office/powerpoint/2010/main" val="1368672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107504" y="162674"/>
            <a:ext cx="7772400" cy="1308091"/>
          </a:xfrm>
        </p:spPr>
        <p:txBody>
          <a:bodyPr/>
          <a:lstStyle/>
          <a:p>
            <a:pPr eaLnBrk="1" hangingPunct="1"/>
            <a:r>
              <a:rPr lang="cs-CZ" sz="3200" b="1" i="1" dirty="0"/>
              <a:t>Společné projekty obcí v území </a:t>
            </a:r>
            <a:r>
              <a:rPr lang="cs-CZ" sz="3200" b="1" i="1" dirty="0" smtClean="0"/>
              <a:t>MAS</a:t>
            </a:r>
            <a:endParaRPr lang="cs-CZ" sz="3200" b="1" dirty="0" smtClean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346690"/>
            <a:ext cx="7920880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b="1" dirty="0" smtClean="0">
                <a:solidFill>
                  <a:schemeClr val="tx1"/>
                </a:solidFill>
              </a:rPr>
              <a:t>MAS – je společný projekt od roku 2006</a:t>
            </a:r>
          </a:p>
          <a:p>
            <a:pPr algn="l"/>
            <a:endParaRPr lang="cs-CZ" sz="28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800" b="1" dirty="0" smtClean="0">
                <a:solidFill>
                  <a:schemeClr val="tx1"/>
                </a:solidFill>
              </a:rPr>
              <a:t>Standardizace </a:t>
            </a:r>
            <a:r>
              <a:rPr lang="cs-CZ" sz="2800" b="1" dirty="0">
                <a:solidFill>
                  <a:schemeClr val="tx1"/>
                </a:solidFill>
              </a:rPr>
              <a:t>MAS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Odevzdání žádosti – 25. 3. 2015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Přijetí </a:t>
            </a:r>
            <a:r>
              <a:rPr lang="cs-CZ" sz="2800" dirty="0" err="1" smtClean="0">
                <a:solidFill>
                  <a:schemeClr val="tx1"/>
                </a:solidFill>
              </a:rPr>
              <a:t>chybníku</a:t>
            </a:r>
            <a:r>
              <a:rPr lang="cs-CZ" sz="2800" dirty="0" smtClean="0">
                <a:solidFill>
                  <a:schemeClr val="tx1"/>
                </a:solidFill>
              </a:rPr>
              <a:t> – 27. 7. 2015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Vypořádání připomínek – do 30. 9. 2015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Odesláno 22. 9. 2015 na CP SZIF ČR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82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1656184"/>
          </a:xfrm>
        </p:spPr>
        <p:txBody>
          <a:bodyPr/>
          <a:lstStyle/>
          <a:p>
            <a:pPr lvl="0" eaLnBrk="1" hangingPunct="1"/>
            <a:r>
              <a:rPr lang="cs-CZ" sz="3200" b="1" i="1" dirty="0"/>
              <a:t>Společné projekty obcí v území MAS</a:t>
            </a:r>
            <a:endParaRPr lang="cs-CZ" sz="3200" b="1" dirty="0" smtClean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146" y="3009381"/>
            <a:ext cx="7920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SCLLD – Strategie komunitně vedeného místního rozvoje – Kateřina Valdová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8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9">
      <a:dk1>
        <a:sysClr val="windowText" lastClr="000000"/>
      </a:dk1>
      <a:lt1>
        <a:srgbClr val="016547"/>
      </a:lt1>
      <a:dk2>
        <a:srgbClr val="047250"/>
      </a:dk2>
      <a:lt2>
        <a:srgbClr val="F4E7ED"/>
      </a:lt2>
      <a:accent1>
        <a:srgbClr val="013928"/>
      </a:accent1>
      <a:accent2>
        <a:srgbClr val="02553C"/>
      </a:accent2>
      <a:accent3>
        <a:srgbClr val="DE6C36"/>
      </a:accent3>
      <a:accent4>
        <a:srgbClr val="F9B639"/>
      </a:accent4>
      <a:accent5>
        <a:srgbClr val="FFCA0C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1301</Words>
  <Application>Microsoft Office PowerPoint</Application>
  <PresentationFormat>Předvádění na obrazovce (4:3)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systému Office</vt:lpstr>
      <vt:lpstr>III. Společné setkání starostů Svazku obcí Jestřebí hory a Společenství obcí Podkrkonoší  - zakladatelů MAS Království – Jestřebí hory, o.p.s.</vt:lpstr>
      <vt:lpstr>Program:</vt:lpstr>
      <vt:lpstr>Úvod, schválení navrženého  programu, určení zapisovatele a ověřovatele</vt:lpstr>
      <vt:lpstr>Prezentace dosavadních výsledků projektu a tzv. Strategie spolupráce obcí </vt:lpstr>
      <vt:lpstr>Místní akční plány pro mateřské  a základní školy – projekt MAS</vt:lpstr>
      <vt:lpstr>Místní akční plány pro mateřské  a základní školy – projekt MAS;</vt:lpstr>
      <vt:lpstr>Místní akční plány pro mateřské  a základní školy – projekt MAS;</vt:lpstr>
      <vt:lpstr>Společné projekty obcí v území MAS</vt:lpstr>
      <vt:lpstr>Společné projekty obcí v území MAS</vt:lpstr>
      <vt:lpstr>Strategie komunitně vedeného místního rozvoje</vt:lpstr>
      <vt:lpstr>Aktuální alokované částky</vt:lpstr>
      <vt:lpstr>Operační program Zaměstnanost – 11,4 mil Kč</vt:lpstr>
      <vt:lpstr>Integrovaný regionální operační program – 32,6 mil Kč</vt:lpstr>
      <vt:lpstr>Program rozvoje venkova – 16,6 mil Kč</vt:lpstr>
      <vt:lpstr>OP Výzkum, vývoj, vzdělávání – 1,5 mil Kč</vt:lpstr>
      <vt:lpstr>Animace a administrace</vt:lpstr>
      <vt:lpstr>Příprava aktivit pro podzim</vt:lpstr>
      <vt:lpstr>Společné projekty obcí v území MAS</vt:lpstr>
      <vt:lpstr>Společné projekty obcí v území MAS  - diskuze</vt:lpstr>
      <vt:lpstr>Aktuality z nových operačních programů </vt:lpstr>
      <vt:lpstr>Výstupy</vt:lpstr>
      <vt:lpstr>Výstupy</vt:lpstr>
      <vt:lpstr>Děkuji za pozornost a vzhůru k občerstvení.  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Balcar Jéňa</cp:lastModifiedBy>
  <cp:revision>202</cp:revision>
  <cp:lastPrinted>2015-09-24T12:37:59Z</cp:lastPrinted>
  <dcterms:created xsi:type="dcterms:W3CDTF">2012-01-30T09:40:09Z</dcterms:created>
  <dcterms:modified xsi:type="dcterms:W3CDTF">2015-09-24T12:46:02Z</dcterms:modified>
</cp:coreProperties>
</file>