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27"/>
  </p:notesMasterIdLst>
  <p:sldIdLst>
    <p:sldId id="257" r:id="rId2"/>
    <p:sldId id="294" r:id="rId3"/>
    <p:sldId id="307" r:id="rId4"/>
    <p:sldId id="282" r:id="rId5"/>
    <p:sldId id="278" r:id="rId6"/>
    <p:sldId id="283" r:id="rId7"/>
    <p:sldId id="284" r:id="rId8"/>
    <p:sldId id="301" r:id="rId9"/>
    <p:sldId id="295" r:id="rId10"/>
    <p:sldId id="296" r:id="rId11"/>
    <p:sldId id="264" r:id="rId12"/>
    <p:sldId id="297" r:id="rId13"/>
    <p:sldId id="277" r:id="rId14"/>
    <p:sldId id="308" r:id="rId15"/>
    <p:sldId id="290" r:id="rId16"/>
    <p:sldId id="298" r:id="rId17"/>
    <p:sldId id="291" r:id="rId18"/>
    <p:sldId id="299" r:id="rId19"/>
    <p:sldId id="302" r:id="rId20"/>
    <p:sldId id="292" r:id="rId21"/>
    <p:sldId id="300" r:id="rId22"/>
    <p:sldId id="304" r:id="rId23"/>
    <p:sldId id="305" r:id="rId24"/>
    <p:sldId id="306" r:id="rId25"/>
    <p:sldId id="276" r:id="rId2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8BA74D8-3D7D-47A9-BD64-D9294FD297D1}">
          <p14:sldIdLst>
            <p14:sldId id="257"/>
            <p14:sldId id="294"/>
            <p14:sldId id="307"/>
            <p14:sldId id="282"/>
            <p14:sldId id="278"/>
          </p14:sldIdLst>
        </p14:section>
        <p14:section name="Oddíl bez názvu" id="{0CA8B192-C7B6-4C86-A9D1-811E99A10009}">
          <p14:sldIdLst>
            <p14:sldId id="283"/>
            <p14:sldId id="284"/>
            <p14:sldId id="301"/>
            <p14:sldId id="295"/>
            <p14:sldId id="296"/>
            <p14:sldId id="264"/>
            <p14:sldId id="297"/>
            <p14:sldId id="277"/>
            <p14:sldId id="308"/>
            <p14:sldId id="290"/>
            <p14:sldId id="298"/>
            <p14:sldId id="291"/>
            <p14:sldId id="299"/>
            <p14:sldId id="302"/>
            <p14:sldId id="292"/>
            <p14:sldId id="300"/>
            <p14:sldId id="304"/>
            <p14:sldId id="305"/>
            <p14:sldId id="306"/>
            <p14:sldId id="276"/>
          </p14:sldIdLst>
        </p14:section>
        <p14:section name="Oddíl bez názvu" id="{5A17302A-B8DD-4D46-B199-7718D403E2E1}">
          <p14:sldIdLst/>
        </p14:section>
        <p14:section name="Oddíl bez názvu" id="{1AE523D1-311B-4903-9707-2CFFC28BE6E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CCFF"/>
    <a:srgbClr val="66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8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1F50F-738E-40A9-BEB9-0A2B0677EBA0}" type="datetimeFigureOut">
              <a:rPr lang="cs-CZ" smtClean="0"/>
              <a:pPr/>
              <a:t>12.06.2019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0446C-6362-4A2B-A45F-C171CF512FD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99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A84C2-414A-4CEF-BE46-B98797908739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0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F6EE-9A24-422E-A83E-6570E46F5814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4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125F-1F8D-4FC9-AA3E-0580FE94E65F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7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C113-7624-47F5-9EC6-222636D27213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0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65AB-EDF6-4446-B752-6B1E693EFA9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89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3B4C-F9B5-4D1E-A9C6-841191A1658C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0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442A-C9B4-42C1-83C7-CEFBF8C63DEE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8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E732-5B45-43A0-BD4A-AC7170924CB8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5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DD20-49A9-4EE5-8954-86FFAD322D39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9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8309-10A2-4C49-9EE3-BD08273E3156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1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2739-036B-4F74-9949-4B785FF7EE8C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65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4DBD-A144-4DF8-8F0B-48927107C60F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5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16D17C-E855-4606-87BC-E4BDF6A2618B}" type="slidenum">
              <a:rPr lang="cs-CZ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97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736725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br>
              <a:rPr lang="cs-CZ" sz="4000" b="1">
                <a:solidFill>
                  <a:srgbClr val="001D3A"/>
                </a:solidFill>
              </a:rPr>
            </a:br>
            <a:endParaRPr lang="cs-CZ" sz="4000" b="1" dirty="0">
              <a:solidFill>
                <a:srgbClr val="001D3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3888432"/>
          </a:xfrm>
        </p:spPr>
        <p:txBody>
          <a:bodyPr>
            <a:normAutofit fontScale="92500"/>
          </a:bodyPr>
          <a:lstStyle/>
          <a:p>
            <a:r>
              <a:rPr lang="cs-CZ" sz="3600" b="1" dirty="0">
                <a:solidFill>
                  <a:srgbClr val="003399"/>
                </a:solidFill>
              </a:rPr>
              <a:t>MAP Trutnovsko II</a:t>
            </a:r>
          </a:p>
          <a:p>
            <a:endParaRPr lang="cs-CZ" sz="2800" b="1" dirty="0">
              <a:solidFill>
                <a:srgbClr val="003399"/>
              </a:solidFill>
            </a:endParaRPr>
          </a:p>
          <a:p>
            <a:r>
              <a:rPr lang="cs-CZ" sz="4000" b="1" dirty="0">
                <a:solidFill>
                  <a:srgbClr val="003399"/>
                </a:solidFill>
              </a:rPr>
              <a:t>1. SETKÁNÍ PRACOVNÍ SKUPINY ROVNÉ PŘÍLEŽITOSTI</a:t>
            </a:r>
          </a:p>
          <a:p>
            <a:endParaRPr lang="cs-CZ" sz="3600" b="1" dirty="0">
              <a:solidFill>
                <a:srgbClr val="003399"/>
              </a:solidFill>
            </a:endParaRPr>
          </a:p>
          <a:p>
            <a:r>
              <a:rPr lang="cs-CZ" b="1" dirty="0">
                <a:solidFill>
                  <a:srgbClr val="003399"/>
                </a:solidFill>
              </a:rPr>
              <a:t>12. 6. 2019</a:t>
            </a:r>
          </a:p>
          <a:p>
            <a:r>
              <a:rPr lang="cs-CZ" sz="1800" dirty="0">
                <a:solidFill>
                  <a:srgbClr val="003399"/>
                </a:solidFill>
              </a:rPr>
              <a:t>(Zasedací místnost MAS Království – Jestřebí hory, o.p.s., Úpice)</a:t>
            </a:r>
            <a:endParaRPr lang="cs-CZ" sz="2400" dirty="0">
              <a:solidFill>
                <a:srgbClr val="0033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543159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1346158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Pracovní skupina pro financování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395536" y="2160371"/>
            <a:ext cx="7772400" cy="2204733"/>
          </a:xfrm>
        </p:spPr>
        <p:txBody>
          <a:bodyPr>
            <a:normAutofit/>
          </a:bodyPr>
          <a:lstStyle/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Doposud přihlášené osoby se zájmem o členství v PS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Michal </a:t>
            </a:r>
            <a:r>
              <a:rPr lang="cs-CZ" sz="2000" b="1" dirty="0" err="1">
                <a:solidFill>
                  <a:schemeClr val="tx1"/>
                </a:solidFill>
              </a:rPr>
              <a:t>Hátle</a:t>
            </a:r>
            <a:r>
              <a:rPr lang="cs-CZ" sz="2000" b="1" dirty="0">
                <a:solidFill>
                  <a:schemeClr val="tx1"/>
                </a:solidFill>
              </a:rPr>
              <a:t> – vedoucí PS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Vladimír Diblík – MAS Království - Jestřebí hory, o.p.s.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Petra Všetečková – Mraveniště, </a:t>
            </a:r>
            <a:r>
              <a:rPr lang="cs-CZ" sz="2000" b="1" dirty="0" err="1">
                <a:solidFill>
                  <a:schemeClr val="tx1"/>
                </a:solidFill>
              </a:rPr>
              <a:t>z.s</a:t>
            </a:r>
            <a:r>
              <a:rPr lang="cs-CZ" sz="2000" b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pic>
        <p:nvPicPr>
          <p:cNvPr id="8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215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989242"/>
            <a:ext cx="7992888" cy="1054250"/>
          </a:xfrm>
        </p:spPr>
        <p:txBody>
          <a:bodyPr>
            <a:noAutofit/>
          </a:bodyPr>
          <a:lstStyle/>
          <a:p>
            <a:r>
              <a:rPr lang="cs-CZ" sz="2300" b="1" cap="all" dirty="0">
                <a:solidFill>
                  <a:srgbClr val="003399"/>
                </a:solidFill>
              </a:rPr>
              <a:t>Pracovní skupiny pro rozvoj čtenářské a matematické gramotnosti a k rozvoji potenciálu každého žáka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97768" y="1988840"/>
            <a:ext cx="8748464" cy="4484740"/>
          </a:xfrm>
        </p:spPr>
        <p:txBody>
          <a:bodyPr>
            <a:noAutofit/>
          </a:bodyPr>
          <a:lstStyle/>
          <a:p>
            <a:pPr lvl="1" indent="-4572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</a:rPr>
              <a:t>Organizace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učitelé, lídři/experti (min. 1 pedagogický pracovník s 5ti letou praxí v ZŠ)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setkání min. 4x ročně</a:t>
            </a:r>
          </a:p>
          <a:p>
            <a:pPr marL="457200" indent="-4572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</a:rPr>
              <a:t>Cíl a obsah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výměna zkušeností a odborných znalostí o metodách, pomůckách a postupech, které vedou k rozvoji ČG /MG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začlenění oblasti digitální gramotnosti a využívání ICT ve vzdělávání v souvislosti s podporou ČG a MG </a:t>
            </a:r>
          </a:p>
          <a:p>
            <a:pPr marL="457200" indent="-4572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</a:rPr>
              <a:t>Výstupy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zápisy a prezenční listiny z jednání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zpracované návrhy aktivit spolupráce a aktivit škol v ČG a MG</a:t>
            </a:r>
          </a:p>
          <a:p>
            <a:pPr lvl="1" indent="-4572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</a:rPr>
              <a:t>Výsledek činnosti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identifikovaní místní lídři (seznam – jak u ČG, tak MG)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návrhy aktivit spolupráce a aktivit škol v ČG a MG a k rozvoji potenciálu každého žáka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32656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</p:spTree>
    <p:extLst>
      <p:ext uri="{BB962C8B-B14F-4D97-AF65-F5344CB8AC3E}">
        <p14:creationId xmlns:p14="http://schemas.microsoft.com/office/powerpoint/2010/main" val="825672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1000555"/>
            <a:ext cx="7772400" cy="1601004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Pracovní skupiny pro rozvoj čtenářské a matematické gramotnosti a k rozvoji potenciálu každého žáka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320890" y="2505453"/>
            <a:ext cx="7772400" cy="3351991"/>
          </a:xfrm>
        </p:spPr>
        <p:txBody>
          <a:bodyPr>
            <a:normAutofit/>
          </a:bodyPr>
          <a:lstStyle/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chemeClr val="tx1"/>
                </a:solidFill>
              </a:rPr>
              <a:t>Doposud přihlášené osoby se zájmem o členství v PS ČG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Eva Hloušková – ZŠ a MŠ Horní Maršov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Michal Šafránek – ZŠ Mraveniště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53160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pic>
        <p:nvPicPr>
          <p:cNvPr id="8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dnadpis 2">
            <a:extLst>
              <a:ext uri="{FF2B5EF4-FFF2-40B4-BE49-F238E27FC236}">
                <a16:creationId xmlns:a16="http://schemas.microsoft.com/office/drawing/2014/main" id="{2075588D-1B3F-4A48-B2D5-E3DCD68786D8}"/>
              </a:ext>
            </a:extLst>
          </p:cNvPr>
          <p:cNvSpPr txBox="1">
            <a:spLocks/>
          </p:cNvSpPr>
          <p:nvPr/>
        </p:nvSpPr>
        <p:spPr>
          <a:xfrm>
            <a:off x="311212" y="4010352"/>
            <a:ext cx="7772400" cy="19389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Doposud přihlášené osoby se zájmem o členství v PS MG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Svatava </a:t>
            </a:r>
            <a:r>
              <a:rPr lang="cs-CZ" sz="2000" b="1" dirty="0" err="1">
                <a:solidFill>
                  <a:schemeClr val="tx1"/>
                </a:solidFill>
              </a:rPr>
              <a:t>Juhászová</a:t>
            </a:r>
            <a:r>
              <a:rPr lang="cs-CZ" sz="2000" b="1" dirty="0">
                <a:solidFill>
                  <a:schemeClr val="tx1"/>
                </a:solidFill>
              </a:rPr>
              <a:t> – ZŠ a MŠ Horní Maršov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Václav Fišer – ZŠ Komenského Trutnov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Eva Hrabová – ZŠ a MŠ Velké Svatoňovice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Iveta Jiříčková – ZŠ Úpice-Lány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561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575556" y="1078165"/>
            <a:ext cx="7992888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Pracovní skupina rovné příležitosti</a:t>
            </a:r>
            <a:endParaRPr lang="cs-CZ" sz="3200" b="1" cap="all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21095" y="1431952"/>
            <a:ext cx="8856984" cy="4691481"/>
          </a:xfrm>
        </p:spPr>
        <p:txBody>
          <a:bodyPr>
            <a:noAutofit/>
          </a:bodyPr>
          <a:lstStyle/>
          <a:p>
            <a:pPr lvl="1" indent="-4572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</a:rPr>
              <a:t>Organizace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zástupci zřizovatelů, ředitelů škol, pedagogických pracovníků, pracovníků s dětmi a mládeží, pracovníků poradenských zařízení, dalších odborníků a rodičů (zejména rodičů dětí a žáků s potřebou podpůrných opatření, včetně romských rodičů)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setkání min. 4x ročně</a:t>
            </a:r>
          </a:p>
          <a:p>
            <a:pPr marL="457200" indent="-4572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</a:rPr>
              <a:t>Cíl a obsah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řešení přechodů ve vzdělávání (například: MŠ/ZŠ; 1. a 2. stupeň ZŠ; ZŠ/SŠ; ZŠ/víceletá gymnázia)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vzájemné vzdělávání, přenos zkušeností a informací a odborně vedená diskuze o problematice nastavení rovných příležitostí a selektivnosti vzdělávacího systému a uvnitř škol</a:t>
            </a:r>
          </a:p>
          <a:p>
            <a:pPr marL="457200" indent="-4572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</a:rPr>
              <a:t>Výstupy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zápisy a prezenční listiny z jednání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zpracované návrhy aktivit spolupráce a aktivit škol nastavující rovné příležitosti a podmínky ke vzdělávání</a:t>
            </a:r>
          </a:p>
          <a:p>
            <a:pPr lvl="1" indent="-4572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</a:rPr>
              <a:t>Výsledek činnosti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zahajovací </a:t>
            </a:r>
            <a:r>
              <a:rPr lang="cs-CZ" sz="1600" b="1" u="sng" dirty="0">
                <a:solidFill>
                  <a:schemeClr val="tx1"/>
                </a:solidFill>
              </a:rPr>
              <a:t>workshop</a:t>
            </a:r>
            <a:r>
              <a:rPr lang="cs-CZ" sz="1600" b="1" dirty="0">
                <a:solidFill>
                  <a:schemeClr val="tx1"/>
                </a:solidFill>
              </a:rPr>
              <a:t> → ustavení pracovní skupiny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posuzování aktivit v akčním plánu; identifikace stávajícího stavu a návrh aktivit k nastavení rovných příležitostí a eliminaci selektivity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</p:spTree>
    <p:extLst>
      <p:ext uri="{BB962C8B-B14F-4D97-AF65-F5344CB8AC3E}">
        <p14:creationId xmlns:p14="http://schemas.microsoft.com/office/powerpoint/2010/main" val="3009980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575556" y="1078165"/>
            <a:ext cx="7992888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Pracovní skupina rovné příležitosti</a:t>
            </a:r>
            <a:endParaRPr lang="cs-CZ" sz="3200" b="1" cap="all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683568" y="2276872"/>
            <a:ext cx="8194510" cy="2376263"/>
          </a:xfrm>
        </p:spPr>
        <p:txBody>
          <a:bodyPr>
            <a:noAutofit/>
          </a:bodyPr>
          <a:lstStyle/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Doposud přihlášené osoby se zájmem o členství v PS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Irena Davidová – Město Úpice 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Markéta </a:t>
            </a:r>
            <a:r>
              <a:rPr lang="cs-CZ" sz="2000" b="1" dirty="0" err="1">
                <a:solidFill>
                  <a:schemeClr val="tx1"/>
                </a:solidFill>
              </a:rPr>
              <a:t>Mížová</a:t>
            </a:r>
            <a:r>
              <a:rPr lang="cs-CZ" sz="2000" b="1" dirty="0">
                <a:solidFill>
                  <a:schemeClr val="tx1"/>
                </a:solidFill>
              </a:rPr>
              <a:t> – Úřad vlády 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Eva </a:t>
            </a:r>
            <a:r>
              <a:rPr lang="cs-CZ" sz="2000" b="1" dirty="0" err="1">
                <a:solidFill>
                  <a:schemeClr val="tx1"/>
                </a:solidFill>
              </a:rPr>
              <a:t>Portychová</a:t>
            </a:r>
            <a:r>
              <a:rPr lang="cs-CZ" sz="2000" b="1" dirty="0">
                <a:solidFill>
                  <a:schemeClr val="tx1"/>
                </a:solidFill>
              </a:rPr>
              <a:t> – Mraveniště, z.s.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Iveta Jiříčková – ZŠ Úpice-Lány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  <a:p>
            <a:pPr lvl="1" indent="-4572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</p:spTree>
    <p:extLst>
      <p:ext uri="{BB962C8B-B14F-4D97-AF65-F5344CB8AC3E}">
        <p14:creationId xmlns:p14="http://schemas.microsoft.com/office/powerpoint/2010/main" val="1936446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100099"/>
            <a:ext cx="7992888" cy="901695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Pracovní skupina pro </a:t>
            </a:r>
            <a:br>
              <a:rPr lang="cs-CZ" sz="3200" b="1" cap="all" dirty="0">
                <a:solidFill>
                  <a:srgbClr val="003399"/>
                </a:solidFill>
              </a:rPr>
            </a:br>
            <a:r>
              <a:rPr lang="cs-CZ" sz="3200" b="1" cap="all" dirty="0">
                <a:solidFill>
                  <a:srgbClr val="003399"/>
                </a:solidFill>
              </a:rPr>
              <a:t>neformální a zájmové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70501" y="1955172"/>
            <a:ext cx="8676456" cy="3564998"/>
          </a:xfrm>
        </p:spPr>
        <p:txBody>
          <a:bodyPr>
            <a:noAutofit/>
          </a:bodyPr>
          <a:lstStyle/>
          <a:p>
            <a:pPr lvl="1" indent="-457200" algn="l"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</a:rPr>
              <a:t>Organizace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zástupci NNO a organizací působících ve vzdělávání (min. 1 pedagogický pracovník s 5letou praxí na ZŠ)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setkání min. 2x ročně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</a:rPr>
              <a:t>Cíl a obsah</a:t>
            </a:r>
            <a:endParaRPr lang="cs-CZ" sz="1600" b="1" dirty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návaznost na aktivity v MAP Trutnovsko I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výměna zkušeností a odborných znalostí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začlenění oblasti digitální gramotnosti a využívání ICT</a:t>
            </a:r>
          </a:p>
          <a:p>
            <a:pPr marL="457200" indent="-4572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</a:rPr>
              <a:t>Výstupy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zápisy a prezenční listiny z jednání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zpracované návrhy aktivit spolupráce a aktivit škol v oblasti zájmového a neformálního vzdělávání</a:t>
            </a:r>
          </a:p>
          <a:p>
            <a:pPr lvl="1" indent="-4572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</a:rPr>
              <a:t>Výsledek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800" b="1" dirty="0">
                <a:solidFill>
                  <a:schemeClr val="tx1"/>
                </a:solidFill>
              </a:rPr>
              <a:t>činnosti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identifikovaní místní lídři (seznam)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návrhy aktivit spolupráce a aktivit škol s MŠ/ZŠ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</p:spTree>
    <p:extLst>
      <p:ext uri="{BB962C8B-B14F-4D97-AF65-F5344CB8AC3E}">
        <p14:creationId xmlns:p14="http://schemas.microsoft.com/office/powerpoint/2010/main" val="302908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1179923"/>
            <a:ext cx="7772400" cy="1144311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Pracovní skupina pro </a:t>
            </a:r>
            <a:br>
              <a:rPr lang="cs-CZ" sz="3200" b="1" cap="all" dirty="0">
                <a:solidFill>
                  <a:srgbClr val="003399"/>
                </a:solidFill>
              </a:rPr>
            </a:br>
            <a:r>
              <a:rPr lang="cs-CZ" sz="3200" b="1" cap="all" dirty="0">
                <a:solidFill>
                  <a:srgbClr val="003399"/>
                </a:solidFill>
              </a:rPr>
              <a:t>neformální a zájmové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404519" y="2564904"/>
            <a:ext cx="7772400" cy="2442087"/>
          </a:xfrm>
        </p:spPr>
        <p:txBody>
          <a:bodyPr>
            <a:normAutofit/>
          </a:bodyPr>
          <a:lstStyle/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Doposud přihlášené osoby se zájmem o členství v PS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Jitka Mertlíková – </a:t>
            </a:r>
            <a:r>
              <a:rPr lang="pt-BR" sz="2000" b="1" dirty="0">
                <a:solidFill>
                  <a:schemeClr val="tx1"/>
                </a:solidFill>
              </a:rPr>
              <a:t>Centrum inovací a podnikání Trutnov z.s</a:t>
            </a:r>
            <a:r>
              <a:rPr lang="cs-CZ" sz="2000" b="1" dirty="0">
                <a:solidFill>
                  <a:schemeClr val="tx1"/>
                </a:solidFill>
              </a:rPr>
              <a:t>.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Jiří Kulich – Středisko ekologické výchovy SEVER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Eva Hrubá – Paměť Krkonoš, z. </a:t>
            </a:r>
            <a:r>
              <a:rPr lang="cs-CZ" sz="2000" b="1" dirty="0" err="1">
                <a:solidFill>
                  <a:schemeClr val="tx1"/>
                </a:solidFill>
              </a:rPr>
              <a:t>ú.</a:t>
            </a:r>
            <a:endParaRPr lang="cs-CZ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pic>
        <p:nvPicPr>
          <p:cNvPr id="8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365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575556" y="1234893"/>
            <a:ext cx="7992888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Pracovní skupina ředitelé škol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61510" y="1741511"/>
            <a:ext cx="8820980" cy="4794200"/>
          </a:xfrm>
        </p:spPr>
        <p:txBody>
          <a:bodyPr>
            <a:noAutofit/>
          </a:bodyPr>
          <a:lstStyle/>
          <a:p>
            <a:pPr lvl="1" indent="-457200" algn="l"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</a:rPr>
              <a:t>Organizace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ředitelé MŠ a ZŠ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setkání min. 2x ročně</a:t>
            </a:r>
          </a:p>
          <a:p>
            <a:pPr marL="457200" indent="-4572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</a:rPr>
              <a:t>Cíl a obsah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návaznost na aktivity v MAP Trutnovsko I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výměna zkušeností a odborných znalostí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začlenění oblasti digitální gramotnosti a využívání ICT</a:t>
            </a:r>
          </a:p>
          <a:p>
            <a:pPr marL="457200" indent="-4572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</a:rPr>
              <a:t>Výstupy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zápisy a prezenční listiny z jednání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zpracované návrhy aktivit spolupráce a aktivit škol v oblasti vedení škol</a:t>
            </a:r>
          </a:p>
          <a:p>
            <a:pPr lvl="1" indent="-4572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</a:rPr>
              <a:t>Výsledek činnosti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identifikovaní místní lídři (seznam)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návrhy aktivit spolupráce a aktivit škol MŠ/ZŠ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</p:spTree>
    <p:extLst>
      <p:ext uri="{BB962C8B-B14F-4D97-AF65-F5344CB8AC3E}">
        <p14:creationId xmlns:p14="http://schemas.microsoft.com/office/powerpoint/2010/main" val="22114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1268760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Pracovní skupina ředitelé škol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395536" y="2160371"/>
            <a:ext cx="7772400" cy="3517705"/>
          </a:xfrm>
        </p:spPr>
        <p:txBody>
          <a:bodyPr>
            <a:normAutofit/>
          </a:bodyPr>
          <a:lstStyle/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Doposud přihlášené osoby se zájmem o členství v PS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Eva Hloušková – ZŠ a MŠ Horní Maršov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Jitřenka Zvelebilová – MŠ Úpice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Martina Švorcová – ZŠ a MŠ Hajnice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Jana Nývltová – Městské gymnázium a SOŠ Úpice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Eva Portychová – ZŠ Mraveniště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Eva Hrabová – ZŠ a MŠ Velké Svatoňovice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pic>
        <p:nvPicPr>
          <p:cNvPr id="8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38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233772" y="2312876"/>
            <a:ext cx="8676456" cy="2232248"/>
          </a:xfrm>
        </p:spPr>
        <p:txBody>
          <a:bodyPr>
            <a:noAutofit/>
          </a:bodyPr>
          <a:lstStyle/>
          <a:p>
            <a:r>
              <a:rPr lang="cs-CZ" b="1" cap="all" dirty="0">
                <a:solidFill>
                  <a:srgbClr val="003399"/>
                </a:solidFill>
              </a:rPr>
              <a:t>4. Společné informace </a:t>
            </a:r>
            <a:br>
              <a:rPr lang="cs-CZ" b="1" cap="all" dirty="0">
                <a:solidFill>
                  <a:srgbClr val="003399"/>
                </a:solidFill>
              </a:rPr>
            </a:br>
            <a:r>
              <a:rPr lang="cs-CZ" b="1" cap="all" dirty="0">
                <a:solidFill>
                  <a:srgbClr val="003399"/>
                </a:solidFill>
              </a:rPr>
              <a:t>k fungování </a:t>
            </a:r>
            <a:br>
              <a:rPr lang="cs-CZ" b="1" cap="all" dirty="0">
                <a:solidFill>
                  <a:srgbClr val="003399"/>
                </a:solidFill>
              </a:rPr>
            </a:br>
            <a:r>
              <a:rPr lang="cs-CZ" b="1" cap="all" dirty="0">
                <a:solidFill>
                  <a:srgbClr val="003399"/>
                </a:solidFill>
              </a:rPr>
              <a:t>pracovních skupin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pic>
        <p:nvPicPr>
          <p:cNvPr id="8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72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482587"/>
            <a:ext cx="7992888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Program: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971600" y="2369131"/>
            <a:ext cx="7416824" cy="3336894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Úvodní workshop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Základní informace o projektu MAP Trutnovsko II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Představení jednotlivých pracovních skupin v rámci projektu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Společné informace k fungování pracovních skupin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Různé, diskuze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</p:spTree>
    <p:extLst>
      <p:ext uri="{BB962C8B-B14F-4D97-AF65-F5344CB8AC3E}">
        <p14:creationId xmlns:p14="http://schemas.microsoft.com/office/powerpoint/2010/main" val="448765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467544" y="845509"/>
            <a:ext cx="7992888" cy="1248781"/>
          </a:xfrm>
        </p:spPr>
        <p:txBody>
          <a:bodyPr>
            <a:noAutofit/>
          </a:bodyPr>
          <a:lstStyle/>
          <a:p>
            <a:r>
              <a:rPr lang="cs-CZ" sz="2600" b="1" cap="all" dirty="0">
                <a:solidFill>
                  <a:srgbClr val="003399"/>
                </a:solidFill>
              </a:rPr>
              <a:t>PS pro financování, rozvoj ČG a Mg a pro rovné příležitosti – SPOLEČNÉ INFORMACE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282148" y="1980527"/>
            <a:ext cx="8595437" cy="4320480"/>
          </a:xfrm>
        </p:spPr>
        <p:txBody>
          <a:bodyPr>
            <a:normAutofit lnSpcReduction="10000"/>
          </a:bodyPr>
          <a:lstStyle/>
          <a:p>
            <a:pPr marL="342000" indent="-342000" algn="l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Předpokládaná časová náročnost osob v PS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1 schůzka – 6 hodin (včetně přípravy)/osoba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Ročně – 24 hodin/osoba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Za celou dobu trvání projektu – 96 hodin/osoba</a:t>
            </a:r>
          </a:p>
          <a:p>
            <a:pPr marL="342900" indent="-3429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Finanční ohodnocení osob, které jsou členy PS a podílí se na tvorbě výstupů a dosahování výsledků daných PS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Forma – dohoda o provedení práce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Výše ohodnocení – 200 Kč/hodina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1 schůzka – 1 200 Kč/osoba, ročně – 4 800 Kč/osoba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Za celou dobu trvání projektu – 19 200 Kč/osoba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Částka bude uhrazena na konci roku podle prezenční listiny a odvedené práce.</a:t>
            </a:r>
          </a:p>
          <a:p>
            <a:pPr lvl="1" algn="l"/>
            <a:endParaRPr lang="cs-CZ" sz="2000" b="1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</p:spTree>
    <p:extLst>
      <p:ext uri="{BB962C8B-B14F-4D97-AF65-F5344CB8AC3E}">
        <p14:creationId xmlns:p14="http://schemas.microsoft.com/office/powerpoint/2010/main" val="3439933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467544" y="972804"/>
            <a:ext cx="7992888" cy="1248781"/>
          </a:xfrm>
        </p:spPr>
        <p:txBody>
          <a:bodyPr>
            <a:noAutofit/>
          </a:bodyPr>
          <a:lstStyle/>
          <a:p>
            <a:r>
              <a:rPr lang="cs-CZ" sz="2600" b="1" cap="all" dirty="0">
                <a:solidFill>
                  <a:srgbClr val="003399"/>
                </a:solidFill>
              </a:rPr>
              <a:t>PS pro neformální a zájmové vzdělávání a ředitelé škol – SPOLEČNÉ INFORMACE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274281" y="2094290"/>
            <a:ext cx="8595437" cy="4320480"/>
          </a:xfrm>
        </p:spPr>
        <p:txBody>
          <a:bodyPr>
            <a:normAutofit lnSpcReduction="10000"/>
          </a:bodyPr>
          <a:lstStyle/>
          <a:p>
            <a:pPr marL="342000" indent="-342000" algn="l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Předpokládaná časová náročnost osob v PS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1 schůzka – 6 hodin (včetně přípravy)/osoba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Ročně – 12 hodin/osoba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Za celou dobu trvání projektu – 48 hodin/osoba</a:t>
            </a:r>
          </a:p>
          <a:p>
            <a:pPr marL="342900" indent="-3429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Finanční ohodnocení osob, které jsou členy PS a podílí se na tvorbě výstupů a dosahování výsledků daných PS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Forma – dohoda o provedení práce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Výše ohodnocení – 200 Kč/hodina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1 schůzka – 1 200 Kč/osoba, ročně – 2 400 Kč/osoba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Za celou dobu trvání projektu – 9 600 Kč/osoba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Částka bude uhrazena na konci roku podle prezenční listiny a odvedené práce.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</p:spTree>
    <p:extLst>
      <p:ext uri="{BB962C8B-B14F-4D97-AF65-F5344CB8AC3E}">
        <p14:creationId xmlns:p14="http://schemas.microsoft.com/office/powerpoint/2010/main" val="2101830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467544" y="1100099"/>
            <a:ext cx="7992888" cy="866896"/>
          </a:xfrm>
        </p:spPr>
        <p:txBody>
          <a:bodyPr>
            <a:noAutofit/>
          </a:bodyPr>
          <a:lstStyle/>
          <a:p>
            <a:r>
              <a:rPr lang="cs-CZ" sz="3000" b="1" cap="all" dirty="0">
                <a:solidFill>
                  <a:srgbClr val="003399"/>
                </a:solidFill>
              </a:rPr>
              <a:t>ROLE KOORDINÁTORA PRACOVNÍCH SKUPIN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274281" y="2094290"/>
            <a:ext cx="8595437" cy="4320480"/>
          </a:xfrm>
        </p:spPr>
        <p:txBody>
          <a:bodyPr>
            <a:normAutofit fontScale="92500" lnSpcReduction="20000"/>
          </a:bodyPr>
          <a:lstStyle/>
          <a:p>
            <a:pPr marL="342000" indent="-342000" algn="l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Koordinátor PS pro financování, ČG, MG, RP – Barbora Procházková </a:t>
            </a:r>
          </a:p>
          <a:p>
            <a:pPr marL="342000" indent="-342000" algn="l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Koordinátor PS implementace – NZV a ŘŠ – bude představen v druhé </a:t>
            </a:r>
            <a:r>
              <a:rPr lang="cs-CZ" sz="2400" b="1">
                <a:solidFill>
                  <a:schemeClr val="tx1"/>
                </a:solidFill>
              </a:rPr>
              <a:t>polovině roku 2019</a:t>
            </a:r>
          </a:p>
          <a:p>
            <a:pPr marL="342900" indent="-3429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400" b="1">
                <a:solidFill>
                  <a:schemeClr val="tx1"/>
                </a:solidFill>
              </a:rPr>
              <a:t>Činnost </a:t>
            </a:r>
            <a:r>
              <a:rPr lang="cs-CZ" sz="2400" b="1" dirty="0">
                <a:solidFill>
                  <a:schemeClr val="tx1"/>
                </a:solidFill>
              </a:rPr>
              <a:t>a role koordinátora</a:t>
            </a:r>
          </a:p>
          <a:p>
            <a:pPr marL="914400" lvl="1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Koordinace činností všech PS po formální a administrativní stránce</a:t>
            </a:r>
          </a:p>
          <a:p>
            <a:pPr marL="914400" lvl="1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Příprava podkladů pro jednání z pohledu administrativy</a:t>
            </a:r>
          </a:p>
          <a:p>
            <a:pPr marL="914400" lvl="1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chemeClr val="tx1"/>
                </a:solidFill>
              </a:rPr>
              <a:t>Koordinace a kontrola termínů a výstupů</a:t>
            </a:r>
            <a:endParaRPr lang="cs-CZ" sz="2000" b="1" dirty="0">
              <a:solidFill>
                <a:schemeClr val="tx1"/>
              </a:solidFill>
            </a:endParaRPr>
          </a:p>
          <a:p>
            <a:pPr marL="914400" lvl="1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Zajišťování metodické podpory členů PS z pohledu podmínek a pravidel projektu</a:t>
            </a:r>
          </a:p>
          <a:p>
            <a:pPr marL="914400" lvl="1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Účastní se jednání PS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Role koordinátora nespočívá v přípravě obsahové stránky jednání jednotlivých PS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</p:spTree>
    <p:extLst>
      <p:ext uri="{BB962C8B-B14F-4D97-AF65-F5344CB8AC3E}">
        <p14:creationId xmlns:p14="http://schemas.microsoft.com/office/powerpoint/2010/main" val="2034362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467544" y="1100099"/>
            <a:ext cx="7992888" cy="866896"/>
          </a:xfrm>
        </p:spPr>
        <p:txBody>
          <a:bodyPr>
            <a:noAutofit/>
          </a:bodyPr>
          <a:lstStyle/>
          <a:p>
            <a:r>
              <a:rPr lang="cs-CZ" sz="3000" b="1" cap="all" dirty="0">
                <a:solidFill>
                  <a:srgbClr val="003399"/>
                </a:solidFill>
              </a:rPr>
              <a:t>Řízení a obsahová náplň </a:t>
            </a:r>
            <a:br>
              <a:rPr lang="cs-CZ" sz="3000" b="1" cap="all" dirty="0">
                <a:solidFill>
                  <a:srgbClr val="003399"/>
                </a:solidFill>
              </a:rPr>
            </a:br>
            <a:r>
              <a:rPr lang="cs-CZ" sz="3000" b="1" cap="all" dirty="0">
                <a:solidFill>
                  <a:srgbClr val="003399"/>
                </a:solidFill>
              </a:rPr>
              <a:t>PRACOVNÍCH SKUPIN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252724" y="2348880"/>
            <a:ext cx="8595437" cy="3278926"/>
          </a:xfrm>
        </p:spPr>
        <p:txBody>
          <a:bodyPr>
            <a:normAutofit fontScale="92500" lnSpcReduction="20000"/>
          </a:bodyPr>
          <a:lstStyle/>
          <a:p>
            <a:pPr marL="342000" indent="-34200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Členové jsou v PS dobrovolně, pokud se rozhodnou ukončit členství, stačí informovat vedoucího PS a koordinátora PS (stačí mailem)</a:t>
            </a:r>
          </a:p>
          <a:p>
            <a:pPr marL="342000" indent="-34200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Je vhodné určit si vedoucího PS, který by koordinoval činnost PS po obsahové stránce</a:t>
            </a:r>
          </a:p>
          <a:p>
            <a:pPr marL="342000" indent="-34200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Administrativní servis zajišťuje koordinátor PS a metodickou podporu garantují členové realizačního týmu</a:t>
            </a:r>
          </a:p>
          <a:p>
            <a:pPr marL="342000" indent="-3420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Konkrétní tematické zaměření jednotlivých schůzek vyplývá na základě vzájemné diskuze členů v PS jakožto odborníků na danou oblast</a:t>
            </a:r>
            <a:endParaRPr lang="cs-CZ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</p:spTree>
    <p:extLst>
      <p:ext uri="{BB962C8B-B14F-4D97-AF65-F5344CB8AC3E}">
        <p14:creationId xmlns:p14="http://schemas.microsoft.com/office/powerpoint/2010/main" val="3487592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233772" y="2312876"/>
            <a:ext cx="8676456" cy="2232248"/>
          </a:xfrm>
        </p:spPr>
        <p:txBody>
          <a:bodyPr>
            <a:noAutofit/>
          </a:bodyPr>
          <a:lstStyle/>
          <a:p>
            <a:r>
              <a:rPr lang="cs-CZ" b="1" cap="all" dirty="0">
                <a:solidFill>
                  <a:srgbClr val="003399"/>
                </a:solidFill>
              </a:rPr>
              <a:t>5. Různé, diskuze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pic>
        <p:nvPicPr>
          <p:cNvPr id="8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96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sp>
        <p:nvSpPr>
          <p:cNvPr id="7" name="Podnadpis 2"/>
          <p:cNvSpPr>
            <a:spLocks noGrp="1"/>
          </p:cNvSpPr>
          <p:nvPr>
            <p:ph type="subTitle" sz="quarter" idx="1"/>
          </p:nvPr>
        </p:nvSpPr>
        <p:spPr>
          <a:xfrm>
            <a:off x="1043608" y="2252346"/>
            <a:ext cx="7128792" cy="3336894"/>
          </a:xfrm>
        </p:spPr>
        <p:txBody>
          <a:bodyPr>
            <a:normAutofit/>
          </a:bodyPr>
          <a:lstStyle/>
          <a:p>
            <a:pPr>
              <a:tabLst>
                <a:tab pos="4310063" algn="l"/>
              </a:tabLst>
            </a:pPr>
            <a:endParaRPr lang="cs-CZ" sz="3000" b="1" dirty="0">
              <a:solidFill>
                <a:schemeClr val="tx1"/>
              </a:solidFill>
            </a:endParaRPr>
          </a:p>
          <a:p>
            <a:pPr>
              <a:tabLst>
                <a:tab pos="4310063" algn="l"/>
              </a:tabLst>
            </a:pPr>
            <a:endParaRPr lang="cs-CZ" sz="3000" b="1" dirty="0">
              <a:solidFill>
                <a:schemeClr val="tx1"/>
              </a:solidFill>
            </a:endParaRPr>
          </a:p>
          <a:p>
            <a:pPr>
              <a:tabLst>
                <a:tab pos="4310063" algn="l"/>
              </a:tabLst>
            </a:pPr>
            <a:r>
              <a:rPr lang="cs-CZ" sz="3000" b="1" dirty="0">
                <a:solidFill>
                  <a:schemeClr val="tx1"/>
                </a:solidFill>
              </a:rPr>
              <a:t>Realizační tým MAP Trutnovsko II</a:t>
            </a:r>
          </a:p>
        </p:txBody>
      </p:sp>
      <p:sp>
        <p:nvSpPr>
          <p:cNvPr id="8" name="Nadpis 1"/>
          <p:cNvSpPr>
            <a:spLocks noGrp="1"/>
          </p:cNvSpPr>
          <p:nvPr>
            <p:ph type="ctrTitle" sz="quarter"/>
          </p:nvPr>
        </p:nvSpPr>
        <p:spPr>
          <a:xfrm>
            <a:off x="685800" y="2252346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Děkujeme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41148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2312876"/>
            <a:ext cx="7772400" cy="2232248"/>
          </a:xfrm>
        </p:spPr>
        <p:txBody>
          <a:bodyPr>
            <a:noAutofit/>
          </a:bodyPr>
          <a:lstStyle/>
          <a:p>
            <a:r>
              <a:rPr lang="cs-CZ" b="1" cap="all" dirty="0">
                <a:solidFill>
                  <a:srgbClr val="003399"/>
                </a:solidFill>
              </a:rPr>
              <a:t>1. Úvodní workshop</a:t>
            </a:r>
            <a:br>
              <a:rPr lang="cs-CZ" b="1" cap="all" dirty="0">
                <a:solidFill>
                  <a:srgbClr val="003399"/>
                </a:solidFill>
              </a:rPr>
            </a:br>
            <a:endParaRPr lang="cs-CZ" b="1" cap="all" dirty="0">
              <a:solidFill>
                <a:srgbClr val="003399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pic>
        <p:nvPicPr>
          <p:cNvPr id="8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77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482587"/>
            <a:ext cx="7992888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2. Základní údaje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683568" y="2369131"/>
            <a:ext cx="7704856" cy="2832838"/>
          </a:xfrm>
        </p:spPr>
        <p:txBody>
          <a:bodyPr>
            <a:normAutofit/>
          </a:bodyPr>
          <a:lstStyle/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Garant projektu: MAS Království – Jestřebí hory, o.p.s.</a:t>
            </a:r>
          </a:p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Doba realizace: 1. 1. 2019 – 31. 12. 2022</a:t>
            </a:r>
          </a:p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Klíčové aktivity:</a:t>
            </a:r>
          </a:p>
          <a:p>
            <a:pPr marL="971550" lvl="1" indent="-514350" algn="l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</a:rPr>
              <a:t>KA 1 Řízení projektu</a:t>
            </a:r>
          </a:p>
          <a:p>
            <a:pPr marL="971550" lvl="1" indent="-514350" algn="l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</a:rPr>
              <a:t>KA 2 Rozvoj a aktualizace MAP</a:t>
            </a:r>
          </a:p>
          <a:p>
            <a:pPr marL="971550" lvl="1" indent="-514350" algn="l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</a:rPr>
              <a:t>KA 3 Evaluace a monitoring MAP</a:t>
            </a:r>
          </a:p>
          <a:p>
            <a:pPr marL="971550" lvl="1" indent="-514350" algn="l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</a:rPr>
              <a:t>KA 4 Implementace MAP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</p:spTree>
    <p:extLst>
      <p:ext uri="{BB962C8B-B14F-4D97-AF65-F5344CB8AC3E}">
        <p14:creationId xmlns:p14="http://schemas.microsoft.com/office/powerpoint/2010/main" val="3448468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292847"/>
            <a:ext cx="7992888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Hlavní cíl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467544" y="1986643"/>
            <a:ext cx="8064896" cy="3746613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Naplňovat priority identifikované v rámci předchozího projektu MAP I, tj. prostřednictvím společného akčního plánování (které obsahuje vyhodnocování a aktualizaci MAP) podpořit aktivity implementace.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Dílčím cílem je na základě prohloubené a koordinované spolupráce mezi jednotlivými aktéry v území zlepšit kvalitu vzdělávání v MŠ a ZŠ a logicky zapojit do těchto aktivit co nejvíce relevantních subjektů z území (oslovovat subjekty, které se do MAP I zapojovaly omezeně).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</p:spTree>
    <p:extLst>
      <p:ext uri="{BB962C8B-B14F-4D97-AF65-F5344CB8AC3E}">
        <p14:creationId xmlns:p14="http://schemas.microsoft.com/office/powerpoint/2010/main" val="1531542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1268760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Realizační tým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007604" y="1941476"/>
            <a:ext cx="7236804" cy="3863787"/>
          </a:xfrm>
        </p:spPr>
        <p:txBody>
          <a:bodyPr>
            <a:normAutofit/>
          </a:bodyPr>
          <a:lstStyle/>
          <a:p>
            <a:pPr algn="l">
              <a:spcBef>
                <a:spcPts val="2400"/>
              </a:spcBef>
            </a:pPr>
            <a:r>
              <a:rPr lang="cs-CZ" sz="2600" dirty="0">
                <a:solidFill>
                  <a:schemeClr val="tx1"/>
                </a:solidFill>
              </a:rPr>
              <a:t>Hlavní manažer projektu: Dr. Jan Balcar</a:t>
            </a:r>
          </a:p>
          <a:p>
            <a:pPr algn="l">
              <a:spcBef>
                <a:spcPts val="1000"/>
              </a:spcBef>
            </a:pPr>
            <a:r>
              <a:rPr lang="cs-CZ" sz="2600" dirty="0">
                <a:solidFill>
                  <a:schemeClr val="tx1"/>
                </a:solidFill>
              </a:rPr>
              <a:t>Manažer projektu / administrátor: Ing. Tomáš Mečíř / Ing. Kateřina </a:t>
            </a:r>
            <a:r>
              <a:rPr lang="cs-CZ" sz="2600" dirty="0" err="1">
                <a:solidFill>
                  <a:schemeClr val="tx1"/>
                </a:solidFill>
              </a:rPr>
              <a:t>Valdová</a:t>
            </a:r>
            <a:r>
              <a:rPr lang="cs-CZ" sz="2600" dirty="0">
                <a:solidFill>
                  <a:schemeClr val="tx1"/>
                </a:solidFill>
              </a:rPr>
              <a:t> (od 1. 7. 2019)</a:t>
            </a:r>
          </a:p>
          <a:p>
            <a:pPr algn="l">
              <a:spcBef>
                <a:spcPts val="1000"/>
              </a:spcBef>
            </a:pPr>
            <a:r>
              <a:rPr lang="cs-CZ" sz="2600" dirty="0">
                <a:solidFill>
                  <a:schemeClr val="tx1"/>
                </a:solidFill>
              </a:rPr>
              <a:t>Finanční manažer: Ing. Michal Hátle</a:t>
            </a:r>
          </a:p>
          <a:p>
            <a:pPr algn="l">
              <a:spcBef>
                <a:spcPts val="1000"/>
              </a:spcBef>
            </a:pPr>
            <a:r>
              <a:rPr lang="cs-CZ" sz="2600" dirty="0">
                <a:solidFill>
                  <a:schemeClr val="tx1"/>
                </a:solidFill>
              </a:rPr>
              <a:t>Administrativní pracovník: Markéta Demešová / Barbora Procházková (od 1. 7. 2019)</a:t>
            </a:r>
          </a:p>
          <a:p>
            <a:pPr algn="l">
              <a:spcBef>
                <a:spcPts val="1000"/>
              </a:spcBef>
            </a:pPr>
            <a:r>
              <a:rPr lang="cs-CZ" sz="2600" dirty="0">
                <a:solidFill>
                  <a:schemeClr val="tx1"/>
                </a:solidFill>
              </a:rPr>
              <a:t>Odborný konzultant - analýzy a strategie: Mgr. Karel Turek</a:t>
            </a:r>
          </a:p>
          <a:p>
            <a:pPr algn="l">
              <a:spcBef>
                <a:spcPts val="2400"/>
              </a:spcBef>
            </a:pPr>
            <a:endParaRPr lang="cs-CZ" sz="26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pic>
        <p:nvPicPr>
          <p:cNvPr id="8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917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1268760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odborný tým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611560" y="1941476"/>
            <a:ext cx="8168444" cy="3863787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Vedoucí implementačních aktivit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Koordinátor pracovních skupin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Členové pracovních skupin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Místní lídři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Odborní konzultanti (koordinátor školy; inkluze; vzdělávání)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Facilitátor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pic>
        <p:nvPicPr>
          <p:cNvPr id="8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76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2312876"/>
            <a:ext cx="7772400" cy="2232248"/>
          </a:xfrm>
        </p:spPr>
        <p:txBody>
          <a:bodyPr>
            <a:noAutofit/>
          </a:bodyPr>
          <a:lstStyle/>
          <a:p>
            <a:r>
              <a:rPr lang="cs-CZ" b="1" cap="all" dirty="0">
                <a:solidFill>
                  <a:srgbClr val="003399"/>
                </a:solidFill>
              </a:rPr>
              <a:t>3. PŘEDSTAVENÍ JEDNOTLIVÝCH </a:t>
            </a:r>
            <a:br>
              <a:rPr lang="cs-CZ" b="1" cap="all" dirty="0">
                <a:solidFill>
                  <a:srgbClr val="003399"/>
                </a:solidFill>
              </a:rPr>
            </a:br>
            <a:r>
              <a:rPr lang="cs-CZ" b="1" cap="all" dirty="0">
                <a:solidFill>
                  <a:srgbClr val="003399"/>
                </a:solidFill>
              </a:rPr>
              <a:t>PRACOVNÍCH SKUPIN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pic>
        <p:nvPicPr>
          <p:cNvPr id="8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54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1179924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Pracovní skupina pro financování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971600" y="1755894"/>
            <a:ext cx="7200800" cy="3977362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</a:rPr>
              <a:t>Organizace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zřizovatelé, ředitelé, odborníci (doporučení 5 osob)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setkání min. 4x ročně</a:t>
            </a:r>
          </a:p>
          <a:p>
            <a:pPr marL="457200" indent="-4572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</a:rPr>
              <a:t>Cíl a obsah</a:t>
            </a:r>
          </a:p>
          <a:p>
            <a:pPr marL="799200" lvl="1" indent="-342000" algn="l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plánování nákladů a identifikace zdrojů pro naplánované aktivity (EU, ČR, KHK, …)</a:t>
            </a:r>
          </a:p>
          <a:p>
            <a:pPr marL="457200" indent="-4572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</a:rPr>
              <a:t>Výstupy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chemeClr val="tx1"/>
                </a:solidFill>
              </a:rPr>
              <a:t>zápisy a prezenční listiny z jednání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zpracované návrhy financování aktivit navržených ostatními PS</a:t>
            </a:r>
          </a:p>
          <a:p>
            <a:pPr marL="457200" indent="-4572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</a:rPr>
              <a:t>Výsledek činnosti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akční plány se zdrojem financování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</a:rPr>
              <a:t>zpracované SR MAP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pic>
        <p:nvPicPr>
          <p:cNvPr id="8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6052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5817</TotalTime>
  <Words>1503</Words>
  <Application>Microsoft Office PowerPoint</Application>
  <PresentationFormat>Předvádění na obrazovce (4:3)</PresentationFormat>
  <Paragraphs>206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Motiv systému Office</vt:lpstr>
      <vt:lpstr> </vt:lpstr>
      <vt:lpstr>Program:</vt:lpstr>
      <vt:lpstr>1. Úvodní workshop </vt:lpstr>
      <vt:lpstr>2. Základní údaje</vt:lpstr>
      <vt:lpstr>Hlavní cíl</vt:lpstr>
      <vt:lpstr>Realizační tým</vt:lpstr>
      <vt:lpstr>odborný tým</vt:lpstr>
      <vt:lpstr>3. PŘEDSTAVENÍ JEDNOTLIVÝCH  PRACOVNÍCH SKUPIN</vt:lpstr>
      <vt:lpstr>Pracovní skupina pro financování</vt:lpstr>
      <vt:lpstr>Pracovní skupina pro financování</vt:lpstr>
      <vt:lpstr>Pracovní skupiny pro rozvoj čtenářské a matematické gramotnosti a k rozvoji potenciálu každého žáka</vt:lpstr>
      <vt:lpstr>Pracovní skupiny pro rozvoj čtenářské a matematické gramotnosti a k rozvoji potenciálu každého žáka</vt:lpstr>
      <vt:lpstr>Pracovní skupina rovné příležitosti</vt:lpstr>
      <vt:lpstr>Pracovní skupina rovné příležitosti</vt:lpstr>
      <vt:lpstr>Pracovní skupina pro  neformální a zájmové vzdělávání</vt:lpstr>
      <vt:lpstr>Pracovní skupina pro  neformální a zájmové vzdělávání</vt:lpstr>
      <vt:lpstr>Pracovní skupina ředitelé škol</vt:lpstr>
      <vt:lpstr>Pracovní skupina ředitelé škol</vt:lpstr>
      <vt:lpstr>4. Společné informace  k fungování  pracovních skupin</vt:lpstr>
      <vt:lpstr>PS pro financování, rozvoj ČG a Mg a pro rovné příležitosti – SPOLEČNÉ INFORMACE</vt:lpstr>
      <vt:lpstr>PS pro neformální a zájmové vzdělávání a ředitelé škol – SPOLEČNÉ INFORMACE</vt:lpstr>
      <vt:lpstr>ROLE KOORDINÁTORA PRACOVNÍCH SKUPIN </vt:lpstr>
      <vt:lpstr>Řízení a obsahová náplň  PRACOVNÍCH SKUPIN </vt:lpstr>
      <vt:lpstr>5. Různé, diskuze</vt:lpstr>
      <vt:lpstr>Děkujeme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</dc:creator>
  <cp:lastModifiedBy>Balcar Jéňa</cp:lastModifiedBy>
  <cp:revision>371</cp:revision>
  <cp:lastPrinted>2019-06-05T09:52:13Z</cp:lastPrinted>
  <dcterms:created xsi:type="dcterms:W3CDTF">2015-02-23T16:32:40Z</dcterms:created>
  <dcterms:modified xsi:type="dcterms:W3CDTF">2019-06-12T09:02:55Z</dcterms:modified>
</cp:coreProperties>
</file>