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4"/>
  </p:notesMasterIdLst>
  <p:sldIdLst>
    <p:sldId id="257" r:id="rId2"/>
    <p:sldId id="259" r:id="rId3"/>
    <p:sldId id="261" r:id="rId4"/>
    <p:sldId id="263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60" r:id="rId1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33CCFF"/>
    <a:srgbClr val="66CC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718" autoAdjust="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1F50F-738E-40A9-BEB9-0A2B0677EBA0}" type="datetimeFigureOut">
              <a:rPr lang="cs-CZ" smtClean="0"/>
              <a:pPr/>
              <a:t>01.06.2016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446C-6362-4A2B-A45F-C171CF512F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992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A84C2-414A-4CEF-BE46-B9879790873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0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F6EE-9A24-422E-A83E-6570E46F581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04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125F-1F8D-4FC9-AA3E-0580FE94E65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1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C113-7624-47F5-9EC6-222636D2721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40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E65AB-EDF6-4446-B752-6B1E693EFA91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89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83B4C-F9B5-4D1E-A9C6-841191A165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20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0442A-C9B4-42C1-83C7-CEFBF8C63DE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5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DE732-5B45-43A0-BD4A-AC7170924CB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5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EDD20-49A9-4EE5-8954-86FFAD322D39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093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E8309-10A2-4C49-9EE3-BD08273E3156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1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72739-036B-4F74-9949-4B785FF7EE8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52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14DBD-A144-4DF8-8F0B-48927107C60F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5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116D17C-E855-4606-87BC-E4BDF6A2618B}" type="slidenum">
              <a:rPr lang="cs-CZ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99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1736725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cs-CZ" sz="4000" b="1" dirty="0" smtClean="0">
                <a:solidFill>
                  <a:srgbClr val="001D3A"/>
                </a:solidFill>
              </a:rPr>
              <a:t/>
            </a:r>
            <a:br>
              <a:rPr lang="cs-CZ" sz="4000" b="1" dirty="0" smtClean="0">
                <a:solidFill>
                  <a:srgbClr val="001D3A"/>
                </a:solidFill>
              </a:rPr>
            </a:br>
            <a:endParaRPr lang="cs-CZ" sz="4000" b="1" dirty="0">
              <a:solidFill>
                <a:srgbClr val="001D3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72816"/>
            <a:ext cx="6400800" cy="3600400"/>
          </a:xfrm>
        </p:spPr>
        <p:txBody>
          <a:bodyPr>
            <a:normAutofit fontScale="92500"/>
          </a:bodyPr>
          <a:lstStyle/>
          <a:p>
            <a:r>
              <a:rPr lang="cs-CZ" sz="3600" b="1" dirty="0" smtClean="0">
                <a:solidFill>
                  <a:srgbClr val="003399"/>
                </a:solidFill>
              </a:rPr>
              <a:t>MAP Trutnovsko</a:t>
            </a:r>
          </a:p>
          <a:p>
            <a:r>
              <a:rPr lang="cs-CZ" sz="3000" b="1" dirty="0" smtClean="0">
                <a:solidFill>
                  <a:srgbClr val="003399"/>
                </a:solidFill>
              </a:rPr>
              <a:t>Vyhodnocení </a:t>
            </a:r>
            <a:r>
              <a:rPr lang="cs-CZ" sz="3000" b="1" dirty="0">
                <a:solidFill>
                  <a:srgbClr val="003399"/>
                </a:solidFill>
              </a:rPr>
              <a:t>dotazníkového šetření </a:t>
            </a:r>
            <a:r>
              <a:rPr lang="cs-CZ" sz="3000" b="1" dirty="0" smtClean="0">
                <a:solidFill>
                  <a:srgbClr val="003399"/>
                </a:solidFill>
              </a:rPr>
              <a:t>MŠ</a:t>
            </a:r>
          </a:p>
          <a:p>
            <a:endParaRPr lang="cs-CZ" sz="3600" dirty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endParaRPr lang="cs-CZ" sz="3600" dirty="0" smtClean="0">
              <a:solidFill>
                <a:srgbClr val="FFC000"/>
              </a:solidFill>
            </a:endParaRPr>
          </a:p>
          <a:p>
            <a:r>
              <a:rPr lang="cs-CZ" sz="2200" dirty="0" smtClean="0">
                <a:solidFill>
                  <a:srgbClr val="003399"/>
                </a:solidFill>
              </a:rPr>
              <a:t>1. 6. 2016, Havlovice</a:t>
            </a:r>
            <a:endParaRPr lang="cs-CZ" sz="2200" dirty="0">
              <a:solidFill>
                <a:srgbClr val="0033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797" y="1118730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3399"/>
                </a:solidFill>
              </a:rPr>
              <a:t>VIII. INFRASTRUKTURA – STAVBY A REKONSTRUKCE</a:t>
            </a:r>
            <a:endParaRPr lang="cs-CZ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648151"/>
              </p:ext>
            </p:extLst>
          </p:nvPr>
        </p:nvGraphicFramePr>
        <p:xfrm>
          <a:off x="1104896" y="1764278"/>
          <a:ext cx="6934201" cy="3038475"/>
        </p:xfrm>
        <a:graphic>
          <a:graphicData uri="http://schemas.openxmlformats.org/drawingml/2006/table">
            <a:tbl>
              <a:tblPr/>
              <a:tblGrid>
                <a:gridCol w="4408057"/>
                <a:gridCol w="736263"/>
                <a:gridCol w="736263"/>
                <a:gridCol w="1053618"/>
              </a:tblGrid>
              <a:tr h="552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Stavby, rekonstrukce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MŠ v rámci ORP plánujících stavět / rekonstruovat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MŠ v rámci ORP jejichž plán se bude týkat bezbariérovosti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–2018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2019–2020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Nová výstavba nebo přístavba budov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Bezbariérové stavební úpravy a rekonstrukce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Ostatní rekonstrukce, udržovací práce a modernizace pláště budovy; zateplení budov; (projekty energeticky udržitelné školy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Stavební úpravy a rekonstrukce tříd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Stavební úpravy a rekonstrukce knihovny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Stavební úpravy a rekonstrukce herny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Stavební úpravy a rekonstrukce tělocvičny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Stavební úpravy a rekonstrukce prostor na podporu polytechnického vzdělávání (např. keramická dílna)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Stavební úpravy a rekonstrukce školní jídelny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Stavební úpravy a vybavení na podporu podnětného venkovního prostředí školy např. hřiště, zahrady apod.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4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029160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3399"/>
                </a:solidFill>
              </a:rPr>
              <a:t>INFRASTRUKTURA – VYBAVENÍ</a:t>
            </a:r>
            <a:endParaRPr lang="cs-CZ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139911"/>
              </p:ext>
            </p:extLst>
          </p:nvPr>
        </p:nvGraphicFramePr>
        <p:xfrm>
          <a:off x="1631950" y="1625841"/>
          <a:ext cx="5880100" cy="3924300"/>
        </p:xfrm>
        <a:graphic>
          <a:graphicData uri="http://schemas.openxmlformats.org/drawingml/2006/table">
            <a:tbl>
              <a:tblPr/>
              <a:tblGrid>
                <a:gridCol w="4410075"/>
                <a:gridCol w="736600"/>
                <a:gridCol w="733425"/>
              </a:tblGrid>
              <a:tr h="552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Vybavení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MŠ v rámci ORP plánujících pořízení vybavení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 –2018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2019–2020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Vybavení třídy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Vybavení prostorů školy pro rozvoj polytechnických dovedností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Vybavení knihovny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Vybavení herny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Vybavení tělocvičny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Vybavení školní jídelny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Vybavení výpočetní technikou pro potřeby pedagogických pracovníků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Software pro ICT techniku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Nové didaktické pomůcky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Připojení k internetu v hernách, ve škole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 Interaktivní tabule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Audiovizuální technika (televize, projektory apod.)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Vybavení bezbariérovým nábytkem pro děti se SVP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 Didaktické a kompenzační pomůcky pro děti se SVP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Vybavení na podporu podnětného vnitřního prostředí školy např. čtenářské koutky, prostor na rozvoj jednotlivých pregramotností, polytechnických dovedností apod.</a:t>
                      </a:r>
                    </a:p>
                  </a:txBody>
                  <a:tcPr marL="17145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857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84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112188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3399"/>
                </a:solidFill>
              </a:rPr>
              <a:t>CO O PROJEKTECH VÍME?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84156"/>
              </p:ext>
            </p:extLst>
          </p:nvPr>
        </p:nvGraphicFramePr>
        <p:xfrm>
          <a:off x="571500" y="1719648"/>
          <a:ext cx="8001000" cy="1247775"/>
        </p:xfrm>
        <a:graphic>
          <a:graphicData uri="http://schemas.openxmlformats.org/drawingml/2006/table">
            <a:tbl>
              <a:tblPr/>
              <a:tblGrid>
                <a:gridCol w="3172549"/>
                <a:gridCol w="811301"/>
                <a:gridCol w="1114025"/>
                <a:gridCol w="1107970"/>
                <a:gridCol w="896064"/>
                <a:gridCol w="899091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Název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333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Plán stavět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2016–2018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Plán stavět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2019–2020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Plán se bude týkat bezbariérovosti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Plán  vybavení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2016–2018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Plán vybavení</a:t>
                      </a:r>
                      <a:b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</a:br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2019–2020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Základní škola a Mateřská škola, Havlovice nad Úpou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Základní škola a Mateřská škola, Horní Maršov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Mateřská škola, Trutnov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3, 8, 10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1, 5, 7, 9, 11, 12, 14, 15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Podnadpis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82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6039" y="939783"/>
            <a:ext cx="7772400" cy="819912"/>
          </a:xfrm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rgbClr val="003399"/>
                </a:solidFill>
              </a:rPr>
              <a:t>VYHODNOCENÍ PRIORIT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-12831" y="-51697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388923"/>
              </p:ext>
            </p:extLst>
          </p:nvPr>
        </p:nvGraphicFramePr>
        <p:xfrm>
          <a:off x="673339" y="4300314"/>
          <a:ext cx="7797800" cy="1504950"/>
        </p:xfrm>
        <a:graphic>
          <a:graphicData uri="http://schemas.openxmlformats.org/drawingml/2006/table">
            <a:tbl>
              <a:tblPr/>
              <a:tblGrid>
                <a:gridCol w="5245100"/>
                <a:gridCol w="850900"/>
                <a:gridCol w="850900"/>
                <a:gridCol w="850900"/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Další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oblasti podporované z 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Pořadí podle potřeb </a:t>
                      </a:r>
                      <a:r>
                        <a:rPr lang="cs-CZ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škol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Jazykové vzdělávání 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</a:t>
                      </a:r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ICT včetně potřeb infrastruktury (podpora digitálních kompetencí, konektivita škol)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</a:t>
                      </a:r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a občanské dovednosti a další klíčové kompetence 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704886"/>
              </p:ext>
            </p:extLst>
          </p:nvPr>
        </p:nvGraphicFramePr>
        <p:xfrm>
          <a:off x="686039" y="1598556"/>
          <a:ext cx="7797800" cy="2590800"/>
        </p:xfrm>
        <a:graphic>
          <a:graphicData uri="http://schemas.openxmlformats.org/drawingml/2006/table">
            <a:tbl>
              <a:tblPr/>
              <a:tblGrid>
                <a:gridCol w="5245100"/>
                <a:gridCol w="850900"/>
                <a:gridCol w="850900"/>
                <a:gridCol w="850900"/>
              </a:tblGrid>
              <a:tr h="21907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Hlavní </a:t>
                      </a:r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oblasti podporované z OP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Pořadí podle potřeb škol </a:t>
                      </a:r>
                      <a:r>
                        <a:rPr lang="cs-CZ" sz="1100" b="1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1)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</a:t>
                      </a:r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inkluzivního / společného vzdělávání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B.</a:t>
                      </a:r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rozvoje čtenářské pregramotnosti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C.</a:t>
                      </a:r>
                      <a:r>
                        <a:rPr lang="pl-P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pl-PL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rozvoje matematické pregramotnosti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D.</a:t>
                      </a:r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kompetencí k iniciativě a kreativitě dětí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E.</a:t>
                      </a:r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  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Podpora polytechnického vzdělávání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F.</a:t>
                      </a:r>
                      <a:r>
                        <a:rPr lang="cs-CZ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      </a:t>
                      </a:r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Rozvoj infrastruktury školy, vč. rekonstrukcí a vybavení</a:t>
                      </a:r>
                    </a:p>
                  </a:txBody>
                  <a:tcPr marL="42862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886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799" y="1223459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3399"/>
                </a:solidFill>
              </a:rPr>
              <a:t>I. PODPORA INKLUZIVNÍHO / SPOLEČNÉHO VZDĚLÁVÁNÍ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3659020"/>
              </p:ext>
            </p:extLst>
          </p:nvPr>
        </p:nvGraphicFramePr>
        <p:xfrm>
          <a:off x="622301" y="1926822"/>
          <a:ext cx="7835898" cy="1562100"/>
        </p:xfrm>
        <a:graphic>
          <a:graphicData uri="http://schemas.openxmlformats.org/drawingml/2006/table">
            <a:tbl>
              <a:tblPr/>
              <a:tblGrid>
                <a:gridCol w="5176269"/>
                <a:gridCol w="648225"/>
                <a:gridCol w="238318"/>
                <a:gridCol w="648225"/>
                <a:gridCol w="238318"/>
                <a:gridCol w="648225"/>
                <a:gridCol w="238318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podpory inkluzivního / společného vzdělávání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Nedostatečné finanční zajištění personálních nákladů na práci s heterogenními skupinami dětí (např. asistentů pedagoga, pedagogické i nepedagogické pracovníky)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Velký počet dětí ve třídách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 Nedostatek finančních prostředků pro realizaci mimoškolního vzdělávání pro znevýhodněné děti (např. výstavy, exkurze, kroužky apod.)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Technická nemožnost bezbariérových úprav školy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395996"/>
              </p:ext>
            </p:extLst>
          </p:nvPr>
        </p:nvGraphicFramePr>
        <p:xfrm>
          <a:off x="622301" y="3791451"/>
          <a:ext cx="7835898" cy="1333500"/>
        </p:xfrm>
        <a:graphic>
          <a:graphicData uri="http://schemas.openxmlformats.org/drawingml/2006/table">
            <a:tbl>
              <a:tblPr/>
              <a:tblGrid>
                <a:gridCol w="5176269"/>
                <a:gridCol w="648225"/>
                <a:gridCol w="238318"/>
                <a:gridCol w="648225"/>
                <a:gridCol w="238318"/>
                <a:gridCol w="648225"/>
                <a:gridCol w="238318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podpory inkluzivního / společného vzdělávání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Nedostatečné finanční zajištění personálních nákladů na práci s heterogenními skupinami dětí (např. asistentů pedagoga, pedagogické i nepedagogické pracovníky)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Velký počet dětí ve třídách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 Technická nemožnost bezbariérových úprav školy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154677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3399"/>
                </a:solidFill>
              </a:rPr>
              <a:t>II. ROZVOJ ČTENÁŘSKÉ </a:t>
            </a:r>
            <a:r>
              <a:rPr lang="cs-CZ" sz="2400" b="1" dirty="0" smtClean="0">
                <a:solidFill>
                  <a:srgbClr val="003399"/>
                </a:solidFill>
              </a:rPr>
              <a:t>PREGRAMOTNOSTI</a:t>
            </a:r>
            <a:endParaRPr lang="cs-CZ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72334"/>
              </p:ext>
            </p:extLst>
          </p:nvPr>
        </p:nvGraphicFramePr>
        <p:xfrm>
          <a:off x="653899" y="1893361"/>
          <a:ext cx="7835898" cy="1552575"/>
        </p:xfrm>
        <a:graphic>
          <a:graphicData uri="http://schemas.openxmlformats.org/drawingml/2006/table">
            <a:tbl>
              <a:tblPr/>
              <a:tblGrid>
                <a:gridCol w="5176269"/>
                <a:gridCol w="648225"/>
                <a:gridCol w="238318"/>
                <a:gridCol w="648225"/>
                <a:gridCol w="238318"/>
                <a:gridCol w="648225"/>
                <a:gridCol w="238318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rozvoje čtenářské pregramotnosti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Nedostatek stabilní finanční podpory pro rozvoj příslušné pregramotnosti (nedostatečné materiálně technické zázemí, chybějící finance na inovace a výměnu pomůcek k rozvoji pregramotností, nedostatečný počet pomůcek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interaktivních metod a pomůcek pro rozvoj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Nedostatek příležitostí ke vzdělávání pedagogických pracovníků v oblasti příslušné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(8.)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300412"/>
              </p:ext>
            </p:extLst>
          </p:nvPr>
        </p:nvGraphicFramePr>
        <p:xfrm>
          <a:off x="652220" y="3604617"/>
          <a:ext cx="7835898" cy="1952625"/>
        </p:xfrm>
        <a:graphic>
          <a:graphicData uri="http://schemas.openxmlformats.org/drawingml/2006/table">
            <a:tbl>
              <a:tblPr/>
              <a:tblGrid>
                <a:gridCol w="5176269"/>
                <a:gridCol w="648225"/>
                <a:gridCol w="238318"/>
                <a:gridCol w="648225"/>
                <a:gridCol w="238318"/>
                <a:gridCol w="648225"/>
                <a:gridCol w="238318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rozvoje čtenářské pregramotnosti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53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Nedostatek stabilní finanční podpory pro rozvoj příslušné pregramotnosti (nedostatečné materiálně technické zázemí, chybějící finance na inovace a výměnu pomůcek k rozvoji pregramotností, nedostatečný počet pomůcek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36,8%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interaktivních metod a pomůcek pro rozvoj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Absence pozice samostatného pracovníka nebo pracovníků pro rozvoj příslušné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Nízká úroveň kooperace školy s dalšími aktéry k rozvoji pregramotnosti (projekty se školami, s obcemi, science centry, neziskovými organizacemi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2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797" y="1118730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3399"/>
                </a:solidFill>
              </a:rPr>
              <a:t>III. ROZVOJ MATEMATICKÉ </a:t>
            </a:r>
            <a:r>
              <a:rPr lang="cs-CZ" sz="2400" b="1" dirty="0" smtClean="0">
                <a:solidFill>
                  <a:srgbClr val="003399"/>
                </a:solidFill>
              </a:rPr>
              <a:t>PREGRAMOTNOSTI</a:t>
            </a:r>
            <a:endParaRPr lang="cs-CZ" sz="2400" b="1" dirty="0">
              <a:solidFill>
                <a:srgbClr val="003399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4748807"/>
              </p:ext>
            </p:extLst>
          </p:nvPr>
        </p:nvGraphicFramePr>
        <p:xfrm>
          <a:off x="674645" y="1717364"/>
          <a:ext cx="7975601" cy="152400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rozvoje matematické pregramotnosti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8577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Nedostatek stabilní finanční podpory pro rozvoj příslušné pregramotnosti (nedostatečné materiálně technické zázemí, chybějící finance na inovace a výměnu pomůcek k rozvoji pregramotností, nedostatečný počet pomůcek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interaktivních metod a pomůcek pro rozvoj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Nedostatek příležitostí ke vzdělávání pedagogických pracovníků v oblasti příslušné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(7.)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(6.)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39312"/>
              </p:ext>
            </p:extLst>
          </p:nvPr>
        </p:nvGraphicFramePr>
        <p:xfrm>
          <a:off x="674644" y="3434227"/>
          <a:ext cx="7975601" cy="196215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rozvoje matematické pregramotnosti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048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Nedostatek stabilní finanční podpory pro rozvoj příslušné pregramotnosti (nedostatečné materiálně technické zázemí, chybějící finance na inovace a výměnu pomůcek k rozvoji pregramotností, nedostatečný počet pomůcek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55,6%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interaktivních metod a pomůcek pro rozvoj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 Absence pozice samostatného pracovníka nebo pracovníků pro rozvoj příslušné pregramotnosti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 Nízká úroveň kooperace školy s dalšími aktéry k rozvoji pregramotnosti (projekty se školami, s obcemi, science centry, neziskovými organizacemi apod.)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33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795" y="1275327"/>
            <a:ext cx="7772400" cy="580003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rgbClr val="003399"/>
                </a:solidFill>
              </a:rPr>
              <a:t>I</a:t>
            </a:r>
            <a:r>
              <a:rPr lang="cs-CZ" sz="2400" b="1" dirty="0" smtClean="0">
                <a:solidFill>
                  <a:srgbClr val="003399"/>
                </a:solidFill>
              </a:rPr>
              <a:t>V</a:t>
            </a:r>
            <a:r>
              <a:rPr lang="cs-CZ" sz="2400" b="1" dirty="0">
                <a:solidFill>
                  <a:srgbClr val="003399"/>
                </a:solidFill>
              </a:rPr>
              <a:t>. PODPORA KOMPETENCÍ K PODNIKAVOSTI, INICIATIVĚ </a:t>
            </a:r>
            <a:r>
              <a:rPr lang="cs-CZ" sz="2400" b="1" dirty="0" smtClean="0">
                <a:solidFill>
                  <a:srgbClr val="003399"/>
                </a:solidFill>
              </a:rPr>
              <a:t/>
            </a:r>
            <a:br>
              <a:rPr lang="cs-CZ" sz="2400" b="1" dirty="0" smtClean="0">
                <a:solidFill>
                  <a:srgbClr val="003399"/>
                </a:solidFill>
              </a:rPr>
            </a:br>
            <a:r>
              <a:rPr lang="cs-CZ" sz="2400" b="1" dirty="0" smtClean="0">
                <a:solidFill>
                  <a:srgbClr val="003399"/>
                </a:solidFill>
              </a:rPr>
              <a:t>A </a:t>
            </a:r>
            <a:r>
              <a:rPr lang="cs-CZ" sz="2400" b="1" dirty="0">
                <a:solidFill>
                  <a:srgbClr val="003399"/>
                </a:solidFill>
              </a:rPr>
              <a:t>KREATIVITĚ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015520"/>
              </p:ext>
            </p:extLst>
          </p:nvPr>
        </p:nvGraphicFramePr>
        <p:xfrm>
          <a:off x="584194" y="2134661"/>
          <a:ext cx="7975601" cy="137160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podpory kompetencí k iniciativě a kreativitě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Nedostatek příležitosti k dalšímu vzdělávání pedagogických pracovníků v oblasti rozvoje iniciativy a kreativity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Nedostatek finančních prostředků pro zajištění pomůcek, literatury apod. pro rozvoj iniciativy a kreativity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Nedostupnost informačních a komunikačních technologií pro rozvoj iniciativy a kreativity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183392"/>
              </p:ext>
            </p:extLst>
          </p:nvPr>
        </p:nvGraphicFramePr>
        <p:xfrm>
          <a:off x="584194" y="3785592"/>
          <a:ext cx="7975601" cy="146685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podpory kompetencí k iniciativě a kreativitě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Nedostatek příležitosti k dalšímu vzdělávání pedagogických pracovníků v oblasti rozvoje iniciativy a kreativity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(x)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10,3%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Nedostatek finančních prostředků pro zajištění pomůcek, literatury apod. pro rozvoj iniciativy a kreativity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48,1%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 Žádné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1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797" y="1118730"/>
            <a:ext cx="7772400" cy="580003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003399"/>
                </a:solidFill>
              </a:rPr>
              <a:t>V. </a:t>
            </a:r>
            <a:r>
              <a:rPr lang="cs-CZ" sz="2400" b="1" dirty="0">
                <a:solidFill>
                  <a:srgbClr val="003399"/>
                </a:solidFill>
              </a:rPr>
              <a:t>PODPORA POLYTECHNICKÉHO VZDĚLÁVÁNÍ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125970"/>
              </p:ext>
            </p:extLst>
          </p:nvPr>
        </p:nvGraphicFramePr>
        <p:xfrm>
          <a:off x="584196" y="1764397"/>
          <a:ext cx="7975601" cy="139065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podpory polytechnického vzdělávání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Nevhodné či žádné vybavení pomůckami pro rozvoj polytechnického vzdělávání (vybavení tříd, heren, hřišť, keramických dílen apod.)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 Absence pozice samostatného pracovníka nebo pracovníků pro rozvoj polytechnického vzdělávání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51,9%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Nedostatek financí na podporu polytechnického vzdělávání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70,4%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45058"/>
              </p:ext>
            </p:extLst>
          </p:nvPr>
        </p:nvGraphicFramePr>
        <p:xfrm>
          <a:off x="578320" y="3602879"/>
          <a:ext cx="7975601" cy="1323975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podpory polytechnického vzdělávání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Nevhodné či žádné vybavení pomůckami pro rozvoj polytechnického vzdělávání (vybavení tříd, heren, hřišť, keramických dílen apod.)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25,9%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Nedostatek financí na podporu polytechnického vzdělávání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37,0%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43,8%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 Nedostatek příležitostí k dalšímu vzdělávání pedagogických pracovníků v oblasti polytechniky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8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58099"/>
            <a:ext cx="7772400" cy="580003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solidFill>
                  <a:srgbClr val="003399"/>
                </a:solidFill>
              </a:rPr>
              <a:t>VI. PODPORA </a:t>
            </a:r>
            <a:r>
              <a:rPr lang="cs-CZ" sz="2400" b="1" dirty="0">
                <a:solidFill>
                  <a:srgbClr val="003399"/>
                </a:solidFill>
              </a:rPr>
              <a:t>SOCIÁLNÍCH A OBČANSKÝCH DOVEDNOSTÍ A DALŠÍCH KLÍČOVÝCH KOMPETENCÍ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719256" y="4002164"/>
            <a:ext cx="7772400" cy="580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b="1" dirty="0" smtClean="0">
                <a:solidFill>
                  <a:srgbClr val="003399"/>
                </a:solidFill>
              </a:rPr>
              <a:t>= nebyly hodnoceny jednotlivé překážky </a:t>
            </a:r>
            <a:endParaRPr lang="cs-CZ" sz="1600" b="1" dirty="0">
              <a:solidFill>
                <a:srgbClr val="003399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324853"/>
              </p:ext>
            </p:extLst>
          </p:nvPr>
        </p:nvGraphicFramePr>
        <p:xfrm>
          <a:off x="457200" y="2107172"/>
          <a:ext cx="8229599" cy="1317458"/>
        </p:xfrm>
        <a:graphic>
          <a:graphicData uri="http://schemas.openxmlformats.org/drawingml/2006/table">
            <a:tbl>
              <a:tblPr/>
              <a:tblGrid>
                <a:gridCol w="4295670"/>
                <a:gridCol w="614959"/>
                <a:gridCol w="614959"/>
                <a:gridCol w="841047"/>
                <a:gridCol w="967656"/>
                <a:gridCol w="895308"/>
              </a:tblGrid>
              <a:tr h="3429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Sociální a občanské dovednosti a další klíčové kompetence</a:t>
                      </a:r>
                    </a:p>
                  </a:txBody>
                  <a:tcPr marL="9024" marR="9024" marT="9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MŠ v rámci ORP plánujících zlepšení</a:t>
                      </a:r>
                    </a:p>
                  </a:txBody>
                  <a:tcPr marL="9024" marR="9024" marT="90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Průměrné hodnocení aktuálního stavu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04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2016–2018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2019–2020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 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180474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Škola u dětí rozvíjí schopnosti sebereflexe a sebehodnocení</a:t>
                      </a:r>
                    </a:p>
                  </a:txBody>
                  <a:tcPr marL="81213" marR="9024" marT="9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2,93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2,99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2,93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8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 Škola rozvíjí vztah k bezpečnému používání informačních, komunikačních a dalších technologií</a:t>
                      </a:r>
                    </a:p>
                  </a:txBody>
                  <a:tcPr marL="81213" marR="9024" marT="9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2,44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2,56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680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 Výuka směřuje k přípravě na výuku v základní škole, k základním společenským návykům a pravidlům chování v různých prostředích</a:t>
                      </a:r>
                    </a:p>
                  </a:txBody>
                  <a:tcPr marL="81213" marR="9024" marT="90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63,0%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3,15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7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3,34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</a:t>
                      </a:r>
                    </a:p>
                  </a:txBody>
                  <a:tcPr marL="9024" marR="9024" marT="9024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641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>
          <a:xfrm>
            <a:off x="685800" y="1242145"/>
            <a:ext cx="7772400" cy="580003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>
                <a:solidFill>
                  <a:srgbClr val="003399"/>
                </a:solidFill>
              </a:rPr>
              <a:t>VII. PODPORA </a:t>
            </a:r>
            <a:r>
              <a:rPr lang="cs-CZ" sz="2400" b="1" dirty="0">
                <a:solidFill>
                  <a:srgbClr val="003399"/>
                </a:solidFill>
              </a:rPr>
              <a:t>DIGITÁLNÍCH KOMPETENCÍ PEDAGOGICKÝCH PRACOVNÍKŮ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1" y="-9564"/>
            <a:ext cx="9143999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P:\MAP\Publicita\loga MAP\logo k použití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25"/>
          <a:stretch/>
        </p:blipFill>
        <p:spPr bwMode="auto">
          <a:xfrm>
            <a:off x="179512" y="5589240"/>
            <a:ext cx="6057682" cy="1078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057683" y="6021288"/>
            <a:ext cx="276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3399"/>
                </a:solidFill>
              </a:rPr>
              <a:t>MAP </a:t>
            </a:r>
            <a:r>
              <a:rPr lang="cs-CZ" sz="2800" b="1" dirty="0">
                <a:solidFill>
                  <a:srgbClr val="003399"/>
                </a:solidFill>
              </a:rPr>
              <a:t>T</a:t>
            </a:r>
            <a:r>
              <a:rPr lang="cs-CZ" sz="2800" b="1" dirty="0" smtClean="0">
                <a:solidFill>
                  <a:srgbClr val="003399"/>
                </a:solidFill>
              </a:rPr>
              <a:t>rutnovsko</a:t>
            </a:r>
            <a:endParaRPr lang="cs-CZ" sz="2800" b="1" dirty="0">
              <a:solidFill>
                <a:srgbClr val="003399"/>
              </a:solidFill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03390"/>
              </p:ext>
            </p:extLst>
          </p:nvPr>
        </p:nvGraphicFramePr>
        <p:xfrm>
          <a:off x="584199" y="2064343"/>
          <a:ext cx="7975601" cy="1238250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3619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Překážky v oblasti podpory digitálních kompetencí pedagogických pracovníků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 narážejících na danou překážku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905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Nevhodné / zastaralé ICT vybavení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Nedostatek příležitostí k dalšímu vzdělávání pedagogických pracovníků v oblasti digitálních kompetencí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44,4%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financí na pořízení moderního ICT vybavení (včetně údržby stávající techniky)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88,9%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74,7%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087251"/>
              </p:ext>
            </p:extLst>
          </p:nvPr>
        </p:nvGraphicFramePr>
        <p:xfrm>
          <a:off x="584199" y="3544788"/>
          <a:ext cx="7975601" cy="1343025"/>
        </p:xfrm>
        <a:graphic>
          <a:graphicData uri="http://schemas.openxmlformats.org/drawingml/2006/table">
            <a:tbl>
              <a:tblPr/>
              <a:tblGrid>
                <a:gridCol w="5180324"/>
                <a:gridCol w="648733"/>
                <a:gridCol w="238505"/>
                <a:gridCol w="648733"/>
                <a:gridCol w="238505"/>
                <a:gridCol w="782296"/>
                <a:gridCol w="238505"/>
              </a:tblGrid>
              <a:tr h="4191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Nejvýznamnější překážky v oblasti podpory digitálních kompetencí pedagogických pracovníků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Podíl škol, které danou překážku označily za nejvýznamnější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ORP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kraje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rámci ČR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Nevhodné / zastaralé ICT vybavení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(3.)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(4.)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Nedostatek příležitostí k dalšímu vzdělávání pedagogických pracovníků v oblasti digitálních kompetencí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12,3%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(2.)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Nedostatek financí na pořízení moderního ICT vybavení (včetně údržby stávající techniky)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77,8%</a:t>
                      </a:r>
                    </a:p>
                  </a:txBody>
                  <a:tcPr marL="9525" marR="857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b="0" i="0" u="none" strike="noStrike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(1.)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7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</TotalTime>
  <Words>2048</Words>
  <Application>Microsoft Office PowerPoint</Application>
  <PresentationFormat>Předvádění na obrazovce (4:3)</PresentationFormat>
  <Paragraphs>557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Arial Narrow</vt:lpstr>
      <vt:lpstr>Calibri</vt:lpstr>
      <vt:lpstr>Motiv systému Office</vt:lpstr>
      <vt:lpstr> </vt:lpstr>
      <vt:lpstr>VYHODNOCENÍ PRIORIT </vt:lpstr>
      <vt:lpstr>I. PODPORA INKLUZIVNÍHO / SPOLEČNÉHO VZDĚLÁVÁNÍ</vt:lpstr>
      <vt:lpstr>II. ROZVOJ ČTENÁŘSKÉ PREGRAMOTNOSTI</vt:lpstr>
      <vt:lpstr>III. ROZVOJ MATEMATICKÉ PREGRAMOTNOSTI</vt:lpstr>
      <vt:lpstr>IV. PODPORA KOMPETENCÍ K PODNIKAVOSTI, INICIATIVĚ  A KREATIVITĚ</vt:lpstr>
      <vt:lpstr>V. PODPORA POLYTECHNICKÉHO VZDĚLÁVÁNÍ</vt:lpstr>
      <vt:lpstr>VI. PODPORA SOCIÁLNÍCH A OBČANSKÝCH DOVEDNOSTÍ A DALŠÍCH KLÍČOVÝCH KOMPETENCÍ</vt:lpstr>
      <vt:lpstr>VII. PODPORA DIGITÁLNÍCH KOMPETENCÍ PEDAGOGICKÝCH PRACOVNÍKŮ</vt:lpstr>
      <vt:lpstr>VIII. INFRASTRUKTURA – STAVBY A REKONSTRUKCE</vt:lpstr>
      <vt:lpstr>INFRASTRUKTURA – VYBAVENÍ</vt:lpstr>
      <vt:lpstr>CO O PROJEKTECH VÍME?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</dc:creator>
  <cp:lastModifiedBy>Balcar Jéňa</cp:lastModifiedBy>
  <cp:revision>165</cp:revision>
  <cp:lastPrinted>2016-05-31T12:45:44Z</cp:lastPrinted>
  <dcterms:created xsi:type="dcterms:W3CDTF">2015-02-23T16:32:40Z</dcterms:created>
  <dcterms:modified xsi:type="dcterms:W3CDTF">2016-06-01T08:09:32Z</dcterms:modified>
</cp:coreProperties>
</file>