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0"/>
  </p:notesMasterIdLst>
  <p:sldIdLst>
    <p:sldId id="257" r:id="rId2"/>
    <p:sldId id="264" r:id="rId3"/>
    <p:sldId id="266" r:id="rId4"/>
    <p:sldId id="267" r:id="rId5"/>
    <p:sldId id="268" r:id="rId6"/>
    <p:sldId id="269" r:id="rId7"/>
    <p:sldId id="265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CCFF"/>
    <a:srgbClr val="66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1F50F-738E-40A9-BEB9-0A2B0677EBA0}" type="datetimeFigureOut">
              <a:rPr lang="cs-CZ" smtClean="0"/>
              <a:pPr/>
              <a:t>14.6.2017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0446C-6362-4A2B-A45F-C171CF512FD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99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0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F6EE-9A24-422E-A83E-6570E46F5814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4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125F-1F8D-4FC9-AA3E-0580FE94E65F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7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113-7624-47F5-9EC6-222636D27213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0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5AB-EDF6-4446-B752-6B1E693EFA9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8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3B4C-F9B5-4D1E-A9C6-841191A1658C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0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442A-C9B4-42C1-83C7-CEFBF8C63DEE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8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E732-5B45-43A0-BD4A-AC7170924CB8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5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DD20-49A9-4EE5-8954-86FFAD322D39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9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8309-10A2-4C49-9EE3-BD08273E3156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1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2739-036B-4F74-9949-4B785FF7EE8C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5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4DBD-A144-4DF8-8F0B-48927107C60F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5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16D17C-E855-4606-87BC-E4BDF6A2618B}" type="slidenum">
              <a:rPr lang="cs-CZ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7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736725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4000" b="1" dirty="0" smtClean="0">
                <a:solidFill>
                  <a:srgbClr val="001D3A"/>
                </a:solidFill>
              </a:rPr>
              <a:t/>
            </a:r>
            <a:br>
              <a:rPr lang="cs-CZ" sz="4000" b="1" dirty="0" smtClean="0">
                <a:solidFill>
                  <a:srgbClr val="001D3A"/>
                </a:solidFill>
              </a:rPr>
            </a:br>
            <a:endParaRPr lang="cs-CZ" sz="4000" b="1" dirty="0">
              <a:solidFill>
                <a:srgbClr val="001D3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600400"/>
          </a:xfrm>
        </p:spPr>
        <p:txBody>
          <a:bodyPr>
            <a:normAutofit fontScale="85000" lnSpcReduction="20000"/>
          </a:bodyPr>
          <a:lstStyle/>
          <a:p>
            <a:r>
              <a:rPr lang="cs-CZ" sz="3600" b="1" dirty="0" smtClean="0">
                <a:solidFill>
                  <a:srgbClr val="003399"/>
                </a:solidFill>
              </a:rPr>
              <a:t>MAP Trutnovsko</a:t>
            </a:r>
          </a:p>
          <a:p>
            <a:endParaRPr lang="cs-CZ" sz="3600" dirty="0" smtClean="0">
              <a:solidFill>
                <a:srgbClr val="003399"/>
              </a:solidFill>
            </a:endParaRPr>
          </a:p>
          <a:p>
            <a:r>
              <a:rPr lang="cs-CZ" sz="3600" dirty="0" smtClean="0">
                <a:solidFill>
                  <a:srgbClr val="003399"/>
                </a:solidFill>
              </a:rPr>
              <a:t>Aktuální informace o stavu</a:t>
            </a:r>
          </a:p>
          <a:p>
            <a:r>
              <a:rPr lang="cs-CZ" sz="3600" dirty="0" smtClean="0">
                <a:solidFill>
                  <a:srgbClr val="003399"/>
                </a:solidFill>
              </a:rPr>
              <a:t>realizace projektu</a:t>
            </a:r>
          </a:p>
          <a:p>
            <a:endParaRPr lang="cs-CZ" sz="3600" dirty="0">
              <a:solidFill>
                <a:srgbClr val="FFC000"/>
              </a:solidFill>
            </a:endParaRPr>
          </a:p>
          <a:p>
            <a:endParaRPr lang="cs-CZ" sz="3600" dirty="0" smtClean="0">
              <a:solidFill>
                <a:srgbClr val="FFC000"/>
              </a:solidFill>
            </a:endParaRPr>
          </a:p>
          <a:p>
            <a:endParaRPr lang="cs-CZ" sz="3600" dirty="0" smtClean="0">
              <a:solidFill>
                <a:srgbClr val="FFC000"/>
              </a:solidFill>
            </a:endParaRPr>
          </a:p>
          <a:p>
            <a:r>
              <a:rPr lang="cs-CZ" sz="2200" dirty="0" smtClean="0">
                <a:solidFill>
                  <a:srgbClr val="003399"/>
                </a:solidFill>
              </a:rPr>
              <a:t>14. </a:t>
            </a:r>
            <a:r>
              <a:rPr lang="cs-CZ" sz="2200" dirty="0" smtClean="0">
                <a:solidFill>
                  <a:srgbClr val="003399"/>
                </a:solidFill>
              </a:rPr>
              <a:t>06. </a:t>
            </a:r>
            <a:r>
              <a:rPr lang="cs-CZ" sz="2200" dirty="0" smtClean="0">
                <a:solidFill>
                  <a:srgbClr val="003399"/>
                </a:solidFill>
              </a:rPr>
              <a:t>2017, </a:t>
            </a:r>
            <a:r>
              <a:rPr lang="cs-CZ" sz="2200" dirty="0" smtClean="0">
                <a:solidFill>
                  <a:srgbClr val="003399"/>
                </a:solidFill>
              </a:rPr>
              <a:t>MŠ a ZŠ Radvanice</a:t>
            </a:r>
            <a:endParaRPr lang="cs-CZ" sz="2200" dirty="0">
              <a:solidFill>
                <a:srgbClr val="0033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Realizované </a:t>
            </a:r>
            <a:r>
              <a:rPr lang="cs-CZ" sz="3200" b="1" cap="all" dirty="0" smtClean="0">
                <a:solidFill>
                  <a:srgbClr val="003399"/>
                </a:solidFill>
              </a:rPr>
              <a:t>aktivity </a:t>
            </a:r>
            <a:r>
              <a:rPr lang="cs-CZ" sz="3200" b="1" cap="all" dirty="0" smtClean="0">
                <a:solidFill>
                  <a:srgbClr val="003399"/>
                </a:solidFill>
              </a:rPr>
              <a:t>12/2016 </a:t>
            </a:r>
            <a:r>
              <a:rPr lang="cs-CZ" sz="3200" b="1" cap="all" dirty="0" smtClean="0">
                <a:solidFill>
                  <a:srgbClr val="003399"/>
                </a:solidFill>
              </a:rPr>
              <a:t>– </a:t>
            </a:r>
            <a:r>
              <a:rPr lang="cs-CZ" sz="3200" b="1" cap="all" dirty="0" smtClean="0">
                <a:solidFill>
                  <a:srgbClr val="003399"/>
                </a:solidFill>
              </a:rPr>
              <a:t>06/2017 I.</a:t>
            </a:r>
            <a:endParaRPr lang="cs-CZ" sz="3200" b="1" cap="all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43608" y="2252346"/>
            <a:ext cx="7128792" cy="333689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Aktualizace projektových záměrů MAP (schváleno a odesláno 14.3.2017)</a:t>
            </a:r>
            <a:endParaRPr lang="cs-CZ" sz="2600" b="1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Jednání realizačního týmu (1x měsíčně)</a:t>
            </a:r>
          </a:p>
          <a:p>
            <a:pPr marL="457200" indent="-4572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Komunikace s aktéry v území – společné aktivity, nabídka školení apod.</a:t>
            </a:r>
          </a:p>
          <a:p>
            <a:pPr marL="457200" indent="-4572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Účast na vzdělávacích </a:t>
            </a:r>
            <a:r>
              <a:rPr lang="cs-CZ" sz="2600" b="1" dirty="0" smtClean="0">
                <a:solidFill>
                  <a:schemeClr val="tx1"/>
                </a:solidFill>
              </a:rPr>
              <a:t>akcích</a:t>
            </a:r>
            <a:endParaRPr lang="cs-CZ" sz="26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Realizované </a:t>
            </a:r>
            <a:r>
              <a:rPr lang="cs-CZ" sz="3200" b="1" cap="all" dirty="0" smtClean="0">
                <a:solidFill>
                  <a:srgbClr val="003399"/>
                </a:solidFill>
              </a:rPr>
              <a:t>aktivity </a:t>
            </a:r>
            <a:r>
              <a:rPr lang="cs-CZ" sz="3200" b="1" cap="all" dirty="0" smtClean="0">
                <a:solidFill>
                  <a:srgbClr val="003399"/>
                </a:solidFill>
              </a:rPr>
              <a:t>12/2016 </a:t>
            </a:r>
            <a:r>
              <a:rPr lang="cs-CZ" sz="3200" b="1" cap="all" dirty="0" smtClean="0">
                <a:solidFill>
                  <a:srgbClr val="003399"/>
                </a:solidFill>
              </a:rPr>
              <a:t>– </a:t>
            </a:r>
            <a:r>
              <a:rPr lang="cs-CZ" sz="3200" b="1" cap="all" dirty="0" smtClean="0">
                <a:solidFill>
                  <a:srgbClr val="003399"/>
                </a:solidFill>
              </a:rPr>
              <a:t>06/2017 II</a:t>
            </a:r>
            <a:r>
              <a:rPr lang="cs-CZ" sz="3200" b="1" cap="all" dirty="0" smtClean="0">
                <a:solidFill>
                  <a:srgbClr val="003399"/>
                </a:solidFill>
              </a:rPr>
              <a:t>.</a:t>
            </a:r>
            <a:endParaRPr lang="cs-CZ" sz="3200" b="1" cap="all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43608" y="2252346"/>
            <a:ext cx="7128792" cy="333689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Jednání pracovních skupin: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Ředitelé </a:t>
            </a:r>
            <a:r>
              <a:rPr lang="cs-CZ" sz="2400" b="1" dirty="0" smtClean="0">
                <a:solidFill>
                  <a:schemeClr val="tx1"/>
                </a:solidFill>
              </a:rPr>
              <a:t>škol – 7.12.2016, ZŠ a MŠ Pilníkov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Instituce NZV – 11.1.2017, Dům pod jasanem, </a:t>
            </a:r>
            <a:r>
              <a:rPr lang="cs-CZ" sz="2400" b="1" dirty="0" smtClean="0">
                <a:solidFill>
                  <a:schemeClr val="tx1"/>
                </a:solidFill>
              </a:rPr>
              <a:t>Trutnov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Výjezdní jednání „Podorlicko“ – 30.-31.3.2017</a:t>
            </a:r>
            <a:r>
              <a:rPr lang="cs-CZ" sz="2400" b="1" dirty="0">
                <a:solidFill>
                  <a:schemeClr val="tx1"/>
                </a:solidFill>
              </a:rPr>
              <a:t>, MŠ Bystré, ZŠ Dobřany, ZŠ a MŠ Podbřezí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6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 smtClean="0">
                <a:solidFill>
                  <a:srgbClr val="003399"/>
                </a:solidFill>
              </a:rPr>
              <a:t>Závěry z jednání v pilníkově (12/2016)</a:t>
            </a:r>
            <a:endParaRPr lang="cs-CZ" sz="3200" b="1" cap="all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115616" y="2132856"/>
            <a:ext cx="7128792" cy="3602597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Exkurze v rámci Královéhradeckého kraje – proběhlo v březnu 2017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Výjezd na jižní Moravu – proběhne na podzim 2017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Zájem o semináře na téma: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duševní hygiena ředitele/učitelů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morální kodex učitelky MŠ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čtenářská gramotnost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Exkurze na další zajímavá </a:t>
            </a:r>
            <a:r>
              <a:rPr lang="cs-CZ" sz="2400" b="1" dirty="0" smtClean="0">
                <a:solidFill>
                  <a:schemeClr val="tx1"/>
                </a:solidFill>
              </a:rPr>
              <a:t>místa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Management /vedení organizace – seminář pro ředitele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Sdílení dobré praxe - nabídka a poptávka mezi institucemi neformálního/zájmového a formálního vzdělávání (exkurze pedagogů do jiných regionů) </a:t>
            </a:r>
            <a:endParaRPr lang="cs-CZ" sz="24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539552" y="1482587"/>
            <a:ext cx="8136904" cy="504056"/>
          </a:xfrm>
        </p:spPr>
        <p:txBody>
          <a:bodyPr>
            <a:noAutofit/>
          </a:bodyPr>
          <a:lstStyle/>
          <a:p>
            <a:r>
              <a:rPr lang="cs-CZ" sz="3200" b="1" cap="all" dirty="0" smtClean="0">
                <a:solidFill>
                  <a:srgbClr val="003399"/>
                </a:solidFill>
              </a:rPr>
              <a:t>Závěry z jednání – Podorlicko (03/2017) I.</a:t>
            </a:r>
            <a:endParaRPr lang="cs-CZ" sz="3200" b="1" cap="all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07604" y="1986643"/>
            <a:ext cx="7128792" cy="391158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sz="2800" b="1" dirty="0">
                <a:solidFill>
                  <a:schemeClr val="tx1"/>
                </a:solidFill>
              </a:rPr>
              <a:t>Příklady dobré praxe – co již na některých školách </a:t>
            </a:r>
            <a:r>
              <a:rPr lang="cs-CZ" sz="2800" b="1" dirty="0" smtClean="0">
                <a:solidFill>
                  <a:schemeClr val="tx1"/>
                </a:solidFill>
              </a:rPr>
              <a:t>funguje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Literární </a:t>
            </a:r>
            <a:r>
              <a:rPr lang="cs-CZ" sz="2600" b="1" dirty="0">
                <a:solidFill>
                  <a:schemeClr val="tx1"/>
                </a:solidFill>
              </a:rPr>
              <a:t>či čtenářské </a:t>
            </a:r>
            <a:r>
              <a:rPr lang="cs-CZ" sz="2600" b="1" dirty="0" smtClean="0">
                <a:solidFill>
                  <a:schemeClr val="tx1"/>
                </a:solidFill>
              </a:rPr>
              <a:t>dílny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Návštěva </a:t>
            </a:r>
            <a:r>
              <a:rPr lang="cs-CZ" sz="2600" b="1" dirty="0">
                <a:solidFill>
                  <a:schemeClr val="tx1"/>
                </a:solidFill>
              </a:rPr>
              <a:t>osob ve školách – např. knihovnice, myslivec apod. – ukázka praktických </a:t>
            </a:r>
            <a:r>
              <a:rPr lang="cs-CZ" sz="2600" b="1" dirty="0" smtClean="0">
                <a:solidFill>
                  <a:schemeClr val="tx1"/>
                </a:solidFill>
              </a:rPr>
              <a:t>činností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Pořádání </a:t>
            </a:r>
            <a:r>
              <a:rPr lang="cs-CZ" sz="2600" b="1" dirty="0">
                <a:solidFill>
                  <a:schemeClr val="tx1"/>
                </a:solidFill>
              </a:rPr>
              <a:t>tematických akcí – např. ekologické, kreativní </a:t>
            </a:r>
            <a:r>
              <a:rPr lang="cs-CZ" sz="2600" b="1" dirty="0" smtClean="0">
                <a:solidFill>
                  <a:schemeClr val="tx1"/>
                </a:solidFill>
              </a:rPr>
              <a:t>apod.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Zapojení </a:t>
            </a:r>
            <a:r>
              <a:rPr lang="cs-CZ" sz="2600" b="1" dirty="0">
                <a:solidFill>
                  <a:schemeClr val="tx1"/>
                </a:solidFill>
              </a:rPr>
              <a:t>rodičů a podpora vzájemných vztahů</a:t>
            </a:r>
          </a:p>
          <a:p>
            <a:pPr algn="l"/>
            <a:endParaRPr lang="cs-CZ" sz="2100" b="1" dirty="0" smtClean="0">
              <a:solidFill>
                <a:schemeClr val="tx1"/>
              </a:solidFill>
            </a:endParaRPr>
          </a:p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Co </a:t>
            </a:r>
            <a:r>
              <a:rPr lang="cs-CZ" sz="2800" b="1" dirty="0">
                <a:solidFill>
                  <a:schemeClr val="tx1"/>
                </a:solidFill>
              </a:rPr>
              <a:t>by mohlo být </a:t>
            </a:r>
            <a:r>
              <a:rPr lang="cs-CZ" sz="2800" b="1" dirty="0" smtClean="0">
                <a:solidFill>
                  <a:schemeClr val="tx1"/>
                </a:solidFill>
              </a:rPr>
              <a:t>uskutečněno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Exkurze </a:t>
            </a:r>
            <a:r>
              <a:rPr lang="cs-CZ" sz="2600" b="1" dirty="0">
                <a:solidFill>
                  <a:schemeClr val="tx1"/>
                </a:solidFill>
              </a:rPr>
              <a:t>pro starosty do jiných </a:t>
            </a:r>
            <a:r>
              <a:rPr lang="cs-CZ" sz="2600" b="1" dirty="0" smtClean="0">
                <a:solidFill>
                  <a:schemeClr val="tx1"/>
                </a:solidFill>
              </a:rPr>
              <a:t>škol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Návštěvy </a:t>
            </a:r>
            <a:r>
              <a:rPr lang="cs-CZ" sz="2600" b="1" dirty="0">
                <a:solidFill>
                  <a:schemeClr val="tx1"/>
                </a:solidFill>
              </a:rPr>
              <a:t>dětí do jiných </a:t>
            </a:r>
            <a:r>
              <a:rPr lang="cs-CZ" sz="2600" b="1" dirty="0" smtClean="0">
                <a:solidFill>
                  <a:schemeClr val="tx1"/>
                </a:solidFill>
              </a:rPr>
              <a:t>škol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Předávání </a:t>
            </a:r>
            <a:r>
              <a:rPr lang="cs-CZ" sz="2600" b="1" dirty="0">
                <a:solidFill>
                  <a:schemeClr val="tx1"/>
                </a:solidFill>
              </a:rPr>
              <a:t>zkušeností mezi řediteli – pravidelná </a:t>
            </a:r>
            <a:r>
              <a:rPr lang="cs-CZ" sz="2600" b="1" dirty="0" smtClean="0">
                <a:solidFill>
                  <a:schemeClr val="tx1"/>
                </a:solidFill>
              </a:rPr>
              <a:t>setkání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Workshopy </a:t>
            </a:r>
            <a:r>
              <a:rPr lang="cs-CZ" sz="2600" b="1" dirty="0">
                <a:solidFill>
                  <a:schemeClr val="tx1"/>
                </a:solidFill>
              </a:rPr>
              <a:t>na různorodá </a:t>
            </a:r>
            <a:r>
              <a:rPr lang="cs-CZ" sz="2600" b="1" dirty="0" smtClean="0">
                <a:solidFill>
                  <a:schemeClr val="tx1"/>
                </a:solidFill>
              </a:rPr>
              <a:t>témata</a:t>
            </a:r>
            <a:endParaRPr lang="cs-CZ" sz="26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323528" y="1482587"/>
            <a:ext cx="8352928" cy="504056"/>
          </a:xfrm>
        </p:spPr>
        <p:txBody>
          <a:bodyPr>
            <a:noAutofit/>
          </a:bodyPr>
          <a:lstStyle/>
          <a:p>
            <a:r>
              <a:rPr lang="cs-CZ" sz="3200" b="1" cap="all" dirty="0" smtClean="0">
                <a:solidFill>
                  <a:srgbClr val="003399"/>
                </a:solidFill>
              </a:rPr>
              <a:t>Závěry z jednání – Podorlicko (03/2017) II.</a:t>
            </a:r>
            <a:endParaRPr lang="cs-CZ" sz="3200" b="1" cap="all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539552" y="2109702"/>
            <a:ext cx="8136904" cy="391158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cs-CZ" sz="3600" b="1" u="sng" dirty="0">
                <a:solidFill>
                  <a:schemeClr val="tx1"/>
                </a:solidFill>
              </a:rPr>
              <a:t>Podpora pohybových dovedností a tělesné zdatnosti dětí a </a:t>
            </a:r>
            <a:r>
              <a:rPr lang="cs-CZ" sz="3600" b="1" u="sng" dirty="0" smtClean="0">
                <a:solidFill>
                  <a:schemeClr val="tx1"/>
                </a:solidFill>
              </a:rPr>
              <a:t>žáků</a:t>
            </a:r>
            <a:endParaRPr lang="cs-CZ" b="1" u="sng" dirty="0" smtClean="0">
              <a:solidFill>
                <a:schemeClr val="tx1"/>
              </a:solidFill>
            </a:endParaRPr>
          </a:p>
          <a:p>
            <a:pPr algn="l"/>
            <a:r>
              <a:rPr lang="cs-CZ" sz="3800" b="1" dirty="0" smtClean="0">
                <a:solidFill>
                  <a:schemeClr val="tx1"/>
                </a:solidFill>
              </a:rPr>
              <a:t>+ </a:t>
            </a:r>
            <a:r>
              <a:rPr lang="cs-CZ" sz="3800" dirty="0" smtClean="0">
                <a:solidFill>
                  <a:schemeClr val="tx1"/>
                </a:solidFill>
              </a:rPr>
              <a:t>sportovní kroužky; využití služeb Sokola, TJ; školní hry</a:t>
            </a:r>
          </a:p>
          <a:p>
            <a:pPr algn="l"/>
            <a:r>
              <a:rPr lang="cs-CZ" sz="3800" b="1" dirty="0" smtClean="0">
                <a:solidFill>
                  <a:schemeClr val="tx1"/>
                </a:solidFill>
              </a:rPr>
              <a:t>- </a:t>
            </a:r>
            <a:r>
              <a:rPr lang="cs-CZ" sz="3800" dirty="0" smtClean="0">
                <a:solidFill>
                  <a:schemeClr val="tx1"/>
                </a:solidFill>
              </a:rPr>
              <a:t>nedostatek personálu a finančních zdrojů na něj (myšlenka sdílení sportovního vedoucího kroužku vícero obcemi..?); potřeba rekonstrukce, vybudování sportovních areálů; chybí podpora všeobecné sportovní zdatnosti (tlak na výkon)</a:t>
            </a:r>
            <a:endParaRPr lang="cs-CZ" sz="2600" dirty="0" smtClean="0">
              <a:solidFill>
                <a:schemeClr val="tx1"/>
              </a:solidFill>
            </a:endParaRP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pPr algn="l"/>
            <a:r>
              <a:rPr lang="cs-CZ" sz="3600" b="1" u="sng" dirty="0">
                <a:solidFill>
                  <a:schemeClr val="tx1"/>
                </a:solidFill>
              </a:rPr>
              <a:t>Zabezpečení potřeb dětí a žáků se </a:t>
            </a:r>
            <a:r>
              <a:rPr lang="cs-CZ" sz="3600" b="1" u="sng" dirty="0" smtClean="0">
                <a:solidFill>
                  <a:schemeClr val="tx1"/>
                </a:solidFill>
              </a:rPr>
              <a:t>SVP</a:t>
            </a:r>
            <a:endParaRPr lang="cs-CZ" sz="3300" b="1" u="sng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800" dirty="0">
                <a:solidFill>
                  <a:schemeClr val="tx1"/>
                </a:solidFill>
              </a:rPr>
              <a:t>záleží na stupni </a:t>
            </a:r>
            <a:r>
              <a:rPr lang="cs-CZ" sz="3800" dirty="0" smtClean="0">
                <a:solidFill>
                  <a:schemeClr val="tx1"/>
                </a:solidFill>
              </a:rPr>
              <a:t>postižení, </a:t>
            </a:r>
            <a:r>
              <a:rPr lang="cs-CZ" sz="3800" dirty="0">
                <a:solidFill>
                  <a:schemeClr val="tx1"/>
                </a:solidFill>
              </a:rPr>
              <a:t>ZŠ by měla mít možnost </a:t>
            </a:r>
            <a:r>
              <a:rPr lang="cs-CZ" sz="3800" dirty="0" smtClean="0">
                <a:solidFill>
                  <a:schemeClr val="tx1"/>
                </a:solidFill>
              </a:rPr>
              <a:t>odmítnout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800" dirty="0" smtClean="0">
                <a:solidFill>
                  <a:schemeClr val="tx1"/>
                </a:solidFill>
              </a:rPr>
              <a:t>enormní administrativní zátěž</a:t>
            </a:r>
            <a:endParaRPr lang="cs-CZ" sz="2600" dirty="0" smtClean="0">
              <a:solidFill>
                <a:schemeClr val="tx1"/>
              </a:solidFill>
            </a:endParaRPr>
          </a:p>
          <a:p>
            <a:pPr algn="l"/>
            <a:endParaRPr lang="cs-CZ" sz="2600" dirty="0" smtClean="0">
              <a:solidFill>
                <a:schemeClr val="tx1"/>
              </a:solidFill>
            </a:endParaRPr>
          </a:p>
          <a:p>
            <a:pPr algn="l"/>
            <a:r>
              <a:rPr lang="cs-CZ" sz="3800" b="1" u="sng" dirty="0">
                <a:solidFill>
                  <a:schemeClr val="tx1"/>
                </a:solidFill>
              </a:rPr>
              <a:t>Zabezpečení dostatečně kvalitního materiálového vybavení pedagogických, řídicích a nepedagogických </a:t>
            </a:r>
            <a:r>
              <a:rPr lang="cs-CZ" sz="3800" b="1" u="sng" dirty="0" smtClean="0">
                <a:solidFill>
                  <a:schemeClr val="tx1"/>
                </a:solidFill>
              </a:rPr>
              <a:t>pracovníků</a:t>
            </a:r>
            <a:endParaRPr lang="cs-CZ" sz="22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800" dirty="0" smtClean="0">
                <a:solidFill>
                  <a:schemeClr val="tx1"/>
                </a:solidFill>
              </a:rPr>
              <a:t>Záleží, na jaké úrovni je spolupráce s obcí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800" dirty="0" smtClean="0">
                <a:solidFill>
                  <a:schemeClr val="tx1"/>
                </a:solidFill>
              </a:rPr>
              <a:t>Chybějící vybavení jídelen; ochranné pomůcky pro pedagogy (tělocvikáři apod.)</a:t>
            </a:r>
            <a:endParaRPr lang="cs-CZ" sz="2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b="1" u="sng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743734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4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 smtClean="0">
                <a:solidFill>
                  <a:srgbClr val="003399"/>
                </a:solidFill>
              </a:rPr>
              <a:t>Předpokládané aktivity  roku 2017</a:t>
            </a:r>
            <a:endParaRPr lang="cs-CZ" sz="3200" b="1" cap="all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43608" y="2252346"/>
            <a:ext cx="7128792" cy="333689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Jednání ŘV, pracovních skupin, realizačního týmu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Společná témata (výjezd za příklady dobré praxe </a:t>
            </a:r>
            <a:r>
              <a:rPr lang="cs-CZ" sz="2600" b="1" dirty="0" smtClean="0">
                <a:solidFill>
                  <a:schemeClr val="tx1"/>
                </a:solidFill>
              </a:rPr>
              <a:t>– jižní Morava, říjen? apod</a:t>
            </a:r>
            <a:r>
              <a:rPr lang="cs-CZ" sz="2600" b="1" dirty="0" smtClean="0">
                <a:solidFill>
                  <a:schemeClr val="tx1"/>
                </a:solidFill>
              </a:rPr>
              <a:t>.)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Účast na vzdělávacích akcích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Nastavení procesu akčního plánování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Zapojení studentských parlamentů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6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2252346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 smtClean="0">
                <a:solidFill>
                  <a:srgbClr val="003399"/>
                </a:solidFill>
              </a:rPr>
              <a:t>Děkujeme za pozornost!</a:t>
            </a:r>
            <a:endParaRPr lang="cs-CZ" sz="3200" b="1" cap="all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43608" y="2252346"/>
            <a:ext cx="7128792" cy="3336894"/>
          </a:xfrm>
        </p:spPr>
        <p:txBody>
          <a:bodyPr>
            <a:normAutofit/>
          </a:bodyPr>
          <a:lstStyle/>
          <a:p>
            <a:pPr>
              <a:tabLst>
                <a:tab pos="4310063" algn="l"/>
              </a:tabLst>
            </a:pPr>
            <a:endParaRPr lang="cs-CZ" sz="3000" b="1" dirty="0" smtClean="0">
              <a:solidFill>
                <a:schemeClr val="tx1"/>
              </a:solidFill>
            </a:endParaRPr>
          </a:p>
          <a:p>
            <a:pPr>
              <a:tabLst>
                <a:tab pos="4310063" algn="l"/>
              </a:tabLst>
            </a:pPr>
            <a:endParaRPr lang="cs-CZ" sz="3000" b="1" dirty="0">
              <a:solidFill>
                <a:schemeClr val="tx1"/>
              </a:solidFill>
            </a:endParaRPr>
          </a:p>
          <a:p>
            <a:pPr>
              <a:tabLst>
                <a:tab pos="4310063" algn="l"/>
              </a:tabLst>
            </a:pPr>
            <a:r>
              <a:rPr lang="cs-CZ" sz="3000" b="1" dirty="0" smtClean="0">
                <a:solidFill>
                  <a:schemeClr val="tx1"/>
                </a:solidFill>
              </a:rPr>
              <a:t>Realizační tým MAP Trutnovsko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3504</TotalTime>
  <Words>385</Words>
  <Application>Microsoft Office PowerPoint</Application>
  <PresentationFormat>Předvádění na obrazovce (4:3)</PresentationFormat>
  <Paragraphs>74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 </vt:lpstr>
      <vt:lpstr>Realizované aktivity 12/2016 – 06/2017 I.</vt:lpstr>
      <vt:lpstr>Realizované aktivity 12/2016 – 06/2017 II.</vt:lpstr>
      <vt:lpstr>Závěry z jednání v pilníkově (12/2016)</vt:lpstr>
      <vt:lpstr>Závěry z jednání – Podorlicko (03/2017) I.</vt:lpstr>
      <vt:lpstr>Závěry z jednání – Podorlicko (03/2017) II.</vt:lpstr>
      <vt:lpstr>Předpokládané aktivity  roku 2017</vt:lpstr>
      <vt:lpstr>Děkujeme za pozornost!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</dc:creator>
  <cp:lastModifiedBy>Tomas Mecir</cp:lastModifiedBy>
  <cp:revision>162</cp:revision>
  <dcterms:created xsi:type="dcterms:W3CDTF">2015-02-23T16:32:40Z</dcterms:created>
  <dcterms:modified xsi:type="dcterms:W3CDTF">2017-06-14T09:26:14Z</dcterms:modified>
</cp:coreProperties>
</file>