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9"/>
  </p:notesMasterIdLst>
  <p:sldIdLst>
    <p:sldId id="257" r:id="rId2"/>
    <p:sldId id="260" r:id="rId3"/>
    <p:sldId id="259" r:id="rId4"/>
    <p:sldId id="263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CCFF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F50F-738E-40A9-BEB9-0A2B0677EBA0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446C-6362-4A2B-A45F-C171CF512F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9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F6EE-9A24-422E-A83E-6570E46F581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125F-1F8D-4FC9-AA3E-0580FE94E65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113-7624-47F5-9EC6-222636D2721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0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5AB-EDF6-4446-B752-6B1E693EFA9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3B4C-F9B5-4D1E-A9C6-841191A165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442A-C9B4-42C1-83C7-CEFBF8C63DE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E732-5B45-43A0-BD4A-AC7170924CB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DD20-49A9-4EE5-8954-86FFAD322D39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8309-10A2-4C49-9EE3-BD08273E3156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2739-036B-4F74-9949-4B785FF7EE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4DBD-A144-4DF8-8F0B-48927107C60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16D17C-E855-4606-87BC-E4BDF6A2618B}" type="slidenum">
              <a:rPr lang="cs-CZ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73672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4000" b="1" dirty="0" smtClean="0">
                <a:solidFill>
                  <a:srgbClr val="001D3A"/>
                </a:solidFill>
              </a:rPr>
              <a:t/>
            </a:r>
            <a:br>
              <a:rPr lang="cs-CZ" sz="4000" b="1" dirty="0" smtClean="0">
                <a:solidFill>
                  <a:srgbClr val="001D3A"/>
                </a:solidFill>
              </a:rPr>
            </a:br>
            <a:endParaRPr lang="cs-CZ" sz="4000" b="1" dirty="0">
              <a:solidFill>
                <a:srgbClr val="001D3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600400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rgbClr val="003399"/>
                </a:solidFill>
              </a:rPr>
              <a:t>MAP Trutnovsko</a:t>
            </a:r>
          </a:p>
          <a:p>
            <a:r>
              <a:rPr lang="cs-CZ" sz="3600" dirty="0" smtClean="0">
                <a:solidFill>
                  <a:srgbClr val="003399"/>
                </a:solidFill>
              </a:rPr>
              <a:t>Základní informace</a:t>
            </a:r>
          </a:p>
          <a:p>
            <a:endParaRPr lang="cs-CZ" sz="3600" dirty="0">
              <a:solidFill>
                <a:srgbClr val="FFC000"/>
              </a:solidFill>
            </a:endParaRPr>
          </a:p>
          <a:p>
            <a:endParaRPr lang="cs-CZ" sz="3600" dirty="0" smtClean="0">
              <a:solidFill>
                <a:srgbClr val="FFC000"/>
              </a:solidFill>
            </a:endParaRPr>
          </a:p>
          <a:p>
            <a:endParaRPr lang="cs-CZ" sz="3600" dirty="0" smtClean="0">
              <a:solidFill>
                <a:srgbClr val="FFC000"/>
              </a:solidFill>
            </a:endParaRPr>
          </a:p>
          <a:p>
            <a:r>
              <a:rPr lang="cs-CZ" sz="2200" dirty="0" smtClean="0">
                <a:solidFill>
                  <a:srgbClr val="003399"/>
                </a:solidFill>
              </a:rPr>
              <a:t>1. 6. 2016, Havlovice</a:t>
            </a:r>
            <a:endParaRPr lang="cs-CZ" sz="2200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Očekávané výstupy MAP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Dohoda o prioritách vzdělávací politiky  v území</a:t>
            </a:r>
            <a:br>
              <a:rPr lang="cs-CZ" sz="3000" b="1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(tzv. Strategický rámec MAP do roku 2023)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Soubor aktivit</a:t>
            </a:r>
            <a:endParaRPr lang="cs-CZ" sz="3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OPATŘENÍ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3000" b="1" dirty="0" smtClean="0">
                <a:solidFill>
                  <a:schemeClr val="tx1"/>
                </a:solidFill>
              </a:rPr>
              <a:t>Povinná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sz="2400" b="1" dirty="0"/>
              <a:t>Předškolní vzdělávání a péče: dostupnost – inkluze – </a:t>
            </a:r>
            <a:r>
              <a:rPr lang="cs-CZ" sz="2400" b="1" dirty="0" smtClean="0"/>
              <a:t>kvalita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sz="2400" b="1" dirty="0"/>
              <a:t>Čtenářská a matematická gramotnost v základním </a:t>
            </a:r>
            <a:r>
              <a:rPr lang="cs-CZ" sz="2400" b="1" dirty="0" smtClean="0"/>
              <a:t>vzdělávání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sz="2400" b="1" dirty="0"/>
              <a:t>Inkluzivní vzdělávání a podpora dětí a žáků ohrožených školním neúspěchem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3000" b="1" dirty="0" smtClean="0">
                <a:solidFill>
                  <a:schemeClr val="tx1"/>
                </a:solidFill>
              </a:rPr>
              <a:t>Doporučená (KAP – spolupráce se SŠ)</a:t>
            </a:r>
            <a:endParaRPr lang="cs-CZ" sz="3000" b="1" dirty="0">
              <a:solidFill>
                <a:schemeClr val="tx1"/>
              </a:solidFill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3000" b="1" dirty="0" smtClean="0">
                <a:solidFill>
                  <a:schemeClr val="tx1"/>
                </a:solidFill>
              </a:rPr>
              <a:t>Průřezová a volitelná</a:t>
            </a:r>
            <a:endParaRPr lang="cs-CZ" sz="3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PRINCIPY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Spolupráce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Zapojení veřejnosti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Dohody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Otevřenosti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SMART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Udržitelnosti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Partnerství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SLOŽENÍ A ORGANIZAČNÍ STRUKTURA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Realizační tým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Řídící výbor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Partnerství</a:t>
            </a:r>
            <a:r>
              <a:rPr lang="cs-CZ" sz="3000" b="1" dirty="0">
                <a:solidFill>
                  <a:schemeClr val="tx1"/>
                </a:solidFill>
              </a:rPr>
              <a:t> </a:t>
            </a:r>
            <a:r>
              <a:rPr lang="cs-CZ" sz="3000" b="1" dirty="0" smtClean="0">
                <a:solidFill>
                  <a:schemeClr val="tx1"/>
                </a:solidFill>
              </a:rPr>
              <a:t>- široká platforma subjektů</a:t>
            </a:r>
          </a:p>
          <a:p>
            <a:pPr marL="971550" lvl="1" indent="-514350" algn="l">
              <a:buFont typeface="Wingdings" panose="05000000000000000000" pitchFamily="2" charset="2"/>
              <a:buChar char="ü"/>
            </a:pPr>
            <a:r>
              <a:rPr lang="cs-CZ" sz="2600" b="1" dirty="0" smtClean="0">
                <a:solidFill>
                  <a:schemeClr val="tx1"/>
                </a:solidFill>
              </a:rPr>
              <a:t>Zřizovatelé</a:t>
            </a:r>
          </a:p>
          <a:p>
            <a:pPr marL="971550" lvl="1" indent="-514350" algn="l">
              <a:buFont typeface="Wingdings" panose="05000000000000000000" pitchFamily="2" charset="2"/>
              <a:buChar char="ü"/>
            </a:pPr>
            <a:r>
              <a:rPr lang="cs-CZ" sz="2600" b="1" dirty="0" smtClean="0">
                <a:solidFill>
                  <a:schemeClr val="tx1"/>
                </a:solidFill>
              </a:rPr>
              <a:t>Školy</a:t>
            </a:r>
          </a:p>
          <a:p>
            <a:pPr marL="971550" lvl="1" indent="-514350" algn="l">
              <a:buFont typeface="Wingdings" panose="05000000000000000000" pitchFamily="2" charset="2"/>
              <a:buChar char="ü"/>
            </a:pPr>
            <a:r>
              <a:rPr lang="cs-CZ" sz="2600" b="1" dirty="0" smtClean="0">
                <a:solidFill>
                  <a:schemeClr val="tx1"/>
                </a:solidFill>
              </a:rPr>
              <a:t>Poskytovatelé vzdělávání (MŠ, ZUŠ,…)</a:t>
            </a:r>
          </a:p>
          <a:p>
            <a:pPr marL="971550" lvl="1" indent="-514350" algn="l">
              <a:buFont typeface="Wingdings" panose="05000000000000000000" pitchFamily="2" charset="2"/>
              <a:buChar char="ü"/>
            </a:pPr>
            <a:r>
              <a:rPr lang="cs-CZ" sz="2600" b="1" dirty="0" smtClean="0">
                <a:solidFill>
                  <a:schemeClr val="tx1"/>
                </a:solidFill>
              </a:rPr>
              <a:t>Uživatelé vzdělávání (žáci, rodiče)</a:t>
            </a:r>
          </a:p>
          <a:p>
            <a:pPr marL="971550" lvl="1" indent="-514350" algn="l">
              <a:buFont typeface="Wingdings" panose="05000000000000000000" pitchFamily="2" charset="2"/>
              <a:buChar char="ü"/>
            </a:pPr>
            <a:r>
              <a:rPr lang="cs-CZ" sz="2600" b="1" dirty="0" smtClean="0">
                <a:solidFill>
                  <a:schemeClr val="tx1"/>
                </a:solidFill>
              </a:rPr>
              <a:t>….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Struktura dokumentu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Analytická část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Strategický rámec MAP</a:t>
            </a:r>
            <a:endParaRPr lang="cs-CZ" sz="3000" b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sz="3000" b="1" dirty="0" smtClean="0">
                <a:solidFill>
                  <a:schemeClr val="tx1"/>
                </a:solidFill>
              </a:rPr>
              <a:t>Opatření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600" b="1" dirty="0" smtClean="0">
                <a:solidFill>
                  <a:schemeClr val="tx1"/>
                </a:solidFill>
              </a:rPr>
              <a:t>Cíl 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600" b="1" dirty="0" smtClean="0">
                <a:solidFill>
                  <a:schemeClr val="tx1"/>
                </a:solidFill>
              </a:rPr>
              <a:t>Aktivity k naplnění cíle</a:t>
            </a:r>
          </a:p>
          <a:p>
            <a:pPr marL="1428750" lvl="2" indent="-514350" algn="l">
              <a:buFont typeface="Wingdings" panose="05000000000000000000" pitchFamily="2" charset="2"/>
              <a:buChar char="ü"/>
            </a:pPr>
            <a:r>
              <a:rPr lang="cs-CZ" sz="2200" b="1" dirty="0" smtClean="0">
                <a:solidFill>
                  <a:schemeClr val="tx1"/>
                </a:solidFill>
              </a:rPr>
              <a:t>Aktivity jednotlivých škol</a:t>
            </a:r>
          </a:p>
          <a:p>
            <a:pPr marL="1428750" lvl="2" indent="-514350" algn="l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chemeClr val="tx1"/>
                </a:solidFill>
              </a:rPr>
              <a:t>Aktivity spolupráce</a:t>
            </a:r>
          </a:p>
          <a:p>
            <a:pPr marL="1428750" lvl="2" indent="-514350" algn="l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chemeClr val="tx1"/>
                </a:solidFill>
              </a:rPr>
              <a:t>infrastruktura</a:t>
            </a:r>
          </a:p>
          <a:p>
            <a:pPr marL="971550" lvl="1" indent="-514350" algn="l">
              <a:buFont typeface="+mj-lt"/>
              <a:buAutoNum type="arabicPeriod"/>
            </a:pPr>
            <a:endParaRPr lang="cs-CZ" sz="26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Harmonogram 2016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  <a:tabLst>
                <a:tab pos="4310063" algn="l"/>
              </a:tabLst>
            </a:pPr>
            <a:r>
              <a:rPr lang="cs-CZ" sz="3000" b="1" dirty="0" smtClean="0">
                <a:solidFill>
                  <a:schemeClr val="tx1"/>
                </a:solidFill>
              </a:rPr>
              <a:t>Řídící výbor	</a:t>
            </a:r>
            <a:r>
              <a:rPr lang="cs-CZ" sz="3000" b="1" dirty="0" smtClean="0">
                <a:solidFill>
                  <a:schemeClr val="tx1"/>
                </a:solidFill>
              </a:rPr>
              <a:t>06/2016</a:t>
            </a:r>
            <a:endParaRPr lang="cs-CZ" sz="30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  <a:tabLst>
                <a:tab pos="4310063" algn="l"/>
              </a:tabLst>
            </a:pPr>
            <a:r>
              <a:rPr lang="cs-CZ" sz="3000" b="1" dirty="0" smtClean="0">
                <a:solidFill>
                  <a:schemeClr val="tx1"/>
                </a:solidFill>
              </a:rPr>
              <a:t>Pracovní skupiny	(dle dohody)</a:t>
            </a:r>
          </a:p>
          <a:p>
            <a:pPr marL="514350" indent="-514350" algn="l">
              <a:buFont typeface="+mj-lt"/>
              <a:buAutoNum type="arabicPeriod"/>
              <a:tabLst>
                <a:tab pos="4310063" algn="l"/>
              </a:tabLst>
            </a:pPr>
            <a:r>
              <a:rPr lang="cs-CZ" sz="3000" b="1" dirty="0" smtClean="0">
                <a:solidFill>
                  <a:schemeClr val="tx1"/>
                </a:solidFill>
              </a:rPr>
              <a:t>Komunikační strategie	</a:t>
            </a:r>
            <a:r>
              <a:rPr lang="cs-CZ" sz="3000" b="1" dirty="0" smtClean="0">
                <a:solidFill>
                  <a:schemeClr val="tx1"/>
                </a:solidFill>
              </a:rPr>
              <a:t>06/2016</a:t>
            </a:r>
            <a:endParaRPr lang="cs-CZ" sz="30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  <a:tabLst>
                <a:tab pos="4310063" algn="l"/>
              </a:tabLst>
            </a:pPr>
            <a:r>
              <a:rPr lang="cs-CZ" sz="3000" b="1" dirty="0" smtClean="0">
                <a:solidFill>
                  <a:schemeClr val="tx1"/>
                </a:solidFill>
              </a:rPr>
              <a:t>Analytická část	09/2016</a:t>
            </a:r>
          </a:p>
          <a:p>
            <a:pPr marL="514350" indent="-514350" algn="l">
              <a:buFont typeface="+mj-lt"/>
              <a:buAutoNum type="arabicPeriod"/>
              <a:tabLst>
                <a:tab pos="4310063" algn="l"/>
              </a:tabLst>
            </a:pPr>
            <a:r>
              <a:rPr lang="cs-CZ" sz="3000" b="1" dirty="0" smtClean="0">
                <a:solidFill>
                  <a:schemeClr val="tx1"/>
                </a:solidFill>
              </a:rPr>
              <a:t>Strategický rámec	09/2016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138</Words>
  <Application>Microsoft Office PowerPoint</Application>
  <PresentationFormat>Předvádění na obrazovce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systému Office</vt:lpstr>
      <vt:lpstr> </vt:lpstr>
      <vt:lpstr>Očekávané výstupy MAP</vt:lpstr>
      <vt:lpstr>OPATŘENÍ</vt:lpstr>
      <vt:lpstr>PRINCIPY</vt:lpstr>
      <vt:lpstr>SLOŽENÍ A ORGANIZAČNÍ STRUKTURA</vt:lpstr>
      <vt:lpstr>Struktura dokumentu</vt:lpstr>
      <vt:lpstr>Harmonogram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</dc:creator>
  <cp:lastModifiedBy>Balcar Jéňa</cp:lastModifiedBy>
  <cp:revision>135</cp:revision>
  <dcterms:created xsi:type="dcterms:W3CDTF">2015-02-23T16:32:40Z</dcterms:created>
  <dcterms:modified xsi:type="dcterms:W3CDTF">2016-06-01T09:19:03Z</dcterms:modified>
</cp:coreProperties>
</file>