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6"/>
  </p:notesMasterIdLst>
  <p:handoutMasterIdLst>
    <p:handoutMasterId r:id="rId17"/>
  </p:handoutMasterIdLst>
  <p:sldIdLst>
    <p:sldId id="256" r:id="rId2"/>
    <p:sldId id="266" r:id="rId3"/>
    <p:sldId id="267" r:id="rId4"/>
    <p:sldId id="271" r:id="rId5"/>
    <p:sldId id="272" r:id="rId6"/>
    <p:sldId id="273" r:id="rId7"/>
    <p:sldId id="275" r:id="rId8"/>
    <p:sldId id="276" r:id="rId9"/>
    <p:sldId id="277" r:id="rId10"/>
    <p:sldId id="270" r:id="rId11"/>
    <p:sldId id="269" r:id="rId12"/>
    <p:sldId id="265" r:id="rId13"/>
    <p:sldId id="268" r:id="rId14"/>
    <p:sldId id="274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971D"/>
    <a:srgbClr val="223540"/>
    <a:srgbClr val="001D3A"/>
    <a:srgbClr val="EEAD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713" autoAdjust="0"/>
  </p:normalViewPr>
  <p:slideViewPr>
    <p:cSldViewPr>
      <p:cViewPr varScale="1">
        <p:scale>
          <a:sx n="72" d="100"/>
          <a:sy n="72" d="100"/>
        </p:scale>
        <p:origin x="684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D5D8C8-14F5-4647-AD8D-5DCA2C9F3ADE}" type="datetimeFigureOut">
              <a:rPr lang="cs-CZ" smtClean="0"/>
              <a:pPr/>
              <a:t>24. 11. 2014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85700C-8AE2-4AC3-92AE-8AE42B284CC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9249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C56C10-1838-401C-8E42-62B90B3F094C}" type="datetimeFigureOut">
              <a:rPr lang="cs-CZ" smtClean="0"/>
              <a:pPr/>
              <a:t>24. 11. 2014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2A84C2-414A-4CEF-BE46-B9879790873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76748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2A84C2-414A-4CEF-BE46-B98797908739}" type="slidenum">
              <a:rPr lang="cs-CZ" smtClean="0"/>
              <a:pPr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70647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2A84C2-414A-4CEF-BE46-B98797908739}" type="slidenum">
              <a:rPr lang="cs-CZ" smtClean="0"/>
              <a:pPr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0768085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2A84C2-414A-4CEF-BE46-B98797908739}" type="slidenum">
              <a:rPr lang="cs-CZ" smtClean="0"/>
              <a:pPr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968330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2A84C2-414A-4CEF-BE46-B98797908739}" type="slidenum">
              <a:rPr lang="cs-CZ" smtClean="0"/>
              <a:pPr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23418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2A84C2-414A-4CEF-BE46-B98797908739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30713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2A84C2-414A-4CEF-BE46-B98797908739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22943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2A84C2-414A-4CEF-BE46-B98797908739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83663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2A84C2-414A-4CEF-BE46-B98797908739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21388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2A84C2-414A-4CEF-BE46-B98797908739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21835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2A84C2-414A-4CEF-BE46-B98797908739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5698001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2A84C2-414A-4CEF-BE46-B98797908739}" type="slidenum">
              <a:rPr lang="cs-CZ" smtClean="0"/>
              <a:pPr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947576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2A84C2-414A-4CEF-BE46-B98797908739}" type="slidenum">
              <a:rPr lang="cs-CZ" smtClean="0"/>
              <a:pPr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21198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BFFC2-3B71-4537-8FE0-C1754C143061}" type="datetime1">
              <a:rPr lang="cs-CZ" smtClean="0"/>
              <a:pPr/>
              <a:t>24. 11. 2014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44016-D695-4163-9623-14743643332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438BD-FE39-4C1D-B152-5D4F0357AEE7}" type="datetime1">
              <a:rPr lang="cs-CZ" smtClean="0"/>
              <a:pPr/>
              <a:t>24. 11. 2014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44016-D695-4163-9623-14743643332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48FE7-6733-4CD5-811D-56948E822883}" type="datetime1">
              <a:rPr lang="cs-CZ" smtClean="0"/>
              <a:pPr/>
              <a:t>24. 11. 2014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44016-D695-4163-9623-14743643332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E0AED-C388-431B-B60B-8B003D70B5A0}" type="datetime1">
              <a:rPr lang="cs-CZ" smtClean="0"/>
              <a:pPr/>
              <a:t>24. 11. 2014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44016-D695-4163-9623-14743643332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A54C6-0EAE-4A6F-B3B3-D71F0635218B}" type="datetime1">
              <a:rPr lang="cs-CZ" smtClean="0"/>
              <a:pPr/>
              <a:t>24. 11. 2014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44016-D695-4163-9623-14743643332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1F7CD-6769-48FA-8A98-D6C2EE64A0A5}" type="datetime1">
              <a:rPr lang="cs-CZ" smtClean="0"/>
              <a:pPr/>
              <a:t>24. 11. 2014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44016-D695-4163-9623-14743643332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73F3D-7FE1-404F-9714-FAF5F76B3768}" type="datetime1">
              <a:rPr lang="cs-CZ" smtClean="0"/>
              <a:pPr/>
              <a:t>24. 11. 2014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44016-D695-4163-9623-14743643332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1BFCF-03D1-4176-891E-5FC356C0EBF5}" type="datetime1">
              <a:rPr lang="cs-CZ" smtClean="0"/>
              <a:pPr/>
              <a:t>24. 11. 2014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44016-D695-4163-9623-14743643332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50923-91F9-439F-B81C-D4C016BC2902}" type="datetime1">
              <a:rPr lang="cs-CZ" smtClean="0"/>
              <a:pPr/>
              <a:t>24. 11. 2014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44016-D695-4163-9623-14743643332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68E9B-6C16-4A90-84FE-E33C417316D3}" type="datetime1">
              <a:rPr lang="cs-CZ" smtClean="0"/>
              <a:pPr/>
              <a:t>24. 11. 2014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44016-D695-4163-9623-14743643332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8D6D1-3AE9-4F58-8073-2F4842022916}" type="datetime1">
              <a:rPr lang="cs-CZ" smtClean="0"/>
              <a:pPr/>
              <a:t>24. 11. 2014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44016-D695-4163-9623-14743643332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CF438-0179-493E-B0E4-373880FA6F04}" type="datetime1">
              <a:rPr lang="cs-CZ" smtClean="0"/>
              <a:pPr/>
              <a:t>24. 11. 2014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F44016-D695-4163-9623-147436433327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solidFill>
            <a:srgbClr val="F7971D"/>
          </a:solidFill>
        </p:spPr>
        <p:txBody>
          <a:bodyPr>
            <a:normAutofit fontScale="90000"/>
          </a:bodyPr>
          <a:lstStyle/>
          <a:p>
            <a:pPr>
              <a:spcBef>
                <a:spcPts val="0"/>
              </a:spcBef>
            </a:pPr>
            <a:r>
              <a:rPr lang="cs-CZ" sz="4000" b="1" dirty="0" smtClean="0">
                <a:solidFill>
                  <a:srgbClr val="001D3A"/>
                </a:solidFill>
              </a:rPr>
              <a:t/>
            </a:r>
            <a:br>
              <a:rPr lang="cs-CZ" sz="4000" b="1" dirty="0" smtClean="0">
                <a:solidFill>
                  <a:srgbClr val="001D3A"/>
                </a:solidFill>
              </a:rPr>
            </a:br>
            <a:r>
              <a:rPr lang="cs-CZ" sz="4000" b="1" dirty="0" smtClean="0">
                <a:solidFill>
                  <a:srgbClr val="001D3A"/>
                </a:solidFill>
              </a:rPr>
              <a:t>Aplikace komunitně vedeného místního rozvoje do venkovského prostředí</a:t>
            </a:r>
            <a:br>
              <a:rPr lang="cs-CZ" sz="4000" b="1" dirty="0" smtClean="0">
                <a:solidFill>
                  <a:srgbClr val="001D3A"/>
                </a:solidFill>
              </a:rPr>
            </a:br>
            <a:endParaRPr lang="cs-CZ" sz="4000" b="1" dirty="0">
              <a:solidFill>
                <a:srgbClr val="001D3A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2400" b="1" dirty="0" smtClean="0">
                <a:solidFill>
                  <a:srgbClr val="223540"/>
                </a:solidFill>
              </a:rPr>
              <a:t>Venkovská </a:t>
            </a:r>
            <a:r>
              <a:rPr lang="cs-CZ" sz="2400" b="1" dirty="0">
                <a:solidFill>
                  <a:srgbClr val="223540"/>
                </a:solidFill>
              </a:rPr>
              <a:t>konference Místní akční skupiny Království – Jestřebí hory, o.p.s.</a:t>
            </a:r>
            <a:r>
              <a:rPr lang="cs-CZ" dirty="0" smtClean="0">
                <a:solidFill>
                  <a:srgbClr val="223540"/>
                </a:solidFill>
              </a:rPr>
              <a:t/>
            </a:r>
            <a:br>
              <a:rPr lang="cs-CZ" dirty="0" smtClean="0">
                <a:solidFill>
                  <a:srgbClr val="223540"/>
                </a:solidFill>
              </a:rPr>
            </a:br>
            <a:r>
              <a:rPr lang="cs-CZ" dirty="0" smtClean="0">
                <a:solidFill>
                  <a:srgbClr val="223540"/>
                </a:solidFill>
              </a:rPr>
              <a:t/>
            </a:r>
            <a:br>
              <a:rPr lang="cs-CZ" dirty="0" smtClean="0">
                <a:solidFill>
                  <a:srgbClr val="223540"/>
                </a:solidFill>
              </a:rPr>
            </a:br>
            <a:r>
              <a:rPr lang="cs-CZ" sz="2400" dirty="0" smtClean="0">
                <a:solidFill>
                  <a:srgbClr val="223540"/>
                </a:solidFill>
              </a:rPr>
              <a:t>(20. 11. 2014, Havlovice)</a:t>
            </a:r>
            <a:endParaRPr lang="cs-CZ" dirty="0">
              <a:solidFill>
                <a:srgbClr val="223540"/>
              </a:solidFill>
            </a:endParaRP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3888" y="692696"/>
            <a:ext cx="1800200" cy="96164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>
                <a:solidFill>
                  <a:srgbClr val="223540"/>
                </a:solidFill>
              </a:rPr>
              <a:t>Příklad dobré praxe</a:t>
            </a:r>
            <a:br>
              <a:rPr lang="cs-CZ" sz="3200" b="1" dirty="0">
                <a:solidFill>
                  <a:srgbClr val="223540"/>
                </a:solidFill>
              </a:rPr>
            </a:br>
            <a:r>
              <a:rPr lang="cs-CZ" sz="3200" b="1" dirty="0">
                <a:solidFill>
                  <a:srgbClr val="223540"/>
                </a:solidFill>
              </a:rPr>
              <a:t>Rekonstrukce půdních prostor ZŠ v Havlovicích</a:t>
            </a:r>
            <a:endParaRPr lang="cs-CZ" sz="4000" b="1" dirty="0">
              <a:solidFill>
                <a:srgbClr val="22354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Clr>
                <a:srgbClr val="F7971D"/>
              </a:buClr>
              <a:buFont typeface="Wingdings" pitchFamily="2" charset="2"/>
              <a:buChar char="q"/>
            </a:pPr>
            <a:r>
              <a:rPr lang="cs-CZ" dirty="0" smtClean="0">
                <a:solidFill>
                  <a:srgbClr val="223540"/>
                </a:solidFill>
                <a:latin typeface="Calibri" pitchFamily="34" charset="0"/>
                <a:cs typeface="Calibri" pitchFamily="34" charset="0"/>
              </a:rPr>
              <a:t> Zapojení místní aktéři</a:t>
            </a:r>
          </a:p>
          <a:p>
            <a:pPr marL="971550" lvl="1" indent="-514350">
              <a:buClr>
                <a:srgbClr val="F7971D"/>
              </a:buClr>
              <a:buFont typeface="+mj-lt"/>
              <a:buAutoNum type="arabicPeriod"/>
            </a:pPr>
            <a:r>
              <a:rPr lang="cs-CZ" dirty="0" smtClean="0">
                <a:solidFill>
                  <a:srgbClr val="223540"/>
                </a:solidFill>
                <a:latin typeface="Calibri" pitchFamily="34" charset="0"/>
                <a:cs typeface="Calibri" pitchFamily="34" charset="0"/>
              </a:rPr>
              <a:t>Základní škola</a:t>
            </a:r>
          </a:p>
          <a:p>
            <a:pPr marL="971550" lvl="1" indent="-514350">
              <a:buClr>
                <a:srgbClr val="F7971D"/>
              </a:buClr>
              <a:buFont typeface="+mj-lt"/>
              <a:buAutoNum type="arabicPeriod"/>
            </a:pPr>
            <a:r>
              <a:rPr lang="cs-CZ" dirty="0" smtClean="0">
                <a:solidFill>
                  <a:srgbClr val="223540"/>
                </a:solidFill>
                <a:latin typeface="Calibri" pitchFamily="34" charset="0"/>
                <a:cs typeface="Calibri" pitchFamily="34" charset="0"/>
              </a:rPr>
              <a:t>Mateřská škola</a:t>
            </a:r>
          </a:p>
          <a:p>
            <a:pPr marL="971550" lvl="1" indent="-514350">
              <a:buClr>
                <a:srgbClr val="F7971D"/>
              </a:buClr>
              <a:buFont typeface="+mj-lt"/>
              <a:buAutoNum type="arabicPeriod"/>
            </a:pPr>
            <a:r>
              <a:rPr lang="cs-CZ" dirty="0">
                <a:solidFill>
                  <a:srgbClr val="223540"/>
                </a:solidFill>
                <a:latin typeface="Calibri" pitchFamily="34" charset="0"/>
                <a:cs typeface="Calibri" pitchFamily="34" charset="0"/>
              </a:rPr>
              <a:t>Sdružení pro </a:t>
            </a:r>
            <a:r>
              <a:rPr lang="cs-CZ" dirty="0" err="1">
                <a:solidFill>
                  <a:srgbClr val="223540"/>
                </a:solidFill>
                <a:latin typeface="Calibri" pitchFamily="34" charset="0"/>
                <a:cs typeface="Calibri" pitchFamily="34" charset="0"/>
              </a:rPr>
              <a:t>Vízmburk,o.s</a:t>
            </a:r>
            <a:r>
              <a:rPr lang="cs-CZ" dirty="0" smtClean="0">
                <a:solidFill>
                  <a:srgbClr val="223540"/>
                </a:solidFill>
                <a:latin typeface="Calibri" pitchFamily="34" charset="0"/>
                <a:cs typeface="Calibri" pitchFamily="34" charset="0"/>
              </a:rPr>
              <a:t>.</a:t>
            </a:r>
          </a:p>
          <a:p>
            <a:pPr marL="971550" lvl="1" indent="-514350">
              <a:buClr>
                <a:srgbClr val="F7971D"/>
              </a:buClr>
              <a:buFont typeface="+mj-lt"/>
              <a:buAutoNum type="arabicPeriod"/>
            </a:pPr>
            <a:r>
              <a:rPr lang="cs-CZ" dirty="0" smtClean="0">
                <a:solidFill>
                  <a:srgbClr val="223540"/>
                </a:solidFill>
                <a:latin typeface="Calibri" pitchFamily="34" charset="0"/>
                <a:cs typeface="Calibri" pitchFamily="34" charset="0"/>
              </a:rPr>
              <a:t>Obec Havlovice</a:t>
            </a:r>
          </a:p>
          <a:p>
            <a:pPr marL="342900" lvl="1" indent="-342900">
              <a:buClr>
                <a:srgbClr val="F7971D"/>
              </a:buClr>
              <a:buFont typeface="Wingdings" pitchFamily="2" charset="2"/>
              <a:buChar char="q"/>
            </a:pPr>
            <a:r>
              <a:rPr lang="cs-CZ" sz="3200" dirty="0" smtClean="0">
                <a:solidFill>
                  <a:srgbClr val="223540"/>
                </a:solidFill>
                <a:latin typeface="Calibri" pitchFamily="34" charset="0"/>
                <a:cs typeface="Calibri" pitchFamily="34" charset="0"/>
              </a:rPr>
              <a:t> Zdroje financování</a:t>
            </a:r>
          </a:p>
          <a:p>
            <a:pPr marL="971550" lvl="1" indent="-514350">
              <a:buClr>
                <a:srgbClr val="F7971D"/>
              </a:buClr>
              <a:buFont typeface="+mj-lt"/>
              <a:buAutoNum type="arabicPeriod"/>
            </a:pPr>
            <a:r>
              <a:rPr lang="cs-CZ" dirty="0" smtClean="0">
                <a:solidFill>
                  <a:srgbClr val="223540"/>
                </a:solidFill>
                <a:latin typeface="Calibri" pitchFamily="34" charset="0"/>
                <a:cs typeface="Calibri" pitchFamily="34" charset="0"/>
              </a:rPr>
              <a:t>Obec Havlovice</a:t>
            </a:r>
          </a:p>
          <a:p>
            <a:pPr marL="971550" lvl="1" indent="-514350">
              <a:buClr>
                <a:srgbClr val="F7971D"/>
              </a:buClr>
              <a:buFont typeface="+mj-lt"/>
              <a:buAutoNum type="arabicPeriod"/>
            </a:pPr>
            <a:r>
              <a:rPr lang="cs-CZ" dirty="0" smtClean="0">
                <a:solidFill>
                  <a:srgbClr val="223540"/>
                </a:solidFill>
                <a:latin typeface="Calibri" pitchFamily="34" charset="0"/>
                <a:cs typeface="Calibri" pitchFamily="34" charset="0"/>
              </a:rPr>
              <a:t>SFŽP – zateplení budovy</a:t>
            </a:r>
          </a:p>
          <a:p>
            <a:pPr marL="971550" lvl="1" indent="-514350">
              <a:buClr>
                <a:srgbClr val="F7971D"/>
              </a:buClr>
              <a:buFont typeface="+mj-lt"/>
              <a:buAutoNum type="arabicPeriod"/>
            </a:pPr>
            <a:r>
              <a:rPr lang="cs-CZ" dirty="0" smtClean="0">
                <a:solidFill>
                  <a:srgbClr val="223540"/>
                </a:solidFill>
                <a:latin typeface="Calibri" pitchFamily="34" charset="0"/>
                <a:cs typeface="Calibri" pitchFamily="34" charset="0"/>
              </a:rPr>
              <a:t>Nadace ČEZ – vybavení muzea</a:t>
            </a:r>
          </a:p>
          <a:p>
            <a:pPr marL="971550" lvl="1" indent="-514350">
              <a:buClr>
                <a:srgbClr val="F7971D"/>
              </a:buClr>
              <a:buFont typeface="+mj-lt"/>
              <a:buAutoNum type="arabicPeriod"/>
            </a:pPr>
            <a:endParaRPr lang="cs-CZ" dirty="0">
              <a:solidFill>
                <a:srgbClr val="223540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7" name="Obrázek 6" descr="zapati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6486143"/>
            <a:ext cx="9144000" cy="396717"/>
          </a:xfrm>
          <a:prstGeom prst="rect">
            <a:avLst/>
          </a:prstGeom>
        </p:spPr>
      </p:pic>
      <p:pic>
        <p:nvPicPr>
          <p:cNvPr id="5" name="Obrázek 4" descr="zahlavi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-1"/>
            <a:ext cx="9144000" cy="227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3346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>
                <a:solidFill>
                  <a:srgbClr val="223540"/>
                </a:solidFill>
              </a:rPr>
              <a:t>Příklad dobré praxe</a:t>
            </a:r>
            <a:br>
              <a:rPr lang="cs-CZ" sz="3200" b="1" dirty="0" smtClean="0">
                <a:solidFill>
                  <a:srgbClr val="223540"/>
                </a:solidFill>
              </a:rPr>
            </a:br>
            <a:r>
              <a:rPr lang="cs-CZ" sz="3200" b="1" dirty="0" smtClean="0">
                <a:solidFill>
                  <a:srgbClr val="223540"/>
                </a:solidFill>
              </a:rPr>
              <a:t>Rekonstrukce půdních prostor ZŠ v Havlovicích</a:t>
            </a:r>
            <a:endParaRPr lang="cs-CZ" sz="3200" b="1" dirty="0">
              <a:solidFill>
                <a:srgbClr val="22354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Clr>
                <a:srgbClr val="F7971D"/>
              </a:buClr>
              <a:buFont typeface="Wingdings" pitchFamily="2" charset="2"/>
              <a:buChar char="q"/>
            </a:pPr>
            <a:r>
              <a:rPr lang="cs-CZ" dirty="0" smtClean="0">
                <a:solidFill>
                  <a:srgbClr val="223540"/>
                </a:solidFill>
                <a:latin typeface="Calibri" pitchFamily="34" charset="0"/>
                <a:cs typeface="Calibri" pitchFamily="34" charset="0"/>
              </a:rPr>
              <a:t> 6 </a:t>
            </a:r>
            <a:r>
              <a:rPr lang="cs-CZ" dirty="0">
                <a:solidFill>
                  <a:srgbClr val="223540"/>
                </a:solidFill>
                <a:latin typeface="Calibri" pitchFamily="34" charset="0"/>
                <a:cs typeface="Calibri" pitchFamily="34" charset="0"/>
              </a:rPr>
              <a:t>let stará myšlenka probíhající v </a:t>
            </a:r>
            <a:r>
              <a:rPr lang="cs-CZ" dirty="0" smtClean="0">
                <a:solidFill>
                  <a:srgbClr val="223540"/>
                </a:solidFill>
                <a:latin typeface="Calibri" pitchFamily="34" charset="0"/>
                <a:cs typeface="Calibri" pitchFamily="34" charset="0"/>
              </a:rPr>
              <a:t>etapách</a:t>
            </a:r>
            <a:endParaRPr lang="cs-CZ" dirty="0">
              <a:solidFill>
                <a:srgbClr val="223540"/>
              </a:solidFill>
              <a:latin typeface="Calibri" pitchFamily="34" charset="0"/>
              <a:cs typeface="Calibri" pitchFamily="34" charset="0"/>
            </a:endParaRPr>
          </a:p>
          <a:p>
            <a:pPr marL="971550" lvl="1" indent="-514350">
              <a:buClr>
                <a:srgbClr val="F7971D"/>
              </a:buClr>
              <a:buFont typeface="+mj-lt"/>
              <a:buAutoNum type="arabicPeriod"/>
            </a:pPr>
            <a:r>
              <a:rPr lang="cs-CZ" dirty="0">
                <a:solidFill>
                  <a:srgbClr val="223540"/>
                </a:solidFill>
                <a:latin typeface="Calibri" pitchFamily="34" charset="0"/>
                <a:cs typeface="Calibri" pitchFamily="34" charset="0"/>
              </a:rPr>
              <a:t>Výměna trámů za železobetonový </a:t>
            </a:r>
            <a:r>
              <a:rPr lang="cs-CZ" dirty="0" smtClean="0">
                <a:solidFill>
                  <a:srgbClr val="223540"/>
                </a:solidFill>
                <a:latin typeface="Calibri" pitchFamily="34" charset="0"/>
                <a:cs typeface="Calibri" pitchFamily="34" charset="0"/>
              </a:rPr>
              <a:t>strop</a:t>
            </a:r>
          </a:p>
          <a:p>
            <a:pPr marL="971550" lvl="1" indent="-514350">
              <a:buClr>
                <a:srgbClr val="F7971D"/>
              </a:buClr>
              <a:buFont typeface="+mj-lt"/>
              <a:buAutoNum type="arabicPeriod"/>
            </a:pPr>
            <a:r>
              <a:rPr lang="cs-CZ" dirty="0" smtClean="0">
                <a:solidFill>
                  <a:srgbClr val="223540"/>
                </a:solidFill>
                <a:latin typeface="Calibri" pitchFamily="34" charset="0"/>
                <a:cs typeface="Calibri" pitchFamily="34" charset="0"/>
              </a:rPr>
              <a:t>Střecha</a:t>
            </a:r>
          </a:p>
          <a:p>
            <a:pPr marL="1371600" lvl="2" indent="-514350">
              <a:buClr>
                <a:srgbClr val="F7971D"/>
              </a:buClr>
              <a:buFont typeface="Wingdings" panose="05000000000000000000" pitchFamily="2" charset="2"/>
              <a:buChar char="§"/>
            </a:pPr>
            <a:r>
              <a:rPr lang="cs-CZ" dirty="0">
                <a:solidFill>
                  <a:srgbClr val="223540"/>
                </a:solidFill>
                <a:latin typeface="Calibri" pitchFamily="34" charset="0"/>
                <a:cs typeface="Calibri" pitchFamily="34" charset="0"/>
              </a:rPr>
              <a:t>v</a:t>
            </a:r>
            <a:r>
              <a:rPr lang="cs-CZ" dirty="0" smtClean="0">
                <a:solidFill>
                  <a:srgbClr val="223540"/>
                </a:solidFill>
                <a:latin typeface="Calibri" pitchFamily="34" charset="0"/>
                <a:cs typeface="Calibri" pitchFamily="34" charset="0"/>
              </a:rPr>
              <a:t>azba střechy</a:t>
            </a:r>
          </a:p>
          <a:p>
            <a:pPr marL="1371600" lvl="2" indent="-514350">
              <a:buClr>
                <a:srgbClr val="F7971D"/>
              </a:buClr>
              <a:buFont typeface="Wingdings" panose="05000000000000000000" pitchFamily="2" charset="2"/>
              <a:buChar char="§"/>
            </a:pPr>
            <a:r>
              <a:rPr lang="cs-CZ" dirty="0" smtClean="0">
                <a:solidFill>
                  <a:srgbClr val="223540"/>
                </a:solidFill>
                <a:latin typeface="Calibri" pitchFamily="34" charset="0"/>
                <a:cs typeface="Calibri" pitchFamily="34" charset="0"/>
              </a:rPr>
              <a:t>8 nových střešních oken</a:t>
            </a:r>
          </a:p>
          <a:p>
            <a:pPr marL="1371600" lvl="2" indent="-514350">
              <a:buClr>
                <a:srgbClr val="F7971D"/>
              </a:buClr>
              <a:buFont typeface="Wingdings" panose="05000000000000000000" pitchFamily="2" charset="2"/>
              <a:buChar char="§"/>
            </a:pPr>
            <a:r>
              <a:rPr lang="cs-CZ" dirty="0">
                <a:solidFill>
                  <a:srgbClr val="223540"/>
                </a:solidFill>
                <a:latin typeface="Calibri" pitchFamily="34" charset="0"/>
                <a:cs typeface="Calibri" pitchFamily="34" charset="0"/>
              </a:rPr>
              <a:t>v</a:t>
            </a:r>
            <a:r>
              <a:rPr lang="cs-CZ" dirty="0" smtClean="0">
                <a:solidFill>
                  <a:srgbClr val="223540"/>
                </a:solidFill>
                <a:latin typeface="Calibri" pitchFamily="34" charset="0"/>
                <a:cs typeface="Calibri" pitchFamily="34" charset="0"/>
              </a:rPr>
              <a:t>ikýř</a:t>
            </a:r>
          </a:p>
          <a:p>
            <a:pPr marL="971550" lvl="1" indent="-514350">
              <a:buClr>
                <a:srgbClr val="F7971D"/>
              </a:buClr>
              <a:buFont typeface="+mj-lt"/>
              <a:buAutoNum type="arabicPeriod"/>
            </a:pPr>
            <a:r>
              <a:rPr lang="cs-CZ" dirty="0">
                <a:solidFill>
                  <a:srgbClr val="223540"/>
                </a:solidFill>
                <a:latin typeface="Calibri" pitchFamily="34" charset="0"/>
                <a:cs typeface="Calibri" pitchFamily="34" charset="0"/>
              </a:rPr>
              <a:t>Zateplení </a:t>
            </a:r>
            <a:r>
              <a:rPr lang="cs-CZ" dirty="0" smtClean="0">
                <a:solidFill>
                  <a:srgbClr val="223540"/>
                </a:solidFill>
                <a:latin typeface="Calibri" pitchFamily="34" charset="0"/>
                <a:cs typeface="Calibri" pitchFamily="34" charset="0"/>
              </a:rPr>
              <a:t>školy</a:t>
            </a:r>
          </a:p>
          <a:p>
            <a:pPr marL="971550" lvl="1" indent="-514350">
              <a:buClr>
                <a:srgbClr val="F7971D"/>
              </a:buClr>
              <a:buFont typeface="+mj-lt"/>
              <a:buAutoNum type="arabicPeriod"/>
            </a:pPr>
            <a:r>
              <a:rPr lang="cs-CZ" dirty="0" smtClean="0">
                <a:solidFill>
                  <a:srgbClr val="223540"/>
                </a:solidFill>
                <a:latin typeface="Calibri" pitchFamily="34" charset="0"/>
                <a:cs typeface="Calibri" pitchFamily="34" charset="0"/>
              </a:rPr>
              <a:t>Nové prostory v půdní vestavbě</a:t>
            </a:r>
          </a:p>
          <a:p>
            <a:pPr marL="1371600" lvl="2" indent="-514350">
              <a:buClr>
                <a:srgbClr val="F7971D"/>
              </a:buClr>
              <a:buFont typeface="Wingdings" panose="05000000000000000000" pitchFamily="2" charset="2"/>
              <a:buChar char="§"/>
            </a:pPr>
            <a:r>
              <a:rPr lang="cs-CZ" dirty="0">
                <a:solidFill>
                  <a:srgbClr val="223540"/>
                </a:solidFill>
                <a:latin typeface="Calibri" pitchFamily="34" charset="0"/>
                <a:cs typeface="Calibri" pitchFamily="34" charset="0"/>
              </a:rPr>
              <a:t>š</a:t>
            </a:r>
            <a:r>
              <a:rPr lang="cs-CZ" dirty="0" smtClean="0">
                <a:solidFill>
                  <a:srgbClr val="223540"/>
                </a:solidFill>
                <a:latin typeface="Calibri" pitchFamily="34" charset="0"/>
                <a:cs typeface="Calibri" pitchFamily="34" charset="0"/>
              </a:rPr>
              <a:t>kolní družina</a:t>
            </a:r>
          </a:p>
          <a:p>
            <a:pPr marL="1371600" lvl="2" indent="-514350">
              <a:buClr>
                <a:srgbClr val="F7971D"/>
              </a:buClr>
              <a:buFont typeface="Wingdings" panose="05000000000000000000" pitchFamily="2" charset="2"/>
              <a:buChar char="§"/>
            </a:pPr>
            <a:r>
              <a:rPr lang="cs-CZ" dirty="0" smtClean="0">
                <a:solidFill>
                  <a:srgbClr val="223540"/>
                </a:solidFill>
                <a:latin typeface="Calibri" pitchFamily="34" charset="0"/>
                <a:cs typeface="Calibri" pitchFamily="34" charset="0"/>
              </a:rPr>
              <a:t>muzeum hradu Vízmburk</a:t>
            </a:r>
          </a:p>
          <a:p>
            <a:pPr marL="1371600" lvl="2" indent="-514350">
              <a:buClr>
                <a:srgbClr val="F7971D"/>
              </a:buClr>
              <a:buFont typeface="Wingdings" panose="05000000000000000000" pitchFamily="2" charset="2"/>
              <a:buChar char="§"/>
            </a:pPr>
            <a:r>
              <a:rPr lang="cs-CZ" dirty="0" smtClean="0">
                <a:solidFill>
                  <a:srgbClr val="223540"/>
                </a:solidFill>
                <a:latin typeface="Calibri" pitchFamily="34" charset="0"/>
                <a:cs typeface="Calibri" pitchFamily="34" charset="0"/>
              </a:rPr>
              <a:t>sociální prostory</a:t>
            </a:r>
            <a:endParaRPr lang="cs-CZ" dirty="0">
              <a:solidFill>
                <a:srgbClr val="223540"/>
              </a:solidFill>
              <a:latin typeface="Calibri" pitchFamily="34" charset="0"/>
              <a:cs typeface="Calibri" pitchFamily="34" charset="0"/>
            </a:endParaRPr>
          </a:p>
          <a:p>
            <a:pPr marL="342900" lvl="1" indent="-342900">
              <a:buClr>
                <a:srgbClr val="F7971D"/>
              </a:buClr>
              <a:buFont typeface="Wingdings" pitchFamily="2" charset="2"/>
              <a:buChar char="q"/>
            </a:pPr>
            <a:endParaRPr lang="cs-CZ" sz="3200" dirty="0">
              <a:solidFill>
                <a:srgbClr val="223540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7" name="Obrázek 6" descr="zapati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6486143"/>
            <a:ext cx="9144000" cy="396717"/>
          </a:xfrm>
          <a:prstGeom prst="rect">
            <a:avLst/>
          </a:prstGeom>
        </p:spPr>
      </p:pic>
      <p:pic>
        <p:nvPicPr>
          <p:cNvPr id="5" name="Obrázek 4" descr="zahlavi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-1"/>
            <a:ext cx="9144000" cy="227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6702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764704"/>
            <a:ext cx="8229600" cy="5616624"/>
          </a:xfrm>
        </p:spPr>
        <p:txBody>
          <a:bodyPr>
            <a:normAutofit/>
          </a:bodyPr>
          <a:lstStyle/>
          <a:p>
            <a:pPr algn="ctr">
              <a:buClr>
                <a:srgbClr val="EEAD2A"/>
              </a:buClr>
              <a:buNone/>
            </a:pPr>
            <a:endParaRPr lang="cs-CZ" b="1" dirty="0" smtClean="0">
              <a:solidFill>
                <a:srgbClr val="001D3A"/>
              </a:solidFill>
              <a:latin typeface="Calibri" pitchFamily="34" charset="0"/>
              <a:cs typeface="Calibri" pitchFamily="34" charset="0"/>
            </a:endParaRPr>
          </a:p>
          <a:p>
            <a:pPr algn="ctr">
              <a:buClr>
                <a:srgbClr val="EEAD2A"/>
              </a:buClr>
              <a:buNone/>
            </a:pPr>
            <a:r>
              <a:rPr lang="cs-CZ" sz="4000" b="1" dirty="0" smtClean="0">
                <a:solidFill>
                  <a:srgbClr val="223540"/>
                </a:solidFill>
                <a:latin typeface="Calibri" pitchFamily="34" charset="0"/>
                <a:cs typeface="Calibri" pitchFamily="34" charset="0"/>
              </a:rPr>
              <a:t>DISKUSE</a:t>
            </a:r>
          </a:p>
          <a:p>
            <a:pPr algn="ctr">
              <a:buClr>
                <a:srgbClr val="EEAD2A"/>
              </a:buClr>
              <a:buNone/>
            </a:pPr>
            <a:r>
              <a:rPr lang="cs-CZ" sz="4000" b="1" dirty="0" smtClean="0">
                <a:solidFill>
                  <a:srgbClr val="223540"/>
                </a:solidFill>
                <a:latin typeface="Calibri" pitchFamily="34" charset="0"/>
                <a:cs typeface="Calibri" pitchFamily="34" charset="0"/>
              </a:rPr>
              <a:t>Prostor pro Vaše dotazy</a:t>
            </a:r>
            <a:endParaRPr lang="cs-CZ" b="1" dirty="0" smtClean="0">
              <a:solidFill>
                <a:srgbClr val="223540"/>
              </a:solidFill>
              <a:latin typeface="Calibri" pitchFamily="34" charset="0"/>
              <a:cs typeface="Calibri" pitchFamily="34" charset="0"/>
            </a:endParaRPr>
          </a:p>
          <a:p>
            <a:pPr algn="ctr">
              <a:buClr>
                <a:srgbClr val="EEAD2A"/>
              </a:buClr>
              <a:buNone/>
            </a:pPr>
            <a:endParaRPr lang="cs-CZ" b="1" dirty="0" smtClean="0">
              <a:solidFill>
                <a:srgbClr val="223540"/>
              </a:solidFill>
              <a:latin typeface="Calibri" pitchFamily="34" charset="0"/>
              <a:cs typeface="Calibri" pitchFamily="34" charset="0"/>
            </a:endParaRPr>
          </a:p>
          <a:p>
            <a:pPr algn="ctr">
              <a:buClr>
                <a:srgbClr val="EEAD2A"/>
              </a:buClr>
              <a:buNone/>
            </a:pPr>
            <a:endParaRPr lang="cs-CZ" b="1" dirty="0" smtClean="0">
              <a:solidFill>
                <a:srgbClr val="223540"/>
              </a:solidFill>
              <a:latin typeface="Calibri" pitchFamily="34" charset="0"/>
              <a:cs typeface="Calibri" pitchFamily="34" charset="0"/>
            </a:endParaRPr>
          </a:p>
          <a:p>
            <a:pPr algn="ctr">
              <a:buClr>
                <a:srgbClr val="EEAD2A"/>
              </a:buClr>
              <a:buNone/>
            </a:pPr>
            <a:endParaRPr lang="cs-CZ" sz="1400" b="1" dirty="0" smtClean="0">
              <a:solidFill>
                <a:srgbClr val="223540"/>
              </a:solidFill>
              <a:latin typeface="Calibri" pitchFamily="34" charset="0"/>
              <a:cs typeface="Calibri" pitchFamily="34" charset="0"/>
            </a:endParaRPr>
          </a:p>
          <a:p>
            <a:pPr algn="ctr">
              <a:buClr>
                <a:srgbClr val="EEAD2A"/>
              </a:buClr>
              <a:buNone/>
            </a:pPr>
            <a:endParaRPr lang="cs-CZ" sz="1400" b="1" dirty="0" smtClean="0">
              <a:solidFill>
                <a:srgbClr val="223540"/>
              </a:solidFill>
              <a:latin typeface="Calibri" pitchFamily="34" charset="0"/>
              <a:cs typeface="Calibri" pitchFamily="34" charset="0"/>
            </a:endParaRPr>
          </a:p>
          <a:p>
            <a:pPr algn="ctr">
              <a:buClr>
                <a:srgbClr val="EEAD2A"/>
              </a:buClr>
              <a:buNone/>
            </a:pPr>
            <a:endParaRPr lang="cs-CZ" sz="1400" b="1" dirty="0" smtClean="0">
              <a:solidFill>
                <a:srgbClr val="223540"/>
              </a:solidFill>
              <a:latin typeface="Calibri" pitchFamily="34" charset="0"/>
              <a:cs typeface="Calibri" pitchFamily="34" charset="0"/>
            </a:endParaRPr>
          </a:p>
          <a:p>
            <a:pPr algn="ctr">
              <a:buClr>
                <a:srgbClr val="EEAD2A"/>
              </a:buClr>
              <a:buNone/>
            </a:pPr>
            <a:endParaRPr lang="cs-CZ" sz="1400" b="1" dirty="0" smtClean="0">
              <a:solidFill>
                <a:srgbClr val="223540"/>
              </a:solidFill>
              <a:latin typeface="Calibri" pitchFamily="34" charset="0"/>
              <a:cs typeface="Calibri" pitchFamily="34" charset="0"/>
            </a:endParaRPr>
          </a:p>
          <a:p>
            <a:pPr marL="0" indent="0" algn="ctr">
              <a:buClr>
                <a:srgbClr val="EEAD2A"/>
              </a:buClr>
              <a:buNone/>
            </a:pPr>
            <a:endParaRPr lang="cs-CZ" sz="2000" b="1" dirty="0" smtClean="0">
              <a:solidFill>
                <a:srgbClr val="223540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8" name="Obrázek 7" descr="zapati+web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6486144"/>
            <a:ext cx="9144000" cy="396716"/>
          </a:xfrm>
          <a:prstGeom prst="rect">
            <a:avLst/>
          </a:prstGeom>
        </p:spPr>
      </p:pic>
      <p:pic>
        <p:nvPicPr>
          <p:cNvPr id="6" name="Obrázek 5" descr="zahlavi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-1"/>
            <a:ext cx="9144000" cy="2276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 smtClean="0">
                <a:solidFill>
                  <a:srgbClr val="223540"/>
                </a:solidFill>
              </a:rPr>
              <a:t>Zdroje</a:t>
            </a:r>
            <a:endParaRPr lang="cs-CZ" sz="4000" b="1" dirty="0">
              <a:solidFill>
                <a:srgbClr val="22354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1200"/>
              </a:spcAft>
              <a:buClr>
                <a:srgbClr val="F7971D"/>
              </a:buClr>
              <a:buFont typeface="Wingdings" pitchFamily="2" charset="2"/>
              <a:buChar char="q"/>
            </a:pPr>
            <a:r>
              <a:rPr lang="cs-CZ" sz="2200" dirty="0" smtClean="0">
                <a:solidFill>
                  <a:srgbClr val="223540"/>
                </a:solidFill>
                <a:latin typeface="Calibri" pitchFamily="34" charset="0"/>
                <a:cs typeface="Calibri" pitchFamily="34" charset="0"/>
              </a:rPr>
              <a:t>Pokyny </a:t>
            </a:r>
            <a:r>
              <a:rPr lang="cs-CZ" sz="2200" dirty="0">
                <a:solidFill>
                  <a:srgbClr val="223540"/>
                </a:solidFill>
                <a:latin typeface="Calibri" pitchFamily="34" charset="0"/>
                <a:cs typeface="Calibri" pitchFamily="34" charset="0"/>
              </a:rPr>
              <a:t>ke komunitně vedenému místnímu </a:t>
            </a:r>
            <a:r>
              <a:rPr lang="cs-CZ" sz="2200" dirty="0" smtClean="0">
                <a:solidFill>
                  <a:srgbClr val="223540"/>
                </a:solidFill>
                <a:latin typeface="Calibri" pitchFamily="34" charset="0"/>
                <a:cs typeface="Calibri" pitchFamily="34" charset="0"/>
              </a:rPr>
              <a:t>rozvoji určené </a:t>
            </a:r>
            <a:r>
              <a:rPr lang="cs-CZ" sz="2200" dirty="0">
                <a:solidFill>
                  <a:srgbClr val="223540"/>
                </a:solidFill>
                <a:latin typeface="Calibri" pitchFamily="34" charset="0"/>
                <a:cs typeface="Calibri" pitchFamily="34" charset="0"/>
              </a:rPr>
              <a:t>místním </a:t>
            </a:r>
            <a:r>
              <a:rPr lang="cs-CZ" sz="2200" dirty="0" smtClean="0">
                <a:solidFill>
                  <a:srgbClr val="223540"/>
                </a:solidFill>
                <a:latin typeface="Calibri" pitchFamily="34" charset="0"/>
                <a:cs typeface="Calibri" pitchFamily="34" charset="0"/>
              </a:rPr>
              <a:t>aktérům (verze 2., srpen 2014)</a:t>
            </a:r>
          </a:p>
          <a:p>
            <a:pPr>
              <a:spcAft>
                <a:spcPts val="1200"/>
              </a:spcAft>
              <a:buClr>
                <a:srgbClr val="F7971D"/>
              </a:buClr>
              <a:buFont typeface="Wingdings" pitchFamily="2" charset="2"/>
              <a:buChar char="q"/>
            </a:pPr>
            <a:r>
              <a:rPr lang="cs-CZ" sz="2200" dirty="0" smtClean="0">
                <a:solidFill>
                  <a:srgbClr val="223540"/>
                </a:solidFill>
                <a:latin typeface="Calibri" pitchFamily="34" charset="0"/>
                <a:cs typeface="Calibri" pitchFamily="34" charset="0"/>
              </a:rPr>
              <a:t>Komunitně vedený místní rozvoj v praxi České republiky (Národní síť MAS ČR, únor 2012)</a:t>
            </a:r>
          </a:p>
          <a:p>
            <a:pPr>
              <a:buClr>
                <a:srgbClr val="F7971D"/>
              </a:buClr>
              <a:buFont typeface="Wingdings" pitchFamily="2" charset="2"/>
              <a:buChar char="q"/>
            </a:pPr>
            <a:r>
              <a:rPr lang="cs-CZ" sz="2200" dirty="0" smtClean="0">
                <a:solidFill>
                  <a:srgbClr val="223540"/>
                </a:solidFill>
                <a:latin typeface="Calibri" pitchFamily="34" charset="0"/>
                <a:cs typeface="Calibri" pitchFamily="34" charset="0"/>
              </a:rPr>
              <a:t>Společné pokyny Evropské komise DG </a:t>
            </a:r>
            <a:r>
              <a:rPr lang="cs-CZ" sz="2200" dirty="0">
                <a:solidFill>
                  <a:srgbClr val="223540"/>
                </a:solidFill>
                <a:latin typeface="Calibri" pitchFamily="34" charset="0"/>
                <a:cs typeface="Calibri" pitchFamily="34" charset="0"/>
              </a:rPr>
              <a:t>AGRI, EMPL, MARE A REGIO </a:t>
            </a:r>
            <a:r>
              <a:rPr lang="cs-CZ" sz="2200" dirty="0" smtClean="0">
                <a:solidFill>
                  <a:srgbClr val="223540"/>
                </a:solidFill>
                <a:latin typeface="Calibri" pitchFamily="34" charset="0"/>
                <a:cs typeface="Calibri" pitchFamily="34" charset="0"/>
              </a:rPr>
              <a:t>pro komunitně vedený místní rozvoj v evropských strukturálních a investičních fondech ( verze 29. 4. 2013)</a:t>
            </a:r>
            <a:endParaRPr lang="cs-CZ" sz="2200" dirty="0">
              <a:solidFill>
                <a:srgbClr val="223540"/>
              </a:solidFill>
              <a:latin typeface="Calibri" pitchFamily="34" charset="0"/>
              <a:cs typeface="Calibri" pitchFamily="34" charset="0"/>
            </a:endParaRPr>
          </a:p>
          <a:p>
            <a:pPr marL="342900" lvl="1" indent="-342900">
              <a:buClr>
                <a:srgbClr val="F7971D"/>
              </a:buClr>
              <a:buFont typeface="Wingdings" pitchFamily="2" charset="2"/>
              <a:buChar char="q"/>
            </a:pPr>
            <a:endParaRPr lang="cs-CZ" sz="3200" dirty="0">
              <a:solidFill>
                <a:srgbClr val="223540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7" name="Obrázek 6" descr="zapati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6486143"/>
            <a:ext cx="9144000" cy="396717"/>
          </a:xfrm>
          <a:prstGeom prst="rect">
            <a:avLst/>
          </a:prstGeom>
        </p:spPr>
      </p:pic>
      <p:pic>
        <p:nvPicPr>
          <p:cNvPr id="5" name="Obrázek 4" descr="zahlavi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-1"/>
            <a:ext cx="9144000" cy="227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630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764704"/>
            <a:ext cx="8229600" cy="5616624"/>
          </a:xfrm>
        </p:spPr>
        <p:txBody>
          <a:bodyPr>
            <a:normAutofit/>
          </a:bodyPr>
          <a:lstStyle/>
          <a:p>
            <a:pPr algn="ctr">
              <a:buClr>
                <a:srgbClr val="EEAD2A"/>
              </a:buClr>
              <a:buNone/>
            </a:pPr>
            <a:endParaRPr lang="cs-CZ" b="1" dirty="0" smtClean="0">
              <a:solidFill>
                <a:srgbClr val="001D3A"/>
              </a:solidFill>
              <a:latin typeface="Calibri" pitchFamily="34" charset="0"/>
              <a:cs typeface="Calibri" pitchFamily="34" charset="0"/>
            </a:endParaRPr>
          </a:p>
          <a:p>
            <a:pPr algn="ctr">
              <a:buClr>
                <a:srgbClr val="EEAD2A"/>
              </a:buClr>
              <a:buNone/>
            </a:pPr>
            <a:r>
              <a:rPr lang="cs-CZ" sz="4000" b="1" dirty="0" smtClean="0">
                <a:solidFill>
                  <a:srgbClr val="223540"/>
                </a:solidFill>
                <a:latin typeface="Calibri" pitchFamily="34" charset="0"/>
                <a:cs typeface="Calibri" pitchFamily="34" charset="0"/>
              </a:rPr>
              <a:t>Děkujeme za pozornost!</a:t>
            </a:r>
            <a:br>
              <a:rPr lang="cs-CZ" sz="4000" b="1" dirty="0" smtClean="0">
                <a:solidFill>
                  <a:srgbClr val="223540"/>
                </a:solidFill>
                <a:latin typeface="Calibri" pitchFamily="34" charset="0"/>
                <a:cs typeface="Calibri" pitchFamily="34" charset="0"/>
              </a:rPr>
            </a:br>
            <a:endParaRPr lang="cs-CZ" sz="4000" b="1" dirty="0" smtClean="0">
              <a:solidFill>
                <a:srgbClr val="223540"/>
              </a:solidFill>
              <a:latin typeface="Calibri" pitchFamily="34" charset="0"/>
              <a:cs typeface="Calibri" pitchFamily="34" charset="0"/>
            </a:endParaRPr>
          </a:p>
          <a:p>
            <a:pPr algn="ctr">
              <a:buClr>
                <a:srgbClr val="EEAD2A"/>
              </a:buClr>
              <a:buNone/>
            </a:pPr>
            <a:r>
              <a:rPr lang="cs-CZ" b="1" dirty="0" smtClean="0">
                <a:solidFill>
                  <a:srgbClr val="223540"/>
                </a:solidFill>
                <a:latin typeface="Calibri" pitchFamily="34" charset="0"/>
                <a:cs typeface="Calibri" pitchFamily="34" charset="0"/>
              </a:rPr>
              <a:t>Tomáš Mečíř</a:t>
            </a:r>
            <a:r>
              <a:rPr lang="cs-CZ" b="1" smtClean="0">
                <a:solidFill>
                  <a:srgbClr val="223540"/>
                </a:solidFill>
                <a:latin typeface="Calibri" pitchFamily="34" charset="0"/>
                <a:cs typeface="Calibri" pitchFamily="34" charset="0"/>
              </a:rPr>
              <a:t>	</a:t>
            </a:r>
            <a:endParaRPr lang="cs-CZ" b="1" dirty="0" smtClean="0">
              <a:solidFill>
                <a:srgbClr val="223540"/>
              </a:solidFill>
              <a:latin typeface="Calibri" pitchFamily="34" charset="0"/>
              <a:cs typeface="Calibri" pitchFamily="34" charset="0"/>
            </a:endParaRPr>
          </a:p>
          <a:p>
            <a:pPr algn="ctr">
              <a:buClr>
                <a:srgbClr val="EEAD2A"/>
              </a:buClr>
              <a:buNone/>
            </a:pPr>
            <a:endParaRPr lang="cs-CZ" b="1" dirty="0" smtClean="0">
              <a:solidFill>
                <a:srgbClr val="223540"/>
              </a:solidFill>
              <a:latin typeface="Calibri" pitchFamily="34" charset="0"/>
              <a:cs typeface="Calibri" pitchFamily="34" charset="0"/>
            </a:endParaRPr>
          </a:p>
          <a:p>
            <a:pPr algn="ctr">
              <a:buClr>
                <a:srgbClr val="EEAD2A"/>
              </a:buClr>
              <a:buNone/>
            </a:pPr>
            <a:endParaRPr lang="cs-CZ" b="1" dirty="0" smtClean="0">
              <a:solidFill>
                <a:srgbClr val="223540"/>
              </a:solidFill>
              <a:latin typeface="Calibri" pitchFamily="34" charset="0"/>
              <a:cs typeface="Calibri" pitchFamily="34" charset="0"/>
            </a:endParaRPr>
          </a:p>
          <a:p>
            <a:pPr algn="ctr">
              <a:buClr>
                <a:srgbClr val="EEAD2A"/>
              </a:buClr>
              <a:buNone/>
            </a:pPr>
            <a:endParaRPr lang="cs-CZ" b="1" dirty="0" smtClean="0">
              <a:solidFill>
                <a:srgbClr val="223540"/>
              </a:solidFill>
              <a:latin typeface="Calibri" pitchFamily="34" charset="0"/>
              <a:cs typeface="Calibri" pitchFamily="34" charset="0"/>
            </a:endParaRPr>
          </a:p>
          <a:p>
            <a:pPr algn="ctr">
              <a:buClr>
                <a:srgbClr val="EEAD2A"/>
              </a:buClr>
              <a:buNone/>
            </a:pPr>
            <a:endParaRPr lang="cs-CZ" sz="1400" b="1" dirty="0" smtClean="0">
              <a:solidFill>
                <a:srgbClr val="223540"/>
              </a:solidFill>
              <a:latin typeface="Calibri" pitchFamily="34" charset="0"/>
              <a:cs typeface="Calibri" pitchFamily="34" charset="0"/>
            </a:endParaRPr>
          </a:p>
          <a:p>
            <a:pPr algn="ctr">
              <a:buClr>
                <a:srgbClr val="EEAD2A"/>
              </a:buClr>
              <a:buNone/>
            </a:pPr>
            <a:endParaRPr lang="cs-CZ" sz="1400" b="1" dirty="0" smtClean="0">
              <a:solidFill>
                <a:srgbClr val="223540"/>
              </a:solidFill>
              <a:latin typeface="Calibri" pitchFamily="34" charset="0"/>
              <a:cs typeface="Calibri" pitchFamily="34" charset="0"/>
            </a:endParaRPr>
          </a:p>
          <a:p>
            <a:pPr algn="ctr">
              <a:buClr>
                <a:srgbClr val="EEAD2A"/>
              </a:buClr>
              <a:buNone/>
            </a:pPr>
            <a:endParaRPr lang="cs-CZ" sz="1400" b="1" dirty="0" smtClean="0">
              <a:solidFill>
                <a:srgbClr val="223540"/>
              </a:solidFill>
              <a:latin typeface="Calibri" pitchFamily="34" charset="0"/>
              <a:cs typeface="Calibri" pitchFamily="34" charset="0"/>
            </a:endParaRPr>
          </a:p>
          <a:p>
            <a:pPr algn="ctr">
              <a:buClr>
                <a:srgbClr val="EEAD2A"/>
              </a:buClr>
              <a:buNone/>
            </a:pPr>
            <a:endParaRPr lang="cs-CZ" sz="1400" b="1" dirty="0" smtClean="0">
              <a:solidFill>
                <a:srgbClr val="223540"/>
              </a:solidFill>
              <a:latin typeface="Calibri" pitchFamily="34" charset="0"/>
              <a:cs typeface="Calibri" pitchFamily="34" charset="0"/>
            </a:endParaRPr>
          </a:p>
          <a:p>
            <a:pPr marL="0" indent="0" algn="ctr">
              <a:buClr>
                <a:srgbClr val="EEAD2A"/>
              </a:buClr>
              <a:buNone/>
            </a:pPr>
            <a:endParaRPr lang="cs-CZ" sz="2000" b="1" dirty="0" smtClean="0">
              <a:solidFill>
                <a:srgbClr val="223540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8" name="Obrázek 7" descr="zapati+web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6486144"/>
            <a:ext cx="9144000" cy="396716"/>
          </a:xfrm>
          <a:prstGeom prst="rect">
            <a:avLst/>
          </a:prstGeom>
        </p:spPr>
      </p:pic>
      <p:pic>
        <p:nvPicPr>
          <p:cNvPr id="6" name="Obrázek 5" descr="zahlavi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-1"/>
            <a:ext cx="9144000" cy="227624"/>
          </a:xfrm>
          <a:prstGeom prst="rect">
            <a:avLst/>
          </a:prstGeom>
        </p:spPr>
      </p:pic>
      <p:pic>
        <p:nvPicPr>
          <p:cNvPr id="2" name="Obrázek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4326" y="3545369"/>
            <a:ext cx="3296036" cy="2206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3434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 smtClean="0">
                <a:solidFill>
                  <a:srgbClr val="223540"/>
                </a:solidFill>
              </a:rPr>
              <a:t>Základní pojmy</a:t>
            </a:r>
            <a:endParaRPr lang="cs-CZ" sz="4000" b="1" dirty="0">
              <a:solidFill>
                <a:srgbClr val="22354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F7971D"/>
              </a:buClr>
              <a:buFont typeface="Wingdings" pitchFamily="2" charset="2"/>
              <a:buChar char="q"/>
            </a:pPr>
            <a:r>
              <a:rPr lang="cs-CZ" b="1" dirty="0" smtClean="0">
                <a:solidFill>
                  <a:srgbClr val="223540"/>
                </a:solidFill>
                <a:latin typeface="Calibri" pitchFamily="34" charset="0"/>
                <a:cs typeface="Calibri" pitchFamily="34" charset="0"/>
              </a:rPr>
              <a:t>KVMR</a:t>
            </a:r>
            <a:endParaRPr lang="cs-CZ" dirty="0" smtClean="0">
              <a:solidFill>
                <a:srgbClr val="223540"/>
              </a:solidFill>
              <a:latin typeface="Calibri" pitchFamily="34" charset="0"/>
              <a:cs typeface="Calibri" pitchFamily="34" charset="0"/>
            </a:endParaRPr>
          </a:p>
          <a:p>
            <a:pPr lvl="1">
              <a:buClr>
                <a:srgbClr val="F7971D"/>
              </a:buClr>
              <a:buFont typeface="Wingdings" pitchFamily="2" charset="2"/>
              <a:buChar char="§"/>
            </a:pPr>
            <a:r>
              <a:rPr lang="cs-CZ" dirty="0" smtClean="0">
                <a:solidFill>
                  <a:srgbClr val="223540"/>
                </a:solidFill>
                <a:latin typeface="Calibri" pitchFamily="34" charset="0"/>
                <a:cs typeface="Calibri" pitchFamily="34" charset="0"/>
              </a:rPr>
              <a:t>Komunitně vedený místní rozvoj</a:t>
            </a:r>
          </a:p>
          <a:p>
            <a:pPr lvl="1">
              <a:buClr>
                <a:srgbClr val="F7971D"/>
              </a:buClr>
              <a:buFont typeface="Wingdings" pitchFamily="2" charset="2"/>
              <a:buChar char="§"/>
            </a:pPr>
            <a:r>
              <a:rPr lang="cs-CZ" dirty="0" smtClean="0">
                <a:solidFill>
                  <a:srgbClr val="223540"/>
                </a:solidFill>
                <a:latin typeface="Calibri" pitchFamily="34" charset="0"/>
                <a:cs typeface="Calibri" pitchFamily="34" charset="0"/>
              </a:rPr>
              <a:t>anglicky </a:t>
            </a:r>
            <a:r>
              <a:rPr lang="cs-CZ" dirty="0">
                <a:solidFill>
                  <a:srgbClr val="223540"/>
                </a:solidFill>
                <a:latin typeface="Calibri" pitchFamily="34" charset="0"/>
                <a:cs typeface="Calibri" pitchFamily="34" charset="0"/>
              </a:rPr>
              <a:t>CLLD </a:t>
            </a:r>
            <a:r>
              <a:rPr lang="cs-CZ" dirty="0" smtClean="0">
                <a:solidFill>
                  <a:srgbClr val="223540"/>
                </a:solidFill>
                <a:latin typeface="Calibri" pitchFamily="34" charset="0"/>
                <a:cs typeface="Calibri" pitchFamily="34" charset="0"/>
              </a:rPr>
              <a:t>= </a:t>
            </a:r>
            <a:r>
              <a:rPr lang="cs-CZ" sz="2600" b="1" dirty="0" err="1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C</a:t>
            </a:r>
            <a:r>
              <a:rPr lang="cs-CZ" sz="2600" dirty="0" err="1" smtClean="0">
                <a:solidFill>
                  <a:srgbClr val="223540"/>
                </a:solidFill>
                <a:latin typeface="Calibri" pitchFamily="34" charset="0"/>
                <a:cs typeface="Calibri" pitchFamily="34" charset="0"/>
              </a:rPr>
              <a:t>ommunity</a:t>
            </a:r>
            <a:r>
              <a:rPr lang="cs-CZ" sz="2600" dirty="0" smtClean="0">
                <a:solidFill>
                  <a:srgbClr val="223540"/>
                </a:solidFill>
                <a:latin typeface="Calibri" pitchFamily="34" charset="0"/>
                <a:cs typeface="Calibri" pitchFamily="34" charset="0"/>
              </a:rPr>
              <a:t>-</a:t>
            </a:r>
            <a:r>
              <a:rPr lang="cs-CZ" sz="26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L</a:t>
            </a:r>
            <a:r>
              <a:rPr lang="cs-CZ" sz="2600" dirty="0" smtClean="0">
                <a:solidFill>
                  <a:srgbClr val="223540"/>
                </a:solidFill>
                <a:latin typeface="Calibri" pitchFamily="34" charset="0"/>
                <a:cs typeface="Calibri" pitchFamily="34" charset="0"/>
              </a:rPr>
              <a:t>ed </a:t>
            </a:r>
            <a:r>
              <a:rPr lang="cs-CZ" sz="2600" b="1" dirty="0" err="1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L</a:t>
            </a:r>
            <a:r>
              <a:rPr lang="cs-CZ" sz="2600" dirty="0" err="1" smtClean="0">
                <a:solidFill>
                  <a:srgbClr val="223540"/>
                </a:solidFill>
                <a:latin typeface="Calibri" pitchFamily="34" charset="0"/>
                <a:cs typeface="Calibri" pitchFamily="34" charset="0"/>
              </a:rPr>
              <a:t>ocal</a:t>
            </a:r>
            <a:r>
              <a:rPr lang="cs-CZ" sz="2600" dirty="0" smtClean="0">
                <a:solidFill>
                  <a:srgbClr val="22354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cs-CZ" sz="2600" b="1" dirty="0" err="1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D</a:t>
            </a:r>
            <a:r>
              <a:rPr lang="cs-CZ" sz="2600" dirty="0" err="1" smtClean="0">
                <a:solidFill>
                  <a:srgbClr val="223540"/>
                </a:solidFill>
                <a:latin typeface="Calibri" pitchFamily="34" charset="0"/>
                <a:cs typeface="Calibri" pitchFamily="34" charset="0"/>
              </a:rPr>
              <a:t>evelopment</a:t>
            </a:r>
            <a:endParaRPr lang="cs-CZ" sz="2600" dirty="0" smtClean="0">
              <a:solidFill>
                <a:srgbClr val="223540"/>
              </a:solidFill>
              <a:latin typeface="Calibri" pitchFamily="34" charset="0"/>
              <a:cs typeface="Calibri" pitchFamily="34" charset="0"/>
            </a:endParaRPr>
          </a:p>
          <a:p>
            <a:pPr>
              <a:buClr>
                <a:srgbClr val="F7971D"/>
              </a:buClr>
              <a:buFont typeface="Wingdings" pitchFamily="2" charset="2"/>
              <a:buChar char="q"/>
            </a:pPr>
            <a:r>
              <a:rPr lang="cs-CZ" b="1" dirty="0">
                <a:solidFill>
                  <a:srgbClr val="223540"/>
                </a:solidFill>
                <a:latin typeface="Calibri" pitchFamily="34" charset="0"/>
                <a:cs typeface="Calibri" pitchFamily="34" charset="0"/>
              </a:rPr>
              <a:t> Metoda LEADER</a:t>
            </a:r>
          </a:p>
          <a:p>
            <a:pPr lvl="1">
              <a:buClr>
                <a:srgbClr val="F7971D"/>
              </a:buClr>
              <a:buFont typeface="Wingdings" pitchFamily="2" charset="2"/>
              <a:buChar char="§"/>
            </a:pPr>
            <a:r>
              <a:rPr lang="cs-CZ" dirty="0" smtClean="0">
                <a:solidFill>
                  <a:srgbClr val="223540"/>
                </a:solidFill>
                <a:latin typeface="Calibri" pitchFamily="34" charset="0"/>
                <a:cs typeface="Calibri" pitchFamily="34" charset="0"/>
              </a:rPr>
              <a:t>Propojení </a:t>
            </a:r>
            <a:r>
              <a:rPr lang="cs-CZ" dirty="0">
                <a:solidFill>
                  <a:srgbClr val="223540"/>
                </a:solidFill>
                <a:latin typeface="Calibri" pitchFamily="34" charset="0"/>
                <a:cs typeface="Calibri" pitchFamily="34" charset="0"/>
              </a:rPr>
              <a:t>aktivit rozvíjejících venkovskou </a:t>
            </a:r>
            <a:r>
              <a:rPr lang="cs-CZ" dirty="0" smtClean="0">
                <a:solidFill>
                  <a:srgbClr val="223540"/>
                </a:solidFill>
                <a:latin typeface="Calibri" pitchFamily="34" charset="0"/>
                <a:cs typeface="Calibri" pitchFamily="34" charset="0"/>
              </a:rPr>
              <a:t>ekonomiku </a:t>
            </a:r>
          </a:p>
          <a:p>
            <a:pPr lvl="1">
              <a:buClr>
                <a:srgbClr val="F7971D"/>
              </a:buClr>
              <a:buFont typeface="Wingdings" pitchFamily="2" charset="2"/>
              <a:buChar char="§"/>
            </a:pPr>
            <a:r>
              <a:rPr lang="cs-CZ" dirty="0">
                <a:solidFill>
                  <a:srgbClr val="223540"/>
                </a:solidFill>
                <a:latin typeface="Calibri" pitchFamily="34" charset="0"/>
                <a:cs typeface="Calibri" pitchFamily="34" charset="0"/>
              </a:rPr>
              <a:t>Název z francouzského - </a:t>
            </a:r>
            <a:r>
              <a:rPr lang="fr-FR" sz="26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L</a:t>
            </a:r>
            <a:r>
              <a:rPr lang="fr-FR" sz="2600" dirty="0">
                <a:solidFill>
                  <a:srgbClr val="223540"/>
                </a:solidFill>
                <a:latin typeface="Calibri" pitchFamily="34" charset="0"/>
                <a:cs typeface="Calibri" pitchFamily="34" charset="0"/>
              </a:rPr>
              <a:t>iaison </a:t>
            </a:r>
            <a:r>
              <a:rPr lang="fr-FR" sz="26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E</a:t>
            </a:r>
            <a:r>
              <a:rPr lang="fr-FR" sz="2600" dirty="0">
                <a:solidFill>
                  <a:srgbClr val="223540"/>
                </a:solidFill>
                <a:latin typeface="Calibri" pitchFamily="34" charset="0"/>
                <a:cs typeface="Calibri" pitchFamily="34" charset="0"/>
              </a:rPr>
              <a:t>ntre </a:t>
            </a:r>
            <a:r>
              <a:rPr lang="fr-FR" sz="26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A</a:t>
            </a:r>
            <a:r>
              <a:rPr lang="fr-FR" sz="2600" dirty="0">
                <a:solidFill>
                  <a:srgbClr val="223540"/>
                </a:solidFill>
                <a:latin typeface="Calibri" pitchFamily="34" charset="0"/>
                <a:cs typeface="Calibri" pitchFamily="34" charset="0"/>
              </a:rPr>
              <a:t>ctions </a:t>
            </a:r>
            <a:r>
              <a:rPr lang="fr-FR" sz="26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D</a:t>
            </a:r>
            <a:r>
              <a:rPr lang="fr-FR" sz="2600" dirty="0">
                <a:solidFill>
                  <a:srgbClr val="223540"/>
                </a:solidFill>
                <a:latin typeface="Calibri" pitchFamily="34" charset="0"/>
                <a:cs typeface="Calibri" pitchFamily="34" charset="0"/>
              </a:rPr>
              <a:t>éveloppement de l´</a:t>
            </a:r>
            <a:r>
              <a:rPr lang="fr-FR" sz="26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É</a:t>
            </a:r>
            <a:r>
              <a:rPr lang="fr-FR" sz="2600" dirty="0">
                <a:solidFill>
                  <a:srgbClr val="223540"/>
                </a:solidFill>
                <a:latin typeface="Calibri" pitchFamily="34" charset="0"/>
                <a:cs typeface="Calibri" pitchFamily="34" charset="0"/>
              </a:rPr>
              <a:t>conomie </a:t>
            </a:r>
            <a:r>
              <a:rPr lang="fr-FR" sz="26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R</a:t>
            </a:r>
            <a:r>
              <a:rPr lang="fr-FR" sz="2600" dirty="0">
                <a:solidFill>
                  <a:srgbClr val="223540"/>
                </a:solidFill>
                <a:latin typeface="Calibri" pitchFamily="34" charset="0"/>
                <a:cs typeface="Calibri" pitchFamily="34" charset="0"/>
              </a:rPr>
              <a:t>urale</a:t>
            </a:r>
            <a:endParaRPr lang="cs-CZ" sz="2600" dirty="0">
              <a:solidFill>
                <a:srgbClr val="223540"/>
              </a:solidFill>
              <a:latin typeface="Calibri" pitchFamily="34" charset="0"/>
              <a:cs typeface="Calibri" pitchFamily="34" charset="0"/>
            </a:endParaRPr>
          </a:p>
          <a:p>
            <a:pPr lvl="1">
              <a:buClr>
                <a:srgbClr val="F7971D"/>
              </a:buClr>
              <a:buFont typeface="Wingdings" pitchFamily="2" charset="2"/>
              <a:buChar char="§"/>
            </a:pPr>
            <a:endParaRPr lang="cs-CZ" b="1" dirty="0" smtClean="0">
              <a:solidFill>
                <a:srgbClr val="223540"/>
              </a:solidFill>
              <a:latin typeface="Calibri" pitchFamily="34" charset="0"/>
              <a:cs typeface="Calibri" pitchFamily="34" charset="0"/>
            </a:endParaRPr>
          </a:p>
          <a:p>
            <a:pPr marL="342900" lvl="1" indent="-342900">
              <a:buClr>
                <a:srgbClr val="F7971D"/>
              </a:buClr>
              <a:buFont typeface="Wingdings" pitchFamily="2" charset="2"/>
              <a:buChar char="q"/>
            </a:pPr>
            <a:endParaRPr lang="cs-CZ" sz="3200" dirty="0" smtClean="0">
              <a:solidFill>
                <a:srgbClr val="223540"/>
              </a:solidFill>
              <a:latin typeface="Calibri" pitchFamily="34" charset="0"/>
              <a:cs typeface="Calibri" pitchFamily="34" charset="0"/>
            </a:endParaRPr>
          </a:p>
          <a:p>
            <a:pPr marL="342900" lvl="1" indent="-342900">
              <a:buClr>
                <a:srgbClr val="F7971D"/>
              </a:buClr>
              <a:buFont typeface="Wingdings" pitchFamily="2" charset="2"/>
              <a:buChar char="q"/>
            </a:pPr>
            <a:endParaRPr lang="cs-CZ" sz="3200" dirty="0">
              <a:solidFill>
                <a:srgbClr val="223540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7" name="Obrázek 6" descr="zapati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6486143"/>
            <a:ext cx="9144000" cy="396717"/>
          </a:xfrm>
          <a:prstGeom prst="rect">
            <a:avLst/>
          </a:prstGeom>
        </p:spPr>
      </p:pic>
      <p:pic>
        <p:nvPicPr>
          <p:cNvPr id="5" name="Obrázek 4" descr="zahlavi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-1"/>
            <a:ext cx="9144000" cy="2276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 smtClean="0">
                <a:solidFill>
                  <a:srgbClr val="223540"/>
                </a:solidFill>
              </a:rPr>
              <a:t>Co je KVMR ?</a:t>
            </a:r>
            <a:endParaRPr lang="cs-CZ" sz="4000" b="1" dirty="0">
              <a:solidFill>
                <a:srgbClr val="22354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F7971D"/>
              </a:buClr>
              <a:buFont typeface="Wingdings" pitchFamily="2" charset="2"/>
              <a:buChar char="q"/>
            </a:pPr>
            <a:r>
              <a:rPr lang="cs-CZ" b="1" dirty="0" smtClean="0">
                <a:solidFill>
                  <a:srgbClr val="223540"/>
                </a:solidFill>
                <a:latin typeface="Calibri" pitchFamily="34" charset="0"/>
                <a:cs typeface="Calibri" pitchFamily="34" charset="0"/>
              </a:rPr>
              <a:t> KVMR (CLLD)</a:t>
            </a:r>
          </a:p>
          <a:p>
            <a:pPr lvl="1">
              <a:buClr>
                <a:srgbClr val="F7971D"/>
              </a:buClr>
              <a:buFont typeface="Wingdings" pitchFamily="2" charset="2"/>
              <a:buChar char="§"/>
            </a:pPr>
            <a:r>
              <a:rPr lang="cs-CZ" dirty="0" smtClean="0">
                <a:solidFill>
                  <a:srgbClr val="223540"/>
                </a:solidFill>
                <a:latin typeface="Calibri" pitchFamily="34" charset="0"/>
                <a:cs typeface="Calibri" pitchFamily="34" charset="0"/>
              </a:rPr>
              <a:t>nástroj </a:t>
            </a:r>
            <a:r>
              <a:rPr lang="cs-CZ" dirty="0">
                <a:solidFill>
                  <a:srgbClr val="223540"/>
                </a:solidFill>
                <a:latin typeface="Calibri" pitchFamily="34" charset="0"/>
                <a:cs typeface="Calibri" pitchFamily="34" charset="0"/>
              </a:rPr>
              <a:t>pro zapojení občanů na místní úrovni pro nalezení odpovědí na sociální, environmentální a ekonomické </a:t>
            </a:r>
            <a:r>
              <a:rPr lang="cs-CZ" dirty="0" smtClean="0">
                <a:solidFill>
                  <a:srgbClr val="223540"/>
                </a:solidFill>
                <a:latin typeface="Calibri" pitchFamily="34" charset="0"/>
                <a:cs typeface="Calibri" pitchFamily="34" charset="0"/>
              </a:rPr>
              <a:t>výzvy</a:t>
            </a:r>
          </a:p>
          <a:p>
            <a:pPr lvl="1">
              <a:buClr>
                <a:srgbClr val="F7971D"/>
              </a:buClr>
              <a:buFont typeface="Wingdings" pitchFamily="2" charset="2"/>
              <a:buChar char="§"/>
            </a:pPr>
            <a:r>
              <a:rPr lang="cs-CZ" dirty="0">
                <a:solidFill>
                  <a:srgbClr val="223540"/>
                </a:solidFill>
                <a:latin typeface="Calibri" pitchFamily="34" charset="0"/>
                <a:cs typeface="Calibri" pitchFamily="34" charset="0"/>
              </a:rPr>
              <a:t>vyžaduje čas a úsilí, ale relativně malé finanční </a:t>
            </a:r>
            <a:r>
              <a:rPr lang="cs-CZ" dirty="0" smtClean="0">
                <a:solidFill>
                  <a:srgbClr val="223540"/>
                </a:solidFill>
                <a:latin typeface="Calibri" pitchFamily="34" charset="0"/>
                <a:cs typeface="Calibri" pitchFamily="34" charset="0"/>
              </a:rPr>
              <a:t>prostředky</a:t>
            </a:r>
          </a:p>
          <a:p>
            <a:pPr lvl="1">
              <a:buClr>
                <a:srgbClr val="F7971D"/>
              </a:buClr>
              <a:buFont typeface="Wingdings" pitchFamily="2" charset="2"/>
              <a:buChar char="§"/>
            </a:pPr>
            <a:r>
              <a:rPr lang="cs-CZ" dirty="0">
                <a:solidFill>
                  <a:srgbClr val="223540"/>
                </a:solidFill>
                <a:latin typeface="Calibri" pitchFamily="34" charset="0"/>
                <a:cs typeface="Calibri" pitchFamily="34" charset="0"/>
              </a:rPr>
              <a:t>m</a:t>
            </a:r>
            <a:r>
              <a:rPr lang="cs-CZ" dirty="0" smtClean="0">
                <a:solidFill>
                  <a:srgbClr val="223540"/>
                </a:solidFill>
                <a:latin typeface="Calibri" pitchFamily="34" charset="0"/>
                <a:cs typeface="Calibri" pitchFamily="34" charset="0"/>
              </a:rPr>
              <a:t>ůže ovlivňovat tvorbu nových nápadů a jejich zavádění do praxe </a:t>
            </a:r>
          </a:p>
          <a:p>
            <a:pPr lvl="1">
              <a:buClr>
                <a:srgbClr val="F7971D"/>
              </a:buClr>
              <a:buFont typeface="Wingdings" pitchFamily="2" charset="2"/>
              <a:buChar char="§"/>
            </a:pPr>
            <a:r>
              <a:rPr lang="cs-CZ" dirty="0">
                <a:solidFill>
                  <a:srgbClr val="223540"/>
                </a:solidFill>
                <a:latin typeface="Calibri" pitchFamily="34" charset="0"/>
                <a:cs typeface="Calibri" pitchFamily="34" charset="0"/>
              </a:rPr>
              <a:t>m</a:t>
            </a:r>
            <a:r>
              <a:rPr lang="cs-CZ" dirty="0" smtClean="0">
                <a:solidFill>
                  <a:srgbClr val="223540"/>
                </a:solidFill>
                <a:latin typeface="Calibri" pitchFamily="34" charset="0"/>
                <a:cs typeface="Calibri" pitchFamily="34" charset="0"/>
              </a:rPr>
              <a:t>á podstatný vliv na životy lidí</a:t>
            </a:r>
          </a:p>
          <a:p>
            <a:pPr lvl="1">
              <a:buClr>
                <a:srgbClr val="F7971D"/>
              </a:buClr>
              <a:buFont typeface="Wingdings" pitchFamily="2" charset="2"/>
              <a:buChar char="§"/>
            </a:pPr>
            <a:endParaRPr lang="cs-CZ" dirty="0" smtClean="0">
              <a:solidFill>
                <a:srgbClr val="223540"/>
              </a:solidFill>
              <a:latin typeface="Calibri" pitchFamily="34" charset="0"/>
              <a:cs typeface="Calibri" pitchFamily="34" charset="0"/>
            </a:endParaRPr>
          </a:p>
          <a:p>
            <a:pPr marL="342900" lvl="1" indent="-342900">
              <a:buClr>
                <a:srgbClr val="F7971D"/>
              </a:buClr>
              <a:buFont typeface="Wingdings" pitchFamily="2" charset="2"/>
              <a:buChar char="q"/>
            </a:pPr>
            <a:endParaRPr lang="cs-CZ" sz="3200" dirty="0">
              <a:solidFill>
                <a:srgbClr val="223540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7" name="Obrázek 6" descr="zapati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6486143"/>
            <a:ext cx="9144000" cy="396717"/>
          </a:xfrm>
          <a:prstGeom prst="rect">
            <a:avLst/>
          </a:prstGeom>
        </p:spPr>
      </p:pic>
      <p:pic>
        <p:nvPicPr>
          <p:cNvPr id="5" name="Obrázek 4" descr="zahlavi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-1"/>
            <a:ext cx="9144000" cy="227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3563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 smtClean="0">
                <a:solidFill>
                  <a:srgbClr val="223540"/>
                </a:solidFill>
              </a:rPr>
              <a:t>Proč používat KVMR ?</a:t>
            </a:r>
            <a:endParaRPr lang="cs-CZ" sz="4000" b="1" dirty="0">
              <a:solidFill>
                <a:srgbClr val="22354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F7971D"/>
              </a:buClr>
              <a:buFont typeface="Wingdings" pitchFamily="2" charset="2"/>
              <a:buChar char="q"/>
            </a:pPr>
            <a:r>
              <a:rPr lang="cs-CZ" b="1" dirty="0" smtClean="0">
                <a:solidFill>
                  <a:srgbClr val="223540"/>
                </a:solidFill>
                <a:latin typeface="Calibri" pitchFamily="34" charset="0"/>
                <a:cs typeface="Calibri" pitchFamily="34" charset="0"/>
              </a:rPr>
              <a:t> Použití KVMR (CLLD)</a:t>
            </a:r>
          </a:p>
          <a:p>
            <a:pPr lvl="1">
              <a:buClr>
                <a:srgbClr val="F7971D"/>
              </a:buClr>
              <a:buFont typeface="Wingdings" pitchFamily="2" charset="2"/>
              <a:buChar char="§"/>
            </a:pPr>
            <a:r>
              <a:rPr lang="cs-CZ" dirty="0">
                <a:solidFill>
                  <a:srgbClr val="223540"/>
                </a:solidFill>
                <a:latin typeface="Calibri" pitchFamily="34" charset="0"/>
                <a:cs typeface="Calibri" pitchFamily="34" charset="0"/>
              </a:rPr>
              <a:t>zapojení partnerů na místní úrovni, včetně </a:t>
            </a:r>
            <a:r>
              <a:rPr lang="cs-CZ" dirty="0" smtClean="0">
                <a:solidFill>
                  <a:srgbClr val="223540"/>
                </a:solidFill>
                <a:latin typeface="Calibri" pitchFamily="34" charset="0"/>
                <a:cs typeface="Calibri" pitchFamily="34" charset="0"/>
              </a:rPr>
              <a:t>občanské společnosti </a:t>
            </a:r>
            <a:r>
              <a:rPr lang="cs-CZ" dirty="0">
                <a:solidFill>
                  <a:srgbClr val="223540"/>
                </a:solidFill>
                <a:latin typeface="Calibri" pitchFamily="34" charset="0"/>
                <a:cs typeface="Calibri" pitchFamily="34" charset="0"/>
              </a:rPr>
              <a:t>a místních ekonomických </a:t>
            </a:r>
            <a:r>
              <a:rPr lang="cs-CZ" dirty="0" smtClean="0">
                <a:solidFill>
                  <a:srgbClr val="223540"/>
                </a:solidFill>
                <a:latin typeface="Calibri" pitchFamily="34" charset="0"/>
                <a:cs typeface="Calibri" pitchFamily="34" charset="0"/>
              </a:rPr>
              <a:t>subjektů</a:t>
            </a:r>
          </a:p>
          <a:p>
            <a:pPr lvl="1">
              <a:buClr>
                <a:srgbClr val="F7971D"/>
              </a:buClr>
              <a:buFont typeface="Wingdings" pitchFamily="2" charset="2"/>
              <a:buChar char="§"/>
            </a:pPr>
            <a:r>
              <a:rPr lang="cs-CZ" dirty="0">
                <a:solidFill>
                  <a:srgbClr val="223540"/>
                </a:solidFill>
                <a:latin typeface="Calibri" pitchFamily="34" charset="0"/>
                <a:cs typeface="Calibri" pitchFamily="34" charset="0"/>
              </a:rPr>
              <a:t>přístup „zdola nahoru“ (bottom-up</a:t>
            </a:r>
            <a:r>
              <a:rPr lang="cs-CZ" dirty="0" smtClean="0">
                <a:solidFill>
                  <a:srgbClr val="223540"/>
                </a:solidFill>
                <a:latin typeface="Calibri" pitchFamily="34" charset="0"/>
                <a:cs typeface="Calibri" pitchFamily="34" charset="0"/>
              </a:rPr>
              <a:t>)</a:t>
            </a:r>
          </a:p>
          <a:p>
            <a:pPr lvl="1">
              <a:buClr>
                <a:srgbClr val="F7971D"/>
              </a:buClr>
              <a:buFont typeface="Wingdings" pitchFamily="2" charset="2"/>
              <a:buChar char="§"/>
            </a:pPr>
            <a:r>
              <a:rPr lang="cs-CZ" dirty="0">
                <a:solidFill>
                  <a:srgbClr val="223540"/>
                </a:solidFill>
                <a:latin typeface="Calibri" pitchFamily="34" charset="0"/>
                <a:cs typeface="Calibri" pitchFamily="34" charset="0"/>
              </a:rPr>
              <a:t>vedený komunitně, tedy </a:t>
            </a:r>
            <a:r>
              <a:rPr lang="cs-CZ" dirty="0" smtClean="0">
                <a:solidFill>
                  <a:srgbClr val="223540"/>
                </a:solidFill>
                <a:latin typeface="Calibri" pitchFamily="34" charset="0"/>
                <a:cs typeface="Calibri" pitchFamily="34" charset="0"/>
              </a:rPr>
              <a:t>prostřednictvím MAS </a:t>
            </a:r>
            <a:r>
              <a:rPr lang="pt-BR" dirty="0" smtClean="0">
                <a:solidFill>
                  <a:srgbClr val="223540"/>
                </a:solidFill>
                <a:latin typeface="Calibri" pitchFamily="34" charset="0"/>
                <a:cs typeface="Calibri" pitchFamily="34" charset="0"/>
              </a:rPr>
              <a:t>navržen </a:t>
            </a:r>
            <a:r>
              <a:rPr lang="pt-BR" dirty="0">
                <a:solidFill>
                  <a:srgbClr val="223540"/>
                </a:solidFill>
                <a:latin typeface="Calibri" pitchFamily="34" charset="0"/>
                <a:cs typeface="Calibri" pitchFamily="34" charset="0"/>
              </a:rPr>
              <a:t>s ohledem na místní potřeby a potenciál</a:t>
            </a:r>
            <a:endParaRPr lang="cs-CZ" dirty="0">
              <a:solidFill>
                <a:srgbClr val="223540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7" name="Obrázek 6" descr="zapati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6486143"/>
            <a:ext cx="9144000" cy="396717"/>
          </a:xfrm>
          <a:prstGeom prst="rect">
            <a:avLst/>
          </a:prstGeom>
        </p:spPr>
      </p:pic>
      <p:pic>
        <p:nvPicPr>
          <p:cNvPr id="5" name="Obrázek 4" descr="zahlavi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-1"/>
            <a:ext cx="9144000" cy="227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0700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 smtClean="0">
                <a:solidFill>
                  <a:srgbClr val="223540"/>
                </a:solidFill>
              </a:rPr>
              <a:t>Hlavní výhody KVMR</a:t>
            </a:r>
            <a:endParaRPr lang="cs-CZ" sz="4000" b="1" dirty="0">
              <a:solidFill>
                <a:srgbClr val="22354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1200"/>
              </a:spcAft>
              <a:buClr>
                <a:srgbClr val="F7971D"/>
              </a:buClr>
              <a:buFont typeface="Wingdings" pitchFamily="2" charset="2"/>
              <a:buChar char="q"/>
            </a:pPr>
            <a:r>
              <a:rPr lang="cs-CZ" b="1" dirty="0" smtClean="0">
                <a:solidFill>
                  <a:srgbClr val="223540"/>
                </a:solidFill>
                <a:latin typeface="Calibri" pitchFamily="34" charset="0"/>
                <a:cs typeface="Calibri" pitchFamily="34" charset="0"/>
              </a:rPr>
              <a:t> Přístup </a:t>
            </a:r>
            <a:r>
              <a:rPr lang="cs-CZ" b="1" dirty="0">
                <a:solidFill>
                  <a:srgbClr val="223540"/>
                </a:solidFill>
                <a:latin typeface="Calibri" pitchFamily="34" charset="0"/>
                <a:cs typeface="Calibri" pitchFamily="34" charset="0"/>
              </a:rPr>
              <a:t>„zdola nahoru“ (bottom-up)</a:t>
            </a:r>
          </a:p>
          <a:p>
            <a:pPr lvl="1">
              <a:buClr>
                <a:srgbClr val="F7971D"/>
              </a:buClr>
              <a:buFont typeface="Wingdings" pitchFamily="2" charset="2"/>
              <a:buChar char="§"/>
            </a:pPr>
            <a:r>
              <a:rPr lang="cs-CZ" dirty="0" smtClean="0">
                <a:solidFill>
                  <a:srgbClr val="223540"/>
                </a:solidFill>
                <a:latin typeface="Calibri" pitchFamily="34" charset="0"/>
                <a:cs typeface="Calibri" pitchFamily="34" charset="0"/>
              </a:rPr>
              <a:t>místní </a:t>
            </a:r>
            <a:r>
              <a:rPr lang="cs-CZ" dirty="0">
                <a:solidFill>
                  <a:srgbClr val="223540"/>
                </a:solidFill>
                <a:latin typeface="Calibri" pitchFamily="34" charset="0"/>
                <a:cs typeface="Calibri" pitchFamily="34" charset="0"/>
              </a:rPr>
              <a:t>aktéři mají lepší znalosti místních </a:t>
            </a:r>
            <a:r>
              <a:rPr lang="cs-CZ" dirty="0" smtClean="0">
                <a:solidFill>
                  <a:srgbClr val="223540"/>
                </a:solidFill>
                <a:latin typeface="Calibri" pitchFamily="34" charset="0"/>
                <a:cs typeface="Calibri" pitchFamily="34" charset="0"/>
              </a:rPr>
              <a:t>problémů</a:t>
            </a:r>
          </a:p>
          <a:p>
            <a:pPr lvl="1">
              <a:buClr>
                <a:srgbClr val="F7971D"/>
              </a:buClr>
              <a:buFont typeface="Wingdings" pitchFamily="2" charset="2"/>
              <a:buChar char="§"/>
            </a:pPr>
            <a:r>
              <a:rPr lang="cs-CZ" dirty="0" smtClean="0">
                <a:solidFill>
                  <a:srgbClr val="223540"/>
                </a:solidFill>
                <a:latin typeface="Calibri" pitchFamily="34" charset="0"/>
                <a:cs typeface="Calibri" pitchFamily="34" charset="0"/>
              </a:rPr>
              <a:t>místní aktéři jsou </a:t>
            </a:r>
            <a:r>
              <a:rPr lang="cs-CZ" dirty="0">
                <a:solidFill>
                  <a:srgbClr val="223540"/>
                </a:solidFill>
                <a:latin typeface="Calibri" pitchFamily="34" charset="0"/>
                <a:cs typeface="Calibri" pitchFamily="34" charset="0"/>
              </a:rPr>
              <a:t>schopni mobilizovat místní </a:t>
            </a:r>
            <a:r>
              <a:rPr lang="cs-CZ" dirty="0" smtClean="0">
                <a:solidFill>
                  <a:srgbClr val="223540"/>
                </a:solidFill>
                <a:latin typeface="Calibri" pitchFamily="34" charset="0"/>
                <a:cs typeface="Calibri" pitchFamily="34" charset="0"/>
              </a:rPr>
              <a:t>zdroje (nejen finanční)</a:t>
            </a:r>
          </a:p>
          <a:p>
            <a:pPr lvl="1">
              <a:buClr>
                <a:srgbClr val="F7971D"/>
              </a:buClr>
              <a:buFont typeface="Wingdings" pitchFamily="2" charset="2"/>
              <a:buChar char="§"/>
            </a:pPr>
            <a:r>
              <a:rPr lang="cs-CZ" dirty="0">
                <a:solidFill>
                  <a:srgbClr val="223540"/>
                </a:solidFill>
                <a:latin typeface="Calibri" pitchFamily="34" charset="0"/>
                <a:cs typeface="Calibri" pitchFamily="34" charset="0"/>
              </a:rPr>
              <a:t>ú</a:t>
            </a:r>
            <a:r>
              <a:rPr lang="cs-CZ" dirty="0" smtClean="0">
                <a:solidFill>
                  <a:srgbClr val="223540"/>
                </a:solidFill>
                <a:latin typeface="Calibri" pitchFamily="34" charset="0"/>
                <a:cs typeface="Calibri" pitchFamily="34" charset="0"/>
              </a:rPr>
              <a:t>čast při tvorbě strategie = větší spoluúčast</a:t>
            </a:r>
          </a:p>
          <a:p>
            <a:pPr lvl="1">
              <a:buClr>
                <a:srgbClr val="F7971D"/>
              </a:buClr>
              <a:buFont typeface="Wingdings" pitchFamily="2" charset="2"/>
              <a:buChar char="§"/>
            </a:pPr>
            <a:r>
              <a:rPr lang="cs-CZ" dirty="0" smtClean="0">
                <a:solidFill>
                  <a:srgbClr val="223540"/>
                </a:solidFill>
                <a:latin typeface="Calibri" pitchFamily="34" charset="0"/>
                <a:cs typeface="Calibri" pitchFamily="34" charset="0"/>
              </a:rPr>
              <a:t>spolupráce a důvěra mezi aktéry</a:t>
            </a:r>
          </a:p>
          <a:p>
            <a:pPr lvl="1">
              <a:buClr>
                <a:srgbClr val="F7971D"/>
              </a:buClr>
              <a:buFont typeface="Wingdings" pitchFamily="2" charset="2"/>
              <a:buChar char="§"/>
            </a:pPr>
            <a:r>
              <a:rPr lang="cs-CZ" dirty="0" smtClean="0">
                <a:solidFill>
                  <a:srgbClr val="223540"/>
                </a:solidFill>
                <a:latin typeface="Calibri" pitchFamily="34" charset="0"/>
                <a:cs typeface="Calibri" pitchFamily="34" charset="0"/>
              </a:rPr>
              <a:t>využití místních výhod/předností</a:t>
            </a:r>
          </a:p>
        </p:txBody>
      </p:sp>
      <p:pic>
        <p:nvPicPr>
          <p:cNvPr id="7" name="Obrázek 6" descr="zapati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6486143"/>
            <a:ext cx="9144000" cy="396717"/>
          </a:xfrm>
          <a:prstGeom prst="rect">
            <a:avLst/>
          </a:prstGeom>
        </p:spPr>
      </p:pic>
      <p:pic>
        <p:nvPicPr>
          <p:cNvPr id="5" name="Obrázek 4" descr="zahlavi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-1"/>
            <a:ext cx="9144000" cy="227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859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 smtClean="0">
                <a:solidFill>
                  <a:srgbClr val="223540"/>
                </a:solidFill>
              </a:rPr>
              <a:t>MAS – základní orgán KVMR</a:t>
            </a:r>
            <a:endParaRPr lang="cs-CZ" sz="4000" b="1" dirty="0">
              <a:solidFill>
                <a:srgbClr val="22354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F7971D"/>
              </a:buClr>
              <a:buFont typeface="Wingdings" pitchFamily="2" charset="2"/>
              <a:buChar char="q"/>
            </a:pPr>
            <a:r>
              <a:rPr lang="cs-CZ" b="1" dirty="0" smtClean="0">
                <a:solidFill>
                  <a:srgbClr val="223540"/>
                </a:solidFill>
                <a:latin typeface="Calibri" pitchFamily="34" charset="0"/>
                <a:cs typeface="Calibri" pitchFamily="34" charset="0"/>
              </a:rPr>
              <a:t> Základní prvky MAS</a:t>
            </a:r>
          </a:p>
          <a:p>
            <a:pPr lvl="1">
              <a:buClr>
                <a:srgbClr val="F7971D"/>
              </a:buClr>
              <a:buFont typeface="Wingdings" pitchFamily="2" charset="2"/>
              <a:buChar char="§"/>
            </a:pPr>
            <a:r>
              <a:rPr lang="cs-CZ" dirty="0">
                <a:solidFill>
                  <a:srgbClr val="223540"/>
                </a:solidFill>
                <a:latin typeface="Calibri" pitchFamily="34" charset="0"/>
                <a:cs typeface="Calibri" pitchFamily="34" charset="0"/>
              </a:rPr>
              <a:t>partnerství mezi veřejným, podnikatelským a neziskovým sektorem vytvářená </a:t>
            </a:r>
            <a:r>
              <a:rPr lang="cs-CZ" dirty="0" smtClean="0">
                <a:solidFill>
                  <a:srgbClr val="223540"/>
                </a:solidFill>
                <a:latin typeface="Calibri" pitchFamily="34" charset="0"/>
                <a:cs typeface="Calibri" pitchFamily="34" charset="0"/>
              </a:rPr>
              <a:t>odspodu</a:t>
            </a:r>
          </a:p>
          <a:p>
            <a:pPr lvl="1">
              <a:buClr>
                <a:srgbClr val="F7971D"/>
              </a:buClr>
              <a:buFont typeface="Wingdings" pitchFamily="2" charset="2"/>
              <a:buChar char="§"/>
            </a:pPr>
            <a:r>
              <a:rPr lang="cs-CZ" dirty="0">
                <a:solidFill>
                  <a:srgbClr val="223540"/>
                </a:solidFill>
                <a:latin typeface="Calibri" pitchFamily="34" charset="0"/>
                <a:cs typeface="Calibri" pitchFamily="34" charset="0"/>
              </a:rPr>
              <a:t>zástupci žádného sektoru či zájmové skupiny </a:t>
            </a:r>
            <a:r>
              <a:rPr lang="cs-CZ" dirty="0" smtClean="0">
                <a:solidFill>
                  <a:srgbClr val="223540"/>
                </a:solidFill>
                <a:latin typeface="Calibri" pitchFamily="34" charset="0"/>
                <a:cs typeface="Calibri" pitchFamily="34" charset="0"/>
              </a:rPr>
              <a:t>nemají nadpoloviční většinu</a:t>
            </a:r>
          </a:p>
          <a:p>
            <a:pPr lvl="1">
              <a:buClr>
                <a:srgbClr val="F7971D"/>
              </a:buClr>
              <a:buFont typeface="Wingdings" pitchFamily="2" charset="2"/>
              <a:buChar char="§"/>
            </a:pPr>
            <a:r>
              <a:rPr lang="cs-CZ" dirty="0">
                <a:solidFill>
                  <a:srgbClr val="223540"/>
                </a:solidFill>
                <a:latin typeface="Calibri" pitchFamily="34" charset="0"/>
                <a:cs typeface="Calibri" pitchFamily="34" charset="0"/>
              </a:rPr>
              <a:t>k</a:t>
            </a:r>
            <a:r>
              <a:rPr lang="cs-CZ" dirty="0" smtClean="0">
                <a:solidFill>
                  <a:srgbClr val="223540"/>
                </a:solidFill>
                <a:latin typeface="Calibri" pitchFamily="34" charset="0"/>
                <a:cs typeface="Calibri" pitchFamily="34" charset="0"/>
              </a:rPr>
              <a:t>ompaktní </a:t>
            </a:r>
            <a:r>
              <a:rPr lang="cs-CZ" dirty="0">
                <a:solidFill>
                  <a:srgbClr val="223540"/>
                </a:solidFill>
                <a:latin typeface="Calibri" pitchFamily="34" charset="0"/>
                <a:cs typeface="Calibri" pitchFamily="34" charset="0"/>
              </a:rPr>
              <a:t>území venkovského </a:t>
            </a:r>
            <a:r>
              <a:rPr lang="cs-CZ" dirty="0" smtClean="0">
                <a:solidFill>
                  <a:srgbClr val="223540"/>
                </a:solidFill>
                <a:latin typeface="Calibri" pitchFamily="34" charset="0"/>
                <a:cs typeface="Calibri" pitchFamily="34" charset="0"/>
              </a:rPr>
              <a:t>regionu</a:t>
            </a:r>
          </a:p>
          <a:p>
            <a:pPr lvl="1">
              <a:buClr>
                <a:srgbClr val="F7971D"/>
              </a:buClr>
              <a:buFont typeface="Wingdings" pitchFamily="2" charset="2"/>
              <a:buChar char="§"/>
            </a:pPr>
            <a:endParaRPr lang="cs-CZ" dirty="0" smtClean="0">
              <a:solidFill>
                <a:srgbClr val="223540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7" name="Obrázek 6" descr="zapati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6486143"/>
            <a:ext cx="9144000" cy="396717"/>
          </a:xfrm>
          <a:prstGeom prst="rect">
            <a:avLst/>
          </a:prstGeom>
        </p:spPr>
      </p:pic>
      <p:pic>
        <p:nvPicPr>
          <p:cNvPr id="5" name="Obrázek 4" descr="zahlavi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-1"/>
            <a:ext cx="9144000" cy="227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9083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>
                <a:solidFill>
                  <a:srgbClr val="223540"/>
                </a:solidFill>
              </a:rPr>
              <a:t>MAS – základní orgán KVMR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F7971D"/>
              </a:buClr>
              <a:buFont typeface="Wingdings" pitchFamily="2" charset="2"/>
              <a:buChar char="q"/>
            </a:pPr>
            <a:r>
              <a:rPr lang="cs-CZ" b="1" dirty="0">
                <a:solidFill>
                  <a:srgbClr val="22354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cs-CZ" b="1" dirty="0" smtClean="0">
                <a:solidFill>
                  <a:srgbClr val="223540"/>
                </a:solidFill>
                <a:latin typeface="Calibri" pitchFamily="34" charset="0"/>
                <a:cs typeface="Calibri" pitchFamily="34" charset="0"/>
              </a:rPr>
              <a:t>Základní principy</a:t>
            </a:r>
          </a:p>
          <a:p>
            <a:pPr lvl="1">
              <a:buClr>
                <a:srgbClr val="F7971D"/>
              </a:buClr>
              <a:buFont typeface="Wingdings" pitchFamily="2" charset="2"/>
              <a:buChar char="§"/>
            </a:pPr>
            <a:r>
              <a:rPr lang="cs-CZ" dirty="0">
                <a:solidFill>
                  <a:srgbClr val="223540"/>
                </a:solidFill>
                <a:latin typeface="Calibri" pitchFamily="34" charset="0"/>
                <a:cs typeface="Calibri" pitchFamily="34" charset="0"/>
              </a:rPr>
              <a:t>m</a:t>
            </a:r>
            <a:r>
              <a:rPr lang="cs-CZ" dirty="0" smtClean="0">
                <a:solidFill>
                  <a:srgbClr val="223540"/>
                </a:solidFill>
                <a:latin typeface="Calibri" pitchFamily="34" charset="0"/>
                <a:cs typeface="Calibri" pitchFamily="34" charset="0"/>
              </a:rPr>
              <a:t>ezisektorové partnerství</a:t>
            </a:r>
          </a:p>
          <a:p>
            <a:pPr lvl="1">
              <a:buClr>
                <a:srgbClr val="F7971D"/>
              </a:buClr>
              <a:buFont typeface="Wingdings" pitchFamily="2" charset="2"/>
              <a:buChar char="§"/>
            </a:pPr>
            <a:r>
              <a:rPr lang="cs-CZ" dirty="0" smtClean="0">
                <a:solidFill>
                  <a:srgbClr val="223540"/>
                </a:solidFill>
                <a:latin typeface="Calibri" pitchFamily="34" charset="0"/>
                <a:cs typeface="Calibri" pitchFamily="34" charset="0"/>
              </a:rPr>
              <a:t>otevřenost, transparentnost a rovný přístup</a:t>
            </a:r>
          </a:p>
          <a:p>
            <a:pPr lvl="1">
              <a:spcAft>
                <a:spcPts val="1200"/>
              </a:spcAft>
              <a:buClr>
                <a:srgbClr val="F7971D"/>
              </a:buClr>
              <a:buFont typeface="Wingdings" pitchFamily="2" charset="2"/>
              <a:buChar char="§"/>
            </a:pPr>
            <a:r>
              <a:rPr lang="cs-CZ" dirty="0" smtClean="0">
                <a:solidFill>
                  <a:srgbClr val="223540"/>
                </a:solidFill>
                <a:latin typeface="Calibri" pitchFamily="34" charset="0"/>
                <a:cs typeface="Calibri" pitchFamily="34" charset="0"/>
              </a:rPr>
              <a:t>území působnosti</a:t>
            </a:r>
          </a:p>
          <a:p>
            <a:pPr marL="342900" lvl="1" indent="-342900">
              <a:buClr>
                <a:srgbClr val="F7971D"/>
              </a:buClr>
              <a:buFont typeface="Wingdings" pitchFamily="2" charset="2"/>
              <a:buChar char="q"/>
            </a:pPr>
            <a:r>
              <a:rPr lang="cs-CZ" sz="3200" b="1" dirty="0" smtClean="0">
                <a:solidFill>
                  <a:srgbClr val="223540"/>
                </a:solidFill>
                <a:latin typeface="Calibri" pitchFamily="34" charset="0"/>
                <a:cs typeface="Calibri" pitchFamily="34" charset="0"/>
              </a:rPr>
              <a:t> Základní informace</a:t>
            </a:r>
            <a:endParaRPr lang="cs-CZ" sz="3200" b="1" dirty="0">
              <a:solidFill>
                <a:srgbClr val="223540"/>
              </a:solidFill>
              <a:latin typeface="Calibri" pitchFamily="34" charset="0"/>
              <a:cs typeface="Calibri" pitchFamily="34" charset="0"/>
            </a:endParaRPr>
          </a:p>
          <a:p>
            <a:pPr lvl="1">
              <a:buClr>
                <a:srgbClr val="F7971D"/>
              </a:buClr>
              <a:buFont typeface="Wingdings" pitchFamily="2" charset="2"/>
              <a:buChar char="§"/>
            </a:pPr>
            <a:r>
              <a:rPr lang="cs-CZ" dirty="0" smtClean="0">
                <a:solidFill>
                  <a:srgbClr val="223540"/>
                </a:solidFill>
                <a:latin typeface="Calibri" pitchFamily="34" charset="0"/>
                <a:cs typeface="Calibri" pitchFamily="34" charset="0"/>
              </a:rPr>
              <a:t>právní forma</a:t>
            </a:r>
          </a:p>
          <a:p>
            <a:pPr lvl="1">
              <a:buClr>
                <a:srgbClr val="F7971D"/>
              </a:buClr>
              <a:buFont typeface="Wingdings" pitchFamily="2" charset="2"/>
              <a:buChar char="§"/>
            </a:pPr>
            <a:r>
              <a:rPr lang="cs-CZ" dirty="0" smtClean="0">
                <a:solidFill>
                  <a:srgbClr val="223540"/>
                </a:solidFill>
                <a:latin typeface="Calibri" pitchFamily="34" charset="0"/>
                <a:cs typeface="Calibri" pitchFamily="34" charset="0"/>
              </a:rPr>
              <a:t>základní orgány</a:t>
            </a:r>
          </a:p>
          <a:p>
            <a:pPr lvl="1">
              <a:buClr>
                <a:srgbClr val="F7971D"/>
              </a:buClr>
              <a:buFont typeface="Wingdings" pitchFamily="2" charset="2"/>
              <a:buChar char="§"/>
            </a:pPr>
            <a:endParaRPr lang="cs-CZ" dirty="0" smtClean="0">
              <a:solidFill>
                <a:srgbClr val="223540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7" name="Obrázek 6" descr="zapati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6486143"/>
            <a:ext cx="9144000" cy="396717"/>
          </a:xfrm>
          <a:prstGeom prst="rect">
            <a:avLst/>
          </a:prstGeom>
        </p:spPr>
      </p:pic>
      <p:pic>
        <p:nvPicPr>
          <p:cNvPr id="5" name="Obrázek 4" descr="zahlavi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-1"/>
            <a:ext cx="9144000" cy="227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57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000" b="1" dirty="0" smtClean="0">
                <a:solidFill>
                  <a:srgbClr val="223540"/>
                </a:solidFill>
              </a:rPr>
              <a:t>LEADER</a:t>
            </a:r>
            <a:br>
              <a:rPr lang="cs-CZ" sz="4000" b="1" dirty="0" smtClean="0">
                <a:solidFill>
                  <a:srgbClr val="223540"/>
                </a:solidFill>
              </a:rPr>
            </a:br>
            <a:r>
              <a:rPr lang="cs-CZ" sz="4000" b="1" dirty="0" smtClean="0">
                <a:solidFill>
                  <a:srgbClr val="223540"/>
                </a:solidFill>
              </a:rPr>
              <a:t>hlavní metoda rozvoje regionu</a:t>
            </a:r>
            <a:endParaRPr lang="cs-CZ" sz="4000" b="1" dirty="0">
              <a:solidFill>
                <a:srgbClr val="22354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F7971D"/>
              </a:buClr>
              <a:buFont typeface="Wingdings" pitchFamily="2" charset="2"/>
              <a:buChar char="q"/>
            </a:pPr>
            <a:r>
              <a:rPr lang="cs-CZ" b="1" dirty="0">
                <a:solidFill>
                  <a:srgbClr val="22354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cs-CZ" b="1" dirty="0" smtClean="0">
                <a:solidFill>
                  <a:srgbClr val="223540"/>
                </a:solidFill>
                <a:latin typeface="Calibri" pitchFamily="34" charset="0"/>
                <a:cs typeface="Calibri" pitchFamily="34" charset="0"/>
              </a:rPr>
              <a:t>Základní principy metody LEADER</a:t>
            </a:r>
          </a:p>
          <a:p>
            <a:pPr marL="971550" lvl="1" indent="-514350">
              <a:buClr>
                <a:srgbClr val="F7971D"/>
              </a:buClr>
              <a:buFont typeface="+mj-lt"/>
              <a:buAutoNum type="arabicPeriod"/>
            </a:pPr>
            <a:r>
              <a:rPr lang="cs-CZ" dirty="0">
                <a:solidFill>
                  <a:srgbClr val="223540"/>
                </a:solidFill>
                <a:latin typeface="Calibri" pitchFamily="34" charset="0"/>
                <a:cs typeface="Calibri" pitchFamily="34" charset="0"/>
              </a:rPr>
              <a:t>e</a:t>
            </a:r>
            <a:r>
              <a:rPr lang="cs-CZ" dirty="0" smtClean="0">
                <a:solidFill>
                  <a:srgbClr val="223540"/>
                </a:solidFill>
                <a:latin typeface="Calibri" pitchFamily="34" charset="0"/>
                <a:cs typeface="Calibri" pitchFamily="34" charset="0"/>
              </a:rPr>
              <a:t>xistující strategie místního rozvoje</a:t>
            </a:r>
          </a:p>
          <a:p>
            <a:pPr marL="971550" lvl="1" indent="-514350">
              <a:buClr>
                <a:srgbClr val="F7971D"/>
              </a:buClr>
              <a:buFont typeface="+mj-lt"/>
              <a:buAutoNum type="arabicPeriod"/>
            </a:pPr>
            <a:r>
              <a:rPr lang="cs-CZ" dirty="0" smtClean="0">
                <a:solidFill>
                  <a:srgbClr val="223540"/>
                </a:solidFill>
                <a:latin typeface="Calibri" pitchFamily="34" charset="0"/>
                <a:cs typeface="Calibri" pitchFamily="34" charset="0"/>
              </a:rPr>
              <a:t>partnerství na místní úrovni tvořící MAS</a:t>
            </a:r>
            <a:endParaRPr lang="cs-CZ" sz="3200" dirty="0" smtClean="0">
              <a:solidFill>
                <a:srgbClr val="223540"/>
              </a:solidFill>
              <a:latin typeface="Calibri" pitchFamily="34" charset="0"/>
              <a:cs typeface="Calibri" pitchFamily="34" charset="0"/>
            </a:endParaRPr>
          </a:p>
          <a:p>
            <a:pPr marL="971550" lvl="1" indent="-514350">
              <a:buClr>
                <a:srgbClr val="F7971D"/>
              </a:buClr>
              <a:buFont typeface="+mj-lt"/>
              <a:buAutoNum type="arabicPeriod"/>
            </a:pPr>
            <a:r>
              <a:rPr lang="cs-CZ" dirty="0">
                <a:solidFill>
                  <a:srgbClr val="223540"/>
                </a:solidFill>
                <a:latin typeface="Calibri" pitchFamily="34" charset="0"/>
                <a:cs typeface="Calibri" pitchFamily="34" charset="0"/>
              </a:rPr>
              <a:t>přístup „zdola – nahoru</a:t>
            </a:r>
            <a:r>
              <a:rPr lang="cs-CZ" dirty="0" smtClean="0">
                <a:solidFill>
                  <a:srgbClr val="223540"/>
                </a:solidFill>
                <a:latin typeface="Calibri" pitchFamily="34" charset="0"/>
                <a:cs typeface="Calibri" pitchFamily="34" charset="0"/>
              </a:rPr>
              <a:t>“</a:t>
            </a:r>
          </a:p>
          <a:p>
            <a:pPr marL="971550" lvl="1" indent="-514350">
              <a:buClr>
                <a:srgbClr val="F7971D"/>
              </a:buClr>
              <a:buFont typeface="+mj-lt"/>
              <a:buAutoNum type="arabicPeriod"/>
            </a:pPr>
            <a:r>
              <a:rPr lang="cs-CZ" dirty="0" smtClean="0">
                <a:solidFill>
                  <a:srgbClr val="223540"/>
                </a:solidFill>
                <a:latin typeface="Calibri" pitchFamily="34" charset="0"/>
                <a:cs typeface="Calibri" pitchFamily="34" charset="0"/>
              </a:rPr>
              <a:t>integrované a vícesektorové akce</a:t>
            </a:r>
          </a:p>
          <a:p>
            <a:pPr marL="971550" lvl="1" indent="-514350">
              <a:buClr>
                <a:srgbClr val="F7971D"/>
              </a:buClr>
              <a:buFont typeface="+mj-lt"/>
              <a:buAutoNum type="arabicPeriod"/>
            </a:pPr>
            <a:r>
              <a:rPr lang="cs-CZ" dirty="0" smtClean="0">
                <a:solidFill>
                  <a:srgbClr val="223540"/>
                </a:solidFill>
                <a:latin typeface="Calibri" pitchFamily="34" charset="0"/>
                <a:cs typeface="Calibri" pitchFamily="34" charset="0"/>
              </a:rPr>
              <a:t>inovační přístup</a:t>
            </a:r>
          </a:p>
          <a:p>
            <a:pPr marL="971550" lvl="1" indent="-514350">
              <a:buClr>
                <a:srgbClr val="F7971D"/>
              </a:buClr>
              <a:buFont typeface="+mj-lt"/>
              <a:buAutoNum type="arabicPeriod"/>
            </a:pPr>
            <a:r>
              <a:rPr lang="cs-CZ" dirty="0" smtClean="0">
                <a:solidFill>
                  <a:srgbClr val="223540"/>
                </a:solidFill>
                <a:latin typeface="Calibri" pitchFamily="34" charset="0"/>
                <a:cs typeface="Calibri" pitchFamily="34" charset="0"/>
              </a:rPr>
              <a:t>spolupráce</a:t>
            </a:r>
          </a:p>
          <a:p>
            <a:pPr marL="971550" lvl="1" indent="-514350">
              <a:buClr>
                <a:srgbClr val="F7971D"/>
              </a:buClr>
              <a:buFont typeface="+mj-lt"/>
              <a:buAutoNum type="arabicPeriod"/>
            </a:pPr>
            <a:r>
              <a:rPr lang="cs-CZ" dirty="0" smtClean="0">
                <a:solidFill>
                  <a:srgbClr val="223540"/>
                </a:solidFill>
                <a:latin typeface="Calibri" pitchFamily="34" charset="0"/>
                <a:cs typeface="Calibri" pitchFamily="34" charset="0"/>
              </a:rPr>
              <a:t>vytváření sítí</a:t>
            </a:r>
            <a:endParaRPr lang="cs-CZ" dirty="0">
              <a:solidFill>
                <a:srgbClr val="223540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7" name="Obrázek 6" descr="zapati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6486143"/>
            <a:ext cx="9144000" cy="396717"/>
          </a:xfrm>
          <a:prstGeom prst="rect">
            <a:avLst/>
          </a:prstGeom>
        </p:spPr>
      </p:pic>
      <p:pic>
        <p:nvPicPr>
          <p:cNvPr id="5" name="Obrázek 4" descr="zahlavi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-1"/>
            <a:ext cx="9144000" cy="227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8404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 smtClean="0">
                <a:solidFill>
                  <a:srgbClr val="223540"/>
                </a:solidFill>
              </a:rPr>
              <a:t>Další důležité pojmy</a:t>
            </a:r>
            <a:endParaRPr lang="cs-CZ" sz="4000" b="1" dirty="0">
              <a:solidFill>
                <a:srgbClr val="22354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indent="-360000">
              <a:buClr>
                <a:srgbClr val="F7971D"/>
              </a:buClr>
              <a:buFont typeface="Wingdings" pitchFamily="2" charset="2"/>
              <a:buChar char="q"/>
              <a:tabLst>
                <a:tab pos="540000" algn="l"/>
              </a:tabLst>
            </a:pPr>
            <a:r>
              <a:rPr lang="cs-CZ" smtClean="0">
                <a:solidFill>
                  <a:srgbClr val="223540"/>
                </a:solidFill>
                <a:latin typeface="Calibri" pitchFamily="34" charset="0"/>
                <a:cs typeface="Calibri" pitchFamily="34" charset="0"/>
              </a:rPr>
              <a:t>SCLLD </a:t>
            </a:r>
            <a:r>
              <a:rPr lang="cs-CZ" dirty="0" smtClean="0">
                <a:solidFill>
                  <a:srgbClr val="223540"/>
                </a:solidFill>
                <a:latin typeface="Calibri" pitchFamily="34" charset="0"/>
                <a:cs typeface="Calibri" pitchFamily="34" charset="0"/>
              </a:rPr>
              <a:t>– strategie komunitně vedeného  místního rozvoje</a:t>
            </a:r>
          </a:p>
          <a:p>
            <a:pPr indent="-360000">
              <a:buClr>
                <a:srgbClr val="F7971D"/>
              </a:buClr>
              <a:buFont typeface="Wingdings" pitchFamily="2" charset="2"/>
              <a:buChar char="q"/>
            </a:pPr>
            <a:r>
              <a:rPr lang="cs-CZ" dirty="0" smtClean="0">
                <a:solidFill>
                  <a:srgbClr val="223540"/>
                </a:solidFill>
                <a:latin typeface="Calibri" pitchFamily="34" charset="0"/>
                <a:cs typeface="Calibri" pitchFamily="34" charset="0"/>
              </a:rPr>
              <a:t>Standardizace a certifikace MAS – rozsah a kvalita poskytovaných služeb</a:t>
            </a:r>
          </a:p>
          <a:p>
            <a:pPr indent="-360000">
              <a:buClr>
                <a:srgbClr val="F7971D"/>
              </a:buClr>
              <a:buFont typeface="Wingdings" pitchFamily="2" charset="2"/>
              <a:buChar char="q"/>
            </a:pPr>
            <a:r>
              <a:rPr lang="cs-CZ" dirty="0" smtClean="0">
                <a:solidFill>
                  <a:srgbClr val="223540"/>
                </a:solidFill>
                <a:latin typeface="Calibri" pitchFamily="34" charset="0"/>
                <a:cs typeface="Calibri" pitchFamily="34" charset="0"/>
              </a:rPr>
              <a:t>Programové rámce – konkrétní problémy v rámci konkrétního dotačního fondu</a:t>
            </a:r>
          </a:p>
          <a:p>
            <a:pPr indent="-360000">
              <a:buClr>
                <a:srgbClr val="F7971D"/>
              </a:buClr>
              <a:buFont typeface="Wingdings" pitchFamily="2" charset="2"/>
              <a:buChar char="q"/>
            </a:pPr>
            <a:r>
              <a:rPr lang="cs-CZ" dirty="0" smtClean="0">
                <a:solidFill>
                  <a:srgbClr val="223540"/>
                </a:solidFill>
                <a:latin typeface="Calibri" pitchFamily="34" charset="0"/>
                <a:cs typeface="Calibri" pitchFamily="34" charset="0"/>
              </a:rPr>
              <a:t>Individuální projekty – způsob naplňování strategie</a:t>
            </a:r>
          </a:p>
          <a:p>
            <a:pPr>
              <a:buClr>
                <a:srgbClr val="F7971D"/>
              </a:buClr>
              <a:buFont typeface="Wingdings" pitchFamily="2" charset="2"/>
              <a:buChar char="q"/>
            </a:pPr>
            <a:endParaRPr lang="cs-CZ" dirty="0" smtClean="0">
              <a:solidFill>
                <a:srgbClr val="223540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7" name="Obrázek 6" descr="zapati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6486143"/>
            <a:ext cx="9144000" cy="396717"/>
          </a:xfrm>
          <a:prstGeom prst="rect">
            <a:avLst/>
          </a:prstGeom>
        </p:spPr>
      </p:pic>
      <p:pic>
        <p:nvPicPr>
          <p:cNvPr id="5" name="Obrázek 4" descr="zahlavi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-1"/>
            <a:ext cx="9144000" cy="227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6084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4907</TotalTime>
  <Words>465</Words>
  <Application>Microsoft Office PowerPoint</Application>
  <PresentationFormat>Předvádění na obrazovce (4:3)</PresentationFormat>
  <Paragraphs>110</Paragraphs>
  <Slides>14</Slides>
  <Notes>12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8" baseType="lpstr">
      <vt:lpstr>Arial</vt:lpstr>
      <vt:lpstr>Calibri</vt:lpstr>
      <vt:lpstr>Wingdings</vt:lpstr>
      <vt:lpstr>Motiv sady Office</vt:lpstr>
      <vt:lpstr> Aplikace komunitně vedeného místního rozvoje do venkovského prostředí </vt:lpstr>
      <vt:lpstr>Základní pojmy</vt:lpstr>
      <vt:lpstr>Co je KVMR ?</vt:lpstr>
      <vt:lpstr>Proč používat KVMR ?</vt:lpstr>
      <vt:lpstr>Hlavní výhody KVMR</vt:lpstr>
      <vt:lpstr>MAS – základní orgán KVMR</vt:lpstr>
      <vt:lpstr>MAS – základní orgán KVMR</vt:lpstr>
      <vt:lpstr>LEADER hlavní metoda rozvoje regionu</vt:lpstr>
      <vt:lpstr>Další důležité pojmy</vt:lpstr>
      <vt:lpstr>Příklad dobré praxe Rekonstrukce půdních prostor ZŠ v Havlovicích</vt:lpstr>
      <vt:lpstr>Příklad dobré praxe Rekonstrukce půdních prostor ZŠ v Havlovicích</vt:lpstr>
      <vt:lpstr>Prezentace aplikace PowerPoint</vt:lpstr>
      <vt:lpstr>Zdroje</vt:lpstr>
      <vt:lpstr>Prezentace aplikace PowerPoint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ISÚ MAS Království – Jestřebí hory</dc:title>
  <dc:creator>Tomáš Mečíř</dc:creator>
  <cp:lastModifiedBy>Balcar Jéňa</cp:lastModifiedBy>
  <cp:revision>95</cp:revision>
  <dcterms:created xsi:type="dcterms:W3CDTF">2013-05-22T17:15:03Z</dcterms:created>
  <dcterms:modified xsi:type="dcterms:W3CDTF">2014-11-24T14:19:09Z</dcterms:modified>
</cp:coreProperties>
</file>