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handoutMasterIdLst>
    <p:handoutMasterId r:id="rId24"/>
  </p:handoutMasterIdLst>
  <p:sldIdLst>
    <p:sldId id="256" r:id="rId2"/>
    <p:sldId id="257" r:id="rId3"/>
    <p:sldId id="296" r:id="rId4"/>
    <p:sldId id="295" r:id="rId5"/>
    <p:sldId id="294" r:id="rId6"/>
    <p:sldId id="298" r:id="rId7"/>
    <p:sldId id="299" r:id="rId8"/>
    <p:sldId id="301" r:id="rId9"/>
    <p:sldId id="303" r:id="rId10"/>
    <p:sldId id="304" r:id="rId11"/>
    <p:sldId id="300" r:id="rId12"/>
    <p:sldId id="305" r:id="rId13"/>
    <p:sldId id="306" r:id="rId14"/>
    <p:sldId id="307" r:id="rId15"/>
    <p:sldId id="309" r:id="rId16"/>
    <p:sldId id="311" r:id="rId17"/>
    <p:sldId id="308" r:id="rId18"/>
    <p:sldId id="312" r:id="rId19"/>
    <p:sldId id="314" r:id="rId20"/>
    <p:sldId id="313" r:id="rId21"/>
    <p:sldId id="315" r:id="rId22"/>
    <p:sldId id="278" r:id="rId23"/>
  </p:sldIdLst>
  <p:sldSz cx="9144000" cy="6858000" type="screen4x3"/>
  <p:notesSz cx="6735763" cy="98567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4" autoAdjust="0"/>
    <p:restoredTop sz="93698" autoAdjust="0"/>
  </p:normalViewPr>
  <p:slideViewPr>
    <p:cSldViewPr>
      <p:cViewPr varScale="1">
        <p:scale>
          <a:sx n="71" d="100"/>
          <a:sy n="71" d="100"/>
        </p:scale>
        <p:origin x="133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8" tIns="45359" rIns="90718" bIns="45359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65C79CA5-5855-485B-BF06-D838EA4BAA99}" type="datetimeFigureOut">
              <a:rPr lang="cs-CZ"/>
              <a:pPr/>
              <a:t>19. 11. 2014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18" tIns="45359" rIns="90718" bIns="45359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fld id="{32A71BD4-447C-4176-8B0B-752AFA704E1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12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1B18E-4924-4E4E-8CAD-B5CB749CD197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F672-DB8D-42C7-ABD5-5E48DB6A5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8A4E-E8BA-4FB9-A8AA-65440587C75D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A5EEF-0AD1-425E-8986-6F000CA40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D9E1-714F-4BE5-A3BD-3D888E24D5F0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AD3F-EC68-4408-9F31-5199BA974A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12B7-D297-4D80-87F6-E3C71BE5C4A4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745D3-71B7-46BD-9C3E-333BE59C45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F059-CB46-4722-8064-E4CDE25FA32A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16559-4B2D-4308-8864-2D62EF419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1E36-1A4B-4100-91A8-2CE6F4AD0CD7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90CB-9D2A-4E3B-9B31-7E0FFD76C5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5692-4C71-48BE-A8CF-B90C92E735E1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D830-3AE7-447B-84CB-E21D3530A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58D4-0F8A-46F3-9442-A27F04637BC3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37EDC-3511-4A69-AC8E-390D26E007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023D-2CE5-424D-A277-04E12F698236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E0D3-637A-47CA-96DC-E1F981EC02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1D8D-7AAA-4B5A-8945-8B72246D0F77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D28E-5CCC-4B31-881E-43BF152EF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4642E-6A83-4205-B569-D152BE4F833E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1AFB-DFF4-4A6C-A6D7-FABB3A283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F633C7-7990-4DCB-87FB-A42C13E8B118}" type="datetimeFigureOut">
              <a:rPr lang="cs-CZ"/>
              <a:pPr>
                <a:defRPr/>
              </a:pPr>
              <a:t>19. 11. 2014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25DB8D-6CD8-48F1-910A-E4835DB86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jh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jh.c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687388" y="1125538"/>
            <a:ext cx="7772400" cy="1470025"/>
          </a:xfrm>
        </p:spPr>
        <p:txBody>
          <a:bodyPr/>
          <a:lstStyle/>
          <a:p>
            <a:pPr eaLnBrk="1" hangingPunct="1"/>
            <a:r>
              <a:rPr lang="cs-CZ" b="1" dirty="0" smtClean="0"/>
              <a:t>Místní akční skupina</a:t>
            </a:r>
            <a:br>
              <a:rPr lang="cs-CZ" b="1" dirty="0" smtClean="0"/>
            </a:br>
            <a:r>
              <a:rPr lang="cs-CZ" b="1" dirty="0" smtClean="0"/>
              <a:t>Království – Jestřebí hory</a:t>
            </a:r>
          </a:p>
        </p:txBody>
      </p:sp>
      <p:sp>
        <p:nvSpPr>
          <p:cNvPr id="14339" name="Podnadpis 2"/>
          <p:cNvSpPr>
            <a:spLocks noGrp="1"/>
          </p:cNvSpPr>
          <p:nvPr>
            <p:ph type="subTitle" idx="1"/>
          </p:nvPr>
        </p:nvSpPr>
        <p:spPr>
          <a:xfrm>
            <a:off x="1258888" y="3068638"/>
            <a:ext cx="6729412" cy="1871662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tx1"/>
                </a:solidFill>
              </a:rPr>
              <a:t>Harmonizace organizační struktury MAS podle požadavků MMR ČR</a:t>
            </a:r>
          </a:p>
        </p:txBody>
      </p:sp>
      <p:pic>
        <p:nvPicPr>
          <p:cNvPr id="1434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cs-CZ" sz="2800" b="1" dirty="0"/>
              <a:t>MAS musí sladit své dokumenty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s </a:t>
            </a:r>
            <a:r>
              <a:rPr lang="cs-CZ" sz="2800" b="1" dirty="0"/>
              <a:t>novou metodikou MMR ČR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67544" y="1721321"/>
            <a:ext cx="7162800" cy="3075831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Změny: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zakladatelská smlouva – zakladatelé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statut o.p.s. – správní rada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organizace sekretariátu – ředitel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MAS jako organizační složka o.p.s. - metodika </a:t>
            </a:r>
            <a:r>
              <a:rPr lang="cs-CZ" sz="2400" b="1" dirty="0" smtClean="0">
                <a:solidFill>
                  <a:schemeClr val="tx1"/>
                </a:solidFill>
              </a:rPr>
              <a:t>realizace SCLLD – </a:t>
            </a:r>
            <a:r>
              <a:rPr lang="cs-CZ" sz="2400" b="1" dirty="0" smtClean="0">
                <a:solidFill>
                  <a:schemeClr val="tx1"/>
                </a:solidFill>
              </a:rPr>
              <a:t>MAS a orgány MAS - nejvyšší </a:t>
            </a:r>
            <a:r>
              <a:rPr lang="cs-CZ" sz="2400" b="1" dirty="0" smtClean="0">
                <a:solidFill>
                  <a:schemeClr val="tx1"/>
                </a:solidFill>
              </a:rPr>
              <a:t>orgán, programovací orgán, výběrový orgán a kontrolní orgán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5099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její orgány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743074"/>
            <a:ext cx="7162800" cy="338772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Změny: 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místní akční skupina – organizační složka o.p.s.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p</a:t>
            </a:r>
            <a:r>
              <a:rPr lang="cs-CZ" sz="2400" b="1" dirty="0" smtClean="0">
                <a:solidFill>
                  <a:schemeClr val="tx1"/>
                </a:solidFill>
              </a:rPr>
              <a:t>artner má smluvní vztah s o.p.s. dle upravených, ale jasných pravidel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p</a:t>
            </a:r>
            <a:r>
              <a:rPr lang="cs-CZ" sz="2400" b="1" dirty="0" smtClean="0">
                <a:solidFill>
                  <a:schemeClr val="tx1"/>
                </a:solidFill>
              </a:rPr>
              <a:t>artneři vytváří zájmové skupiny a volí do orgánů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orgány mají nové nebo upravené pravomoci a kompetence  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03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8181" y="272530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její orgány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67544" y="1799159"/>
            <a:ext cx="7162800" cy="3095104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Změny: </a:t>
            </a:r>
            <a:endParaRPr lang="cs-CZ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na orgány je přenesena mnohem větší odpovědnost a vyžadována větší aktivita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o</a:t>
            </a:r>
            <a:r>
              <a:rPr lang="cs-CZ" sz="2400" b="1" dirty="0" smtClean="0">
                <a:solidFill>
                  <a:schemeClr val="tx1"/>
                </a:solidFill>
              </a:rPr>
              <a:t>rgány musí mít vlastní jednací řády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realizace SCLLD má vlastní směrnici </a:t>
            </a: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podpůrným týmem MAS je sekretariát  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18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partner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743074"/>
            <a:ext cx="7162800" cy="338772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Partnerství je definováno v Rámcové partnerské smlouvě: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</a:t>
            </a:r>
            <a:r>
              <a:rPr lang="cs-CZ" sz="2400" b="1" dirty="0" smtClean="0">
                <a:solidFill>
                  <a:schemeClr val="tx1"/>
                </a:solidFill>
              </a:rPr>
              <a:t>ktuální znění není v souladu metodikou a je velmi složité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ravidla pro přijímaní nových členů jsou složitá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v</a:t>
            </a:r>
            <a:r>
              <a:rPr lang="cs-CZ" sz="2400" b="1" dirty="0" smtClean="0">
                <a:solidFill>
                  <a:schemeClr val="tx1"/>
                </a:solidFill>
              </a:rPr>
              <a:t> současné době je velmi špatně definován postup pro vypovězení smlouvy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588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partner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270000"/>
            <a:ext cx="7920880" cy="38608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Podle nové metodiky je Partnerství formulováno jako smluvní vztah, kdy MAS:</a:t>
            </a:r>
          </a:p>
          <a:p>
            <a:pPr algn="l" eaLnBrk="1" hangingPunct="1">
              <a:lnSpc>
                <a:spcPct val="90000"/>
              </a:lnSpc>
            </a:pPr>
            <a:endParaRPr lang="cs-CZ" sz="11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dělá partnerům servis v podobě bezplatného poradenství, přípravu projektů, sdílení aktuálních informací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MAS není 100 % dotována a musí si na některé činnosti na sebe vydělat – cca 20 % činní jiné služby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okud MAS realizuje vlastní projekt, tak si musí sehnat vlastní podíl – 5 – 30 % dle programu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projekty mají dopad do území pro širokou veřejnost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99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993063" cy="1224434"/>
          </a:xfrm>
        </p:spPr>
        <p:txBody>
          <a:bodyPr anchor="b"/>
          <a:lstStyle/>
          <a:p>
            <a:pPr algn="r" eaLnBrk="1" hangingPunct="1"/>
            <a:r>
              <a:rPr lang="cs-CZ" sz="3200" b="1" dirty="0" smtClean="0"/>
              <a:t>Finanční zdroje činnosti MAS </a:t>
            </a:r>
            <a:br>
              <a:rPr lang="cs-CZ" sz="3200" b="1" dirty="0" smtClean="0"/>
            </a:br>
            <a:r>
              <a:rPr lang="cs-CZ" sz="3200" b="1" dirty="0" smtClean="0"/>
              <a:t>v roce 2015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557809"/>
            <a:ext cx="8229600" cy="359938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Dotace - předpoklad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Podpora činnosti MAS – KHK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Podpora zaměstnanosti – Úřad práce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PRV Projekty Spolupráce – MZE ČR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Služby - předpoklad:</a:t>
            </a:r>
            <a:endParaRPr 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sz="2400" b="1" dirty="0"/>
              <a:t>Mandátní smlouva – servis SOJH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/>
              <a:t>Mandátní smlouva – servis SOP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</p:txBody>
      </p:sp>
      <p:pic>
        <p:nvPicPr>
          <p:cNvPr id="19459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41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7993063" cy="864394"/>
          </a:xfrm>
        </p:spPr>
        <p:txBody>
          <a:bodyPr anchor="b"/>
          <a:lstStyle/>
          <a:p>
            <a:pPr algn="r" eaLnBrk="1" hangingPunct="1"/>
            <a:r>
              <a:rPr lang="cs-CZ" sz="3200" b="1" dirty="0" smtClean="0"/>
              <a:t>Velká pomoc zakladatelů MAS </a:t>
            </a:r>
            <a:endParaRPr lang="cs-CZ" sz="3200" b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557809"/>
            <a:ext cx="8229600" cy="359938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Půjčka z roku 2009: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SOJH </a:t>
            </a:r>
            <a:r>
              <a:rPr lang="cs-CZ" sz="2400" b="1" dirty="0" smtClean="0"/>
              <a:t>– 500 000 Kč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SOP – 200 000 Kč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návratnost </a:t>
            </a:r>
            <a:r>
              <a:rPr lang="cs-CZ" sz="2400" b="1" dirty="0" smtClean="0"/>
              <a:t>do 31. 12. </a:t>
            </a:r>
            <a:r>
              <a:rPr lang="cs-CZ" sz="2400" b="1" dirty="0" smtClean="0"/>
              <a:t>2015 a roční </a:t>
            </a:r>
            <a:r>
              <a:rPr lang="cs-CZ" sz="2400" b="1" dirty="0" smtClean="0"/>
              <a:t>úrok 1,5 %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 smtClean="0"/>
              <a:t>prostředky </a:t>
            </a:r>
            <a:r>
              <a:rPr lang="cs-CZ" sz="2400" b="1" dirty="0" smtClean="0"/>
              <a:t>na předfinancování </a:t>
            </a:r>
            <a:r>
              <a:rPr lang="cs-CZ" sz="2400" b="1" dirty="0" smtClean="0"/>
              <a:t>projektů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 smtClean="0"/>
              <a:t>Příspěvek </a:t>
            </a:r>
            <a:r>
              <a:rPr lang="cs-CZ" sz="2400" b="1" dirty="0"/>
              <a:t>na činnost na rok 2014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/>
              <a:t>SOJH </a:t>
            </a:r>
            <a:r>
              <a:rPr lang="cs-CZ" sz="2400" b="1" dirty="0"/>
              <a:t>– 550 000 Kč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/>
              <a:t>SOP – 250 000 Kč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4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b="1" dirty="0" smtClean="0"/>
          </a:p>
        </p:txBody>
      </p:sp>
      <p:pic>
        <p:nvPicPr>
          <p:cNvPr id="19459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36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partner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270000"/>
            <a:ext cx="7920880" cy="3860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odle nové metodiky je možné smluvní vztah vzít jako obchodní vztah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kacířská myšlenka – oprášit myšlenku členských příspěvků, které by byly fakturovány jako poplatek za servis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byla by to alespoň symbolická částka, která by vedla ke spoluodpovědnosti a případně dalšímu využití dle rozhodnutí vybraného orgánu MAS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oplatek a servis by vyřešil platnost smluvního vztahu a dohady zda partnera přemlouvat k členství a neustále jej uhánět kvůli podpisu atd.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72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MAS a partner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270000"/>
            <a:ext cx="7920880" cy="3860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stav partnerské základny – info podá Lucie Žďárská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a</a:t>
            </a:r>
            <a:r>
              <a:rPr lang="cs-CZ" sz="2400" b="1" dirty="0" smtClean="0">
                <a:solidFill>
                  <a:schemeClr val="tx1"/>
                </a:solidFill>
              </a:rPr>
              <a:t>ktivní partneři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partneři, kteří ukončili spolupráci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artneři, kteří nebyli schopni doladit podpisy, nekomunikují, např. nebyli 7 let na valném shromáždění atd. – doporučit vypovězení smlouvy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přijetí nových partnerů, kteří mají zájem podepsat smlouvu a nepodařilo se projít složitým přijímacím   procesem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19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Proč být přísný?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270000"/>
            <a:ext cx="7920880" cy="3860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MAS musí veškeré změny v orgánem, v partnerské základně, v sekretariátu atd. hlásit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k</a:t>
            </a:r>
            <a:r>
              <a:rPr lang="cs-CZ" sz="2400" b="1" dirty="0" smtClean="0">
                <a:solidFill>
                  <a:schemeClr val="tx1"/>
                </a:solidFill>
              </a:rPr>
              <a:t>dyž nám partner nenahlásí změnu – sekretariát o tom neví a SZIF to zjistí z obchodního rejstříku nebo jiných zdrojů – platíme tvrdé sankce – i několik tisíc korun 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rostřednictvím MAS půjdou mnohem větší prostředky do území a MMR ČR bude velmi tvrdě trestáno jakékoliv porušení pravidel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118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936625"/>
          </a:xfrm>
        </p:spPr>
        <p:txBody>
          <a:bodyPr/>
          <a:lstStyle/>
          <a:p>
            <a:pPr algn="l" eaLnBrk="1" hangingPunct="1"/>
            <a:r>
              <a:rPr lang="cs-CZ" sz="3200" b="1" dirty="0" smtClean="0"/>
              <a:t>Metodika pro standardizaci místních akčních skupin v programovém období 2014 – 2020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28328" y="1988840"/>
            <a:ext cx="7162800" cy="324036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800" b="1" dirty="0" err="1">
                <a:solidFill>
                  <a:schemeClr val="tx1"/>
                </a:solidFill>
              </a:rPr>
              <a:t>Tématické</a:t>
            </a:r>
            <a:r>
              <a:rPr lang="cs-CZ" sz="2800" b="1" dirty="0">
                <a:solidFill>
                  <a:schemeClr val="tx1"/>
                </a:solidFill>
              </a:rPr>
              <a:t> okruhy v dokumentu: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územní působnost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místní </a:t>
            </a:r>
            <a:r>
              <a:rPr lang="cs-CZ" sz="2800" dirty="0">
                <a:solidFill>
                  <a:schemeClr val="tx1"/>
                </a:solidFill>
              </a:rPr>
              <a:t>akční skupina</a:t>
            </a:r>
          </a:p>
          <a:p>
            <a:pPr marL="457200" indent="-457200" algn="l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orgány </a:t>
            </a:r>
            <a:r>
              <a:rPr lang="cs-CZ" sz="2800" dirty="0">
                <a:solidFill>
                  <a:schemeClr val="tx1"/>
                </a:solidFill>
              </a:rPr>
              <a:t>MAS</a:t>
            </a:r>
          </a:p>
          <a:p>
            <a:pPr marL="457200" indent="-457200" algn="l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kancelář </a:t>
            </a:r>
            <a:r>
              <a:rPr lang="cs-CZ" sz="2800" dirty="0">
                <a:solidFill>
                  <a:schemeClr val="tx1"/>
                </a:solidFill>
              </a:rPr>
              <a:t>MAS</a:t>
            </a:r>
          </a:p>
          <a:p>
            <a:pPr marL="457200" indent="-457200" algn="l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cs-CZ" sz="2800" dirty="0" smtClean="0">
                <a:solidFill>
                  <a:schemeClr val="tx1"/>
                </a:solidFill>
              </a:rPr>
              <a:t>institucionalizace </a:t>
            </a:r>
            <a:r>
              <a:rPr lang="cs-CZ" sz="2800" dirty="0">
                <a:solidFill>
                  <a:schemeClr val="tx1"/>
                </a:solidFill>
              </a:rPr>
              <a:t>MAS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8181" y="404665"/>
            <a:ext cx="7772400" cy="720080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Návrh pro partnery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360042"/>
            <a:ext cx="7920880" cy="362550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Pojďme společně řešit: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</a:rPr>
              <a:t>ové znění partnerské smlouvy – je možné současnou vypovědět a připravit novou nebo vytvořit dodatek, který když do určitého data partner nepodepíše, tak bude smlouva ukončena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servisní poplatek – zda ano a výši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</a:rPr>
              <a:t>ejprve nastavit pravidla pro fungování MAS včetně orgánů a pak teprve volit nové orgány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82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8181" y="404665"/>
            <a:ext cx="7772400" cy="720080"/>
          </a:xfrm>
        </p:spPr>
        <p:txBody>
          <a:bodyPr/>
          <a:lstStyle/>
          <a:p>
            <a:pPr algn="r" eaLnBrk="1" hangingPunct="1"/>
            <a:r>
              <a:rPr lang="cs-CZ" sz="3600" b="1" dirty="0" smtClean="0"/>
              <a:t>Návrh pro partnery</a:t>
            </a:r>
            <a:endParaRPr lang="cs-CZ" sz="3600" b="1" dirty="0" smtClean="0"/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395536" y="1360042"/>
            <a:ext cx="7920880" cy="362550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</a:rPr>
              <a:t>Harmonogram dalším prací: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1"/>
                </a:solidFill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</a:rPr>
              <a:t>rosinec – schůzka orgánů se sekretariátem – příprava smluv, nastavení pravidel fungování orgánů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leden – svolání valného shromáždění speciálně pro řešení tohoto tématu a volby do orgánů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do 10. 2. 2015 podepsání nových rámcových partnerských smluv, případně dodatků</a:t>
            </a:r>
          </a:p>
          <a:p>
            <a:pPr marL="342900" indent="-3429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Do 28. 2. 2015 odevzdání žádosti o certifikaci</a:t>
            </a: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25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 anchor="b"/>
          <a:lstStyle/>
          <a:p>
            <a:pPr algn="l" eaLnBrk="1" hangingPunct="1"/>
            <a:r>
              <a:rPr lang="cs-CZ" b="1" dirty="0" smtClean="0"/>
              <a:t>Děkuji za pozornost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b="1" u="sng" dirty="0" smtClean="0">
                <a:sym typeface="Wingdings" pitchFamily="2" charset="2"/>
              </a:rPr>
              <a:t>Kontakt:</a:t>
            </a:r>
          </a:p>
          <a:p>
            <a:r>
              <a:rPr lang="cs-CZ" sz="2400" dirty="0" smtClean="0">
                <a:sym typeface="Wingdings" pitchFamily="2" charset="2"/>
              </a:rPr>
              <a:t>Pod Městem 624</a:t>
            </a:r>
          </a:p>
          <a:p>
            <a:r>
              <a:rPr lang="cs-CZ" sz="2400" dirty="0" smtClean="0">
                <a:sym typeface="Wingdings" pitchFamily="2" charset="2"/>
              </a:rPr>
              <a:t>542 32 Úpice</a:t>
            </a:r>
          </a:p>
          <a:p>
            <a:r>
              <a:rPr lang="cs-CZ" sz="2400" dirty="0" smtClean="0">
                <a:sym typeface="Wingdings" pitchFamily="2" charset="2"/>
              </a:rPr>
              <a:t>tel.: 499 397 232, 777 851 871</a:t>
            </a:r>
            <a:endParaRPr lang="cs-CZ" sz="2400" dirty="0" smtClean="0">
              <a:sym typeface="Wingdings" pitchFamily="2" charset="2"/>
              <a:hlinkClick r:id="rId2"/>
            </a:endParaRPr>
          </a:p>
          <a:p>
            <a:r>
              <a:rPr lang="cs-CZ" sz="2400" dirty="0" smtClean="0">
                <a:sym typeface="Wingdings" pitchFamily="2" charset="2"/>
              </a:rPr>
              <a:t>www.</a:t>
            </a:r>
            <a:r>
              <a:rPr lang="cs-CZ" sz="2400" dirty="0" err="1" smtClean="0">
                <a:sym typeface="Wingdings" pitchFamily="2" charset="2"/>
              </a:rPr>
              <a:t>kjh.cz</a:t>
            </a:r>
            <a:endParaRPr lang="cs-CZ" sz="2400" dirty="0" smtClean="0">
              <a:sym typeface="Wingdings" pitchFamily="2" charset="2"/>
            </a:endParaRPr>
          </a:p>
          <a:p>
            <a:r>
              <a:rPr lang="cs-CZ" sz="2400" dirty="0" smtClean="0">
                <a:sym typeface="Wingdings" pitchFamily="2" charset="2"/>
              </a:rPr>
              <a:t>IČ: 27511227</a:t>
            </a:r>
          </a:p>
          <a:p>
            <a:pPr>
              <a:buNone/>
            </a:pPr>
            <a:r>
              <a:rPr lang="cs-CZ" sz="2400" b="1" u="sng" dirty="0" smtClean="0">
                <a:sym typeface="Wingdings" pitchFamily="2" charset="2"/>
              </a:rPr>
              <a:t>Kancelář:</a:t>
            </a:r>
          </a:p>
          <a:p>
            <a:r>
              <a:rPr lang="cs-CZ" sz="2400" dirty="0" smtClean="0">
                <a:sym typeface="Wingdings" pitchFamily="2" charset="2"/>
              </a:rPr>
              <a:t>Palackého 793</a:t>
            </a:r>
          </a:p>
          <a:p>
            <a:r>
              <a:rPr lang="cs-CZ" sz="2400" dirty="0" smtClean="0">
                <a:sym typeface="Wingdings" pitchFamily="2" charset="2"/>
              </a:rPr>
              <a:t>542 32 Úpice</a:t>
            </a:r>
          </a:p>
        </p:txBody>
      </p:sp>
      <p:pic>
        <p:nvPicPr>
          <p:cNvPr id="29699" name="Picture 3" descr="C:\Users\Admin\Desktop\soj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apa_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422" y="0"/>
            <a:ext cx="3709577" cy="2708920"/>
          </a:xfrm>
          <a:prstGeom prst="rect">
            <a:avLst/>
          </a:prstGeom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7772400" cy="1152128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1. Územní působnost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7162800" cy="4153719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Území musí být celistvé;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1"/>
                </a:solidFill>
              </a:rPr>
              <a:t> počet obyvatel je v rozmezí 10 tis. až 100 tis. a nezahrnuje města s více než 25 tis. obyvateli (k 1. 1. 2014 dle ČSÚ);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1"/>
                </a:solidFill>
              </a:rPr>
              <a:t> území jednotlivých MAS se nesmí překrývat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1"/>
                </a:solidFill>
              </a:rPr>
              <a:t> a všechny obce dotčené MAS (24 obcí) schválí na veřejném zastupitelstvu zařazení obce do územní působnosti dotčené MAS na období 2014 - 2020.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K dnešnímu datu dodalo potvrzení o územní působnosti </a:t>
            </a:r>
            <a:r>
              <a:rPr lang="cs-CZ" sz="2400" dirty="0" smtClean="0">
                <a:solidFill>
                  <a:srgbClr val="FF0000"/>
                </a:solidFill>
              </a:rPr>
              <a:t>všech 24 obcí.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2271" y="2348880"/>
            <a:ext cx="8817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2. Místní akční skupina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539552" y="1794048"/>
            <a:ext cx="7162800" cy="310021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Tvořena partnery MAS, zastupující veřejné a soukromé místní socioekonomické zájmy.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1"/>
                </a:solidFill>
              </a:rPr>
              <a:t> Partneři musí mít na území MAS trvalé bydliště, sídlo nebo provozovnu nebo musí prokazatelně na daném území působit.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chemeClr val="tx1"/>
                </a:solidFill>
              </a:rPr>
              <a:t> Počet partnerů je nejméně </a:t>
            </a:r>
            <a:r>
              <a:rPr lang="cs-CZ" sz="2400" dirty="0" smtClean="0">
                <a:solidFill>
                  <a:schemeClr val="tx1"/>
                </a:solidFill>
              </a:rPr>
              <a:t>21.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Dnes budeme řešit.</a:t>
            </a:r>
            <a:endParaRPr lang="cs-CZ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3. Orgány MAS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7162800" cy="36496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MAS má vytvořeny vlastní orgány: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Valné shromážděná (Nejvyšší orgán)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Programový výbor (Rozhodovací orgán)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Hodnotitelská komise (Výběrový orgán)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Kontrolní výbor (Kontrolní orgán)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Zastoupení v orgánech: </a:t>
            </a:r>
            <a:r>
              <a:rPr lang="cs-CZ" sz="2400" dirty="0" smtClean="0">
                <a:solidFill>
                  <a:srgbClr val="FF0000"/>
                </a:solidFill>
              </a:rPr>
              <a:t>Jeden partner může být kromě Valného shromáždění členem pouze jednoho povinného orgánu</a:t>
            </a:r>
            <a:r>
              <a:rPr lang="cs-CZ" sz="2400" dirty="0" smtClean="0">
                <a:solidFill>
                  <a:srgbClr val="FF0000"/>
                </a:solidFill>
              </a:rPr>
              <a:t>! Budeme řešit dnes!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4. Kancelář MAS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162800" cy="36496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b="1" dirty="0" smtClean="0">
                <a:solidFill>
                  <a:schemeClr val="tx1"/>
                </a:solidFill>
              </a:rPr>
              <a:t> Požadavky na internetové stránky: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zřizovací dokumenty,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aktuální seznam partnerů,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adresa a sídlo kanceláře, konzultační hodiny a kontaktní osoba,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mapa územní působnosti,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výroční zpráva o činnosti a hospodaření MAS,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seznam členů povinných orgánů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 Splněno</a:t>
            </a:r>
            <a:r>
              <a:rPr lang="cs-CZ" sz="2400" dirty="0" smtClean="0">
                <a:solidFill>
                  <a:srgbClr val="FF0000"/>
                </a:solidFill>
              </a:rPr>
              <a:t>!</a:t>
            </a:r>
            <a:endParaRPr lang="cs-CZ" sz="2400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 rot="5400000">
            <a:off x="6117849" y="276147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0B0F0"/>
                </a:solidFill>
                <a:hlinkClick r:id="rId4"/>
              </a:rPr>
              <a:t>www.</a:t>
            </a:r>
            <a:r>
              <a:rPr lang="cs-CZ" sz="4800" dirty="0" err="1" smtClean="0">
                <a:solidFill>
                  <a:srgbClr val="00B0F0"/>
                </a:solidFill>
                <a:hlinkClick r:id="rId4"/>
              </a:rPr>
              <a:t>kjh.cz</a:t>
            </a:r>
            <a:endParaRPr lang="cs-CZ" sz="48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l" eaLnBrk="1" hangingPunct="1"/>
            <a:r>
              <a:rPr lang="cs-CZ" b="1" dirty="0" smtClean="0"/>
              <a:t>5. </a:t>
            </a:r>
            <a:r>
              <a:rPr lang="cs-CZ" b="1" dirty="0" err="1" smtClean="0"/>
              <a:t>Institucionalizace</a:t>
            </a:r>
            <a:r>
              <a:rPr lang="cs-CZ" b="1" dirty="0" smtClean="0"/>
              <a:t> MAS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162800" cy="36496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b="1" dirty="0" smtClean="0">
                <a:solidFill>
                  <a:schemeClr val="tx1"/>
                </a:solidFill>
              </a:rPr>
              <a:t> Žadatel má právní formu: </a:t>
            </a:r>
            <a:r>
              <a:rPr lang="cs-CZ" sz="2200" dirty="0" smtClean="0">
                <a:solidFill>
                  <a:schemeClr val="tx1"/>
                </a:solidFill>
              </a:rPr>
              <a:t>obecně prospěšná společnost.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tx1"/>
                </a:solidFill>
              </a:rPr>
              <a:t> Žadatel vede účetnictví ve smyslu zákona č. 563/1991 Sb. o účetnictví.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tx1"/>
                </a:solidFill>
              </a:rPr>
              <a:t> MAS získala nejhůře ohodnocení B v hodnocení Finančního zdraví a zhodnocení personální a majetkové propojenosti.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tx1"/>
                </a:solidFill>
              </a:rPr>
              <a:t> Všechny kompetence orgánů jsou definovány ve stanovách nebo zakládací listině či statutu, které respektují metody LEADER           </a:t>
            </a:r>
            <a:r>
              <a:rPr lang="cs-CZ" sz="2200" b="1" dirty="0" err="1" smtClean="0">
                <a:solidFill>
                  <a:srgbClr val="FF0000"/>
                </a:solidFill>
              </a:rPr>
              <a:t>vzn</a:t>
            </a:r>
            <a:r>
              <a:rPr lang="cs-CZ" sz="2200" b="1" dirty="0" smtClean="0">
                <a:solidFill>
                  <a:srgbClr val="FF0000"/>
                </a:solidFill>
              </a:rPr>
              <a:t>. nové směrnice</a:t>
            </a:r>
            <a:r>
              <a:rPr lang="cs-CZ" sz="2200" b="1" dirty="0" smtClean="0">
                <a:solidFill>
                  <a:srgbClr val="FF0000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cs-CZ" sz="2200" b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200" b="1" dirty="0">
                <a:solidFill>
                  <a:srgbClr val="FF0000"/>
                </a:solidFill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</a:rPr>
              <a:t>Průběžně se plní!</a:t>
            </a:r>
            <a:endParaRPr lang="cs-CZ" sz="2200" b="1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6632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>
            <a:off x="1619672" y="371703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r" eaLnBrk="1" hangingPunct="1"/>
            <a:r>
              <a:rPr lang="cs-CZ" sz="4000" b="1" dirty="0" smtClean="0">
                <a:latin typeface="Arial" charset="0"/>
              </a:rPr>
              <a:t>     </a:t>
            </a:r>
            <a:br>
              <a:rPr lang="cs-CZ" sz="4000" b="1" dirty="0" smtClean="0">
                <a:latin typeface="Arial" charset="0"/>
              </a:rPr>
            </a:br>
            <a:r>
              <a:rPr lang="cs-CZ" sz="4000" b="1" dirty="0" smtClean="0"/>
              <a:t>Organizace MAS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endParaRPr lang="cs-CZ" sz="3600" b="1" smtClean="0"/>
          </a:p>
        </p:txBody>
      </p:sp>
      <p:pic>
        <p:nvPicPr>
          <p:cNvPr id="16387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4" y="1197846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9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Admin\Desktop\soj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4894263"/>
            <a:ext cx="91424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9366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cs-CZ" sz="2400" b="1" dirty="0"/>
              <a:t>MAS musí sladit své dokumenty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se zákonem o o.p.s. a občanským </a:t>
            </a:r>
            <a:r>
              <a:rPr lang="cs-CZ" sz="2400" b="1" dirty="0"/>
              <a:t>zákoníkem 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660349" y="2138903"/>
            <a:ext cx="7162800" cy="275536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metodika MMR ČR nutí MAS ke změnám a nestanovuje jasná pravidla pro obecně prospěšné společnosti ve vztahu k zákonu o o.p.s.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  základní dokumenty – zakladatelská smlouva, statut o.p.s., organizace sekretariátu, metodika realizace SCLLD </a:t>
            </a:r>
            <a:r>
              <a:rPr lang="cs-CZ" sz="2400" b="1" dirty="0" smtClean="0">
                <a:solidFill>
                  <a:schemeClr val="tx1"/>
                </a:solidFill>
              </a:rPr>
              <a:t>atd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1"/>
              </a:solidFill>
            </a:endParaRPr>
          </a:p>
        </p:txBody>
      </p:sp>
      <p:pic>
        <p:nvPicPr>
          <p:cNvPr id="15364" name="Picture 2" descr="D:\KATKA_DOKUMENTY\obrázky loga\nová loga mas\kralovst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171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98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9">
      <a:dk1>
        <a:sysClr val="windowText" lastClr="000000"/>
      </a:dk1>
      <a:lt1>
        <a:srgbClr val="016547"/>
      </a:lt1>
      <a:dk2>
        <a:srgbClr val="047250"/>
      </a:dk2>
      <a:lt2>
        <a:srgbClr val="F4E7ED"/>
      </a:lt2>
      <a:accent1>
        <a:srgbClr val="013928"/>
      </a:accent1>
      <a:accent2>
        <a:srgbClr val="02553C"/>
      </a:accent2>
      <a:accent3>
        <a:srgbClr val="DE6C36"/>
      </a:accent3>
      <a:accent4>
        <a:srgbClr val="F9B639"/>
      </a:accent4>
      <a:accent5>
        <a:srgbClr val="FFCA0C"/>
      </a:accent5>
      <a:accent6>
        <a:srgbClr val="FA8D3D"/>
      </a:accent6>
      <a:hlink>
        <a:srgbClr val="FFDE66"/>
      </a:hlink>
      <a:folHlink>
        <a:srgbClr val="D490C5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</TotalTime>
  <Words>1086</Words>
  <Application>Microsoft Office PowerPoint</Application>
  <PresentationFormat>Předvádění na obrazovce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systému Office</vt:lpstr>
      <vt:lpstr>Místní akční skupina Království – Jestřebí hory</vt:lpstr>
      <vt:lpstr>Metodika pro standardizaci místních akčních skupin v programovém období 2014 – 2020</vt:lpstr>
      <vt:lpstr>1. Územní působnost</vt:lpstr>
      <vt:lpstr>2. Místní akční skupina</vt:lpstr>
      <vt:lpstr>3. Orgány MAS</vt:lpstr>
      <vt:lpstr>4. Kancelář MAS</vt:lpstr>
      <vt:lpstr>5. Institucionalizace MAS</vt:lpstr>
      <vt:lpstr>      Organizace MAS</vt:lpstr>
      <vt:lpstr>MAS musí sladit své dokumenty  se zákonem o o.p.s. a občanským zákoníkem </vt:lpstr>
      <vt:lpstr>MAS musí sladit své dokumenty  s novou metodikou MMR ČR</vt:lpstr>
      <vt:lpstr>MAS a její orgány</vt:lpstr>
      <vt:lpstr>MAS a její orgány</vt:lpstr>
      <vt:lpstr>MAS a partner</vt:lpstr>
      <vt:lpstr>MAS a partner</vt:lpstr>
      <vt:lpstr>Finanční zdroje činnosti MAS  v roce 2015</vt:lpstr>
      <vt:lpstr>Velká pomoc zakladatelů MAS </vt:lpstr>
      <vt:lpstr>MAS a partner</vt:lpstr>
      <vt:lpstr>MAS a partner</vt:lpstr>
      <vt:lpstr>Proč být přísný?</vt:lpstr>
      <vt:lpstr>Návrh pro partnery</vt:lpstr>
      <vt:lpstr>Návrh pro partnery</vt:lpstr>
      <vt:lpstr>Děkuji za pozornost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Kata</dc:creator>
  <cp:lastModifiedBy>Balcar Jéňa</cp:lastModifiedBy>
  <cp:revision>112</cp:revision>
  <cp:lastPrinted>2012-02-01T13:15:42Z</cp:lastPrinted>
  <dcterms:created xsi:type="dcterms:W3CDTF">2012-01-30T09:40:09Z</dcterms:created>
  <dcterms:modified xsi:type="dcterms:W3CDTF">2014-11-19T23:55:29Z</dcterms:modified>
</cp:coreProperties>
</file>