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handoutMasterIdLst>
    <p:handoutMasterId r:id="rId44"/>
  </p:handoutMasterIdLst>
  <p:sldIdLst>
    <p:sldId id="256" r:id="rId2"/>
    <p:sldId id="257" r:id="rId3"/>
    <p:sldId id="296" r:id="rId4"/>
    <p:sldId id="298" r:id="rId5"/>
    <p:sldId id="299" r:id="rId6"/>
    <p:sldId id="297" r:id="rId7"/>
    <p:sldId id="346" r:id="rId8"/>
    <p:sldId id="338" r:id="rId9"/>
    <p:sldId id="339" r:id="rId10"/>
    <p:sldId id="340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35" r:id="rId32"/>
    <p:sldId id="328" r:id="rId33"/>
    <p:sldId id="332" r:id="rId34"/>
    <p:sldId id="333" r:id="rId35"/>
    <p:sldId id="341" r:id="rId36"/>
    <p:sldId id="336" r:id="rId37"/>
    <p:sldId id="342" r:id="rId38"/>
    <p:sldId id="343" r:id="rId39"/>
    <p:sldId id="345" r:id="rId40"/>
    <p:sldId id="337" r:id="rId41"/>
    <p:sldId id="344" r:id="rId42"/>
    <p:sldId id="278" r:id="rId43"/>
  </p:sldIdLst>
  <p:sldSz cx="9144000" cy="6858000" type="screen4x3"/>
  <p:notesSz cx="6735763" cy="985678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3698" autoAdjust="0"/>
  </p:normalViewPr>
  <p:slideViewPr>
    <p:cSldViewPr>
      <p:cViewPr varScale="1">
        <p:scale>
          <a:sx n="91" d="100"/>
          <a:sy n="91" d="100"/>
        </p:scale>
        <p:origin x="-95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18" tIns="45359" rIns="90718" bIns="45359" numCol="1" anchor="t" anchorCtr="0" compatLnSpc="1">
            <a:prstTxWarp prst="textNoShape">
              <a:avLst/>
            </a:prstTxWarp>
          </a:bodyPr>
          <a:lstStyle>
            <a:lvl1pPr defTabSz="906463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18" tIns="45359" rIns="90718" bIns="45359" numCol="1" anchor="t" anchorCtr="0" compatLnSpc="1">
            <a:prstTxWarp prst="textNoShape">
              <a:avLst/>
            </a:prstTxWarp>
          </a:bodyPr>
          <a:lstStyle>
            <a:lvl1pPr algn="r" defTabSz="906463">
              <a:defRPr sz="1200"/>
            </a:lvl1pPr>
          </a:lstStyle>
          <a:p>
            <a:fld id="{65C79CA5-5855-485B-BF06-D838EA4BAA99}" type="datetimeFigureOut">
              <a:rPr lang="cs-CZ"/>
              <a:pPr/>
              <a:t>16.4.2015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 bwMode="auto">
          <a:xfrm>
            <a:off x="0" y="93614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18" tIns="45359" rIns="90718" bIns="45359" numCol="1" anchor="b" anchorCtr="0" compatLnSpc="1">
            <a:prstTxWarp prst="textNoShape">
              <a:avLst/>
            </a:prstTxWarp>
          </a:bodyPr>
          <a:lstStyle>
            <a:lvl1pPr defTabSz="906463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 bwMode="auto">
          <a:xfrm>
            <a:off x="3814763" y="93614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18" tIns="45359" rIns="90718" bIns="45359" numCol="1" anchor="b" anchorCtr="0" compatLnSpc="1">
            <a:prstTxWarp prst="textNoShape">
              <a:avLst/>
            </a:prstTxWarp>
          </a:bodyPr>
          <a:lstStyle>
            <a:lvl1pPr algn="r" defTabSz="906463">
              <a:defRPr sz="1200"/>
            </a:lvl1pPr>
          </a:lstStyle>
          <a:p>
            <a:fld id="{32A71BD4-447C-4176-8B0B-752AFA704E1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688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1B18E-4924-4E4E-8CAD-B5CB749CD197}" type="datetimeFigureOut">
              <a:rPr lang="cs-CZ"/>
              <a:pPr>
                <a:defRPr/>
              </a:pPr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6F672-DB8D-42C7-ABD5-5E48DB6A56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78A4E-E8BA-4FB9-A8AA-65440587C75D}" type="datetimeFigureOut">
              <a:rPr lang="cs-CZ"/>
              <a:pPr>
                <a:defRPr/>
              </a:pPr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A5EEF-0AD1-425E-8986-6F000CA407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ED9E1-714F-4BE5-A3BD-3D888E24D5F0}" type="datetimeFigureOut">
              <a:rPr lang="cs-CZ"/>
              <a:pPr>
                <a:defRPr/>
              </a:pPr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1AD3F-EC68-4408-9F31-5199BA974A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B12B7-D297-4D80-87F6-E3C71BE5C4A4}" type="datetimeFigureOut">
              <a:rPr lang="cs-CZ"/>
              <a:pPr>
                <a:defRPr/>
              </a:pPr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745D3-71B7-46BD-9C3E-333BE59C45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1F059-CB46-4722-8064-E4CDE25FA32A}" type="datetimeFigureOut">
              <a:rPr lang="cs-CZ"/>
              <a:pPr>
                <a:defRPr/>
              </a:pPr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16559-4B2D-4308-8864-2D62EF419B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61E36-1A4B-4100-91A8-2CE6F4AD0CD7}" type="datetimeFigureOut">
              <a:rPr lang="cs-CZ"/>
              <a:pPr>
                <a:defRPr/>
              </a:pPr>
              <a:t>16.4.2015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390CB-9D2A-4E3B-9B31-7E0FFD76C5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F5692-4C71-48BE-A8CF-B90C92E735E1}" type="datetimeFigureOut">
              <a:rPr lang="cs-CZ"/>
              <a:pPr>
                <a:defRPr/>
              </a:pPr>
              <a:t>16.4.2015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D830-3AE7-447B-84CB-E21D3530A6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958D4-0F8A-46F3-9442-A27F04637BC3}" type="datetimeFigureOut">
              <a:rPr lang="cs-CZ"/>
              <a:pPr>
                <a:defRPr/>
              </a:pPr>
              <a:t>16.4.2015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37EDC-3511-4A69-AC8E-390D26E007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E023D-2CE5-424D-A277-04E12F698236}" type="datetimeFigureOut">
              <a:rPr lang="cs-CZ"/>
              <a:pPr>
                <a:defRPr/>
              </a:pPr>
              <a:t>16.4.2015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9E0D3-637A-47CA-96DC-E1F981EC02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11D8D-7AAA-4B5A-8945-8B72246D0F77}" type="datetimeFigureOut">
              <a:rPr lang="cs-CZ"/>
              <a:pPr>
                <a:defRPr/>
              </a:pPr>
              <a:t>16.4.2015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CD28E-5CCC-4B31-881E-43BF152EFA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642E-6A83-4205-B569-D152BE4F833E}" type="datetimeFigureOut">
              <a:rPr lang="cs-CZ"/>
              <a:pPr>
                <a:defRPr/>
              </a:pPr>
              <a:t>16.4.2015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E1AFB-DFF4-4A6C-A6D7-FABB3A283D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D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1F633C7-7990-4DCB-87FB-A42C13E8B118}" type="datetimeFigureOut">
              <a:rPr lang="cs-CZ"/>
              <a:pPr>
                <a:defRPr/>
              </a:pPr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25DB8D-6CD8-48F1-910A-E4835DB867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C:\Users\Admin\Desktop\soj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4894263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Nadpis 1"/>
          <p:cNvSpPr>
            <a:spLocks noGrp="1"/>
          </p:cNvSpPr>
          <p:nvPr>
            <p:ph type="ctrTitle"/>
          </p:nvPr>
        </p:nvSpPr>
        <p:spPr>
          <a:xfrm>
            <a:off x="687388" y="1125538"/>
            <a:ext cx="7772400" cy="1470025"/>
          </a:xfrm>
        </p:spPr>
        <p:txBody>
          <a:bodyPr/>
          <a:lstStyle/>
          <a:p>
            <a:pPr eaLnBrk="1" hangingPunct="1"/>
            <a:r>
              <a:rPr lang="cs-CZ" sz="4000" b="1" dirty="0" smtClean="0"/>
              <a:t>Představení </a:t>
            </a:r>
            <a:r>
              <a:rPr lang="cs-CZ" sz="4000" b="1" dirty="0" smtClean="0"/>
              <a:t>„V kostce“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 smtClean="0"/>
              <a:t>Místní akční skupiny</a:t>
            </a:r>
            <a:br>
              <a:rPr lang="cs-CZ" sz="3200" b="1" dirty="0" smtClean="0"/>
            </a:br>
            <a:r>
              <a:rPr lang="cs-CZ" sz="3200" b="1" dirty="0" smtClean="0"/>
              <a:t>Království – Jestřebí hory, o.p.s.</a:t>
            </a:r>
          </a:p>
        </p:txBody>
      </p:sp>
      <p:sp>
        <p:nvSpPr>
          <p:cNvPr id="14339" name="Podnadpis 2"/>
          <p:cNvSpPr>
            <a:spLocks noGrp="1"/>
          </p:cNvSpPr>
          <p:nvPr>
            <p:ph type="subTitle" idx="1"/>
          </p:nvPr>
        </p:nvSpPr>
        <p:spPr>
          <a:xfrm>
            <a:off x="1209675" y="2996952"/>
            <a:ext cx="6729412" cy="1249239"/>
          </a:xfrm>
        </p:spPr>
        <p:txBody>
          <a:bodyPr/>
          <a:lstStyle/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čtvrtek 16. 4. 2015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Penzion U </a:t>
            </a:r>
            <a:r>
              <a:rPr lang="cs-CZ" b="1" dirty="0" err="1" smtClean="0">
                <a:solidFill>
                  <a:schemeClr val="tx1"/>
                </a:solidFill>
              </a:rPr>
              <a:t>Skutilů</a:t>
            </a:r>
            <a:r>
              <a:rPr lang="cs-CZ" b="1" dirty="0" smtClean="0">
                <a:solidFill>
                  <a:schemeClr val="tx1"/>
                </a:solidFill>
              </a:rPr>
              <a:t>, Pilníkov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4340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116632"/>
            <a:ext cx="17145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C:\Users\Admin\Desktop\soj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4894263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3600" b="1" dirty="0" smtClean="0"/>
              <a:t>Zastoupení </a:t>
            </a:r>
            <a:r>
              <a:rPr lang="cs-CZ" sz="3600" b="1" dirty="0" smtClean="0"/>
              <a:t>představitelů obcí SOP</a:t>
            </a:r>
            <a:br>
              <a:rPr lang="cs-CZ" sz="3600" b="1" dirty="0" smtClean="0"/>
            </a:br>
            <a:r>
              <a:rPr lang="cs-CZ" sz="3600" b="1" dirty="0" smtClean="0"/>
              <a:t>v orgánech MAS </a:t>
            </a:r>
            <a:r>
              <a:rPr lang="cs-CZ" sz="3600" b="1" dirty="0" smtClean="0"/>
              <a:t>KJH, o.p.s.</a:t>
            </a:r>
          </a:p>
        </p:txBody>
      </p:sp>
      <p:sp>
        <p:nvSpPr>
          <p:cNvPr id="31747" name="Zástupný symbol pro obsah 4"/>
          <p:cNvSpPr>
            <a:spLocks noGrp="1"/>
          </p:cNvSpPr>
          <p:nvPr>
            <p:ph sz="half" idx="1"/>
          </p:nvPr>
        </p:nvSpPr>
        <p:spPr>
          <a:xfrm>
            <a:off x="685949" y="1988840"/>
            <a:ext cx="7776864" cy="3456979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cs-CZ" dirty="0" smtClean="0">
                <a:solidFill>
                  <a:srgbClr val="C00000"/>
                </a:solidFill>
              </a:rPr>
              <a:t>Výběrový výbor</a:t>
            </a:r>
          </a:p>
          <a:p>
            <a:r>
              <a:rPr lang="cs-CZ" dirty="0" smtClean="0"/>
              <a:t>Josef Davidík (</a:t>
            </a:r>
            <a:r>
              <a:rPr lang="cs-CZ" dirty="0"/>
              <a:t>obec </a:t>
            </a:r>
            <a:r>
              <a:rPr lang="cs-CZ" dirty="0" smtClean="0"/>
              <a:t>Chotěvice)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charset="0"/>
              <a:buNone/>
            </a:pPr>
            <a:r>
              <a:rPr lang="cs-CZ" dirty="0" smtClean="0">
                <a:solidFill>
                  <a:srgbClr val="C00000"/>
                </a:solidFill>
              </a:rPr>
              <a:t>Kontrolní výbor</a:t>
            </a:r>
          </a:p>
          <a:p>
            <a:r>
              <a:rPr lang="cs-CZ" dirty="0" smtClean="0"/>
              <a:t>Petr Červený (obec Hajnice) </a:t>
            </a:r>
            <a:r>
              <a:rPr lang="cs-CZ" dirty="0"/>
              <a:t>–</a:t>
            </a:r>
            <a:r>
              <a:rPr lang="cs-CZ" dirty="0" smtClean="0"/>
              <a:t> předseda</a:t>
            </a:r>
          </a:p>
        </p:txBody>
      </p:sp>
      <p:sp>
        <p:nvSpPr>
          <p:cNvPr id="31748" name="Zástupný symbol pro obsah 5"/>
          <p:cNvSpPr>
            <a:spLocks noGrp="1"/>
          </p:cNvSpPr>
          <p:nvPr>
            <p:ph sz="half" idx="2"/>
          </p:nvPr>
        </p:nvSpPr>
        <p:spPr>
          <a:xfrm>
            <a:off x="8604250" y="1916113"/>
            <a:ext cx="82550" cy="4210050"/>
          </a:xfrm>
        </p:spPr>
        <p:txBody>
          <a:bodyPr/>
          <a:lstStyle/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051804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oj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" y="4894359"/>
            <a:ext cx="9142533" cy="19937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8037" y="1844824"/>
            <a:ext cx="7772400" cy="2304256"/>
          </a:xfrm>
        </p:spPr>
        <p:txBody>
          <a:bodyPr>
            <a:normAutofit/>
          </a:bodyPr>
          <a:lstStyle/>
          <a:p>
            <a:r>
              <a:rPr lang="cs-CZ" b="1" dirty="0" smtClean="0"/>
              <a:t>Aktivity Místní akční skupiny</a:t>
            </a:r>
            <a:br>
              <a:rPr lang="cs-CZ" b="1" dirty="0" smtClean="0"/>
            </a:br>
            <a:r>
              <a:rPr lang="cs-CZ" b="1" dirty="0" smtClean="0"/>
              <a:t>Království – Jestřebí hory, o.p.s.</a:t>
            </a:r>
            <a:br>
              <a:rPr lang="cs-CZ" b="1" dirty="0" smtClean="0"/>
            </a:br>
            <a:r>
              <a:rPr lang="cs-CZ" b="1" dirty="0" smtClean="0"/>
              <a:t>v roce 2014</a:t>
            </a:r>
            <a:endParaRPr lang="cs-CZ" b="1" dirty="0"/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766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oj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" y="4894359"/>
            <a:ext cx="9142533" cy="19937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474373"/>
            <a:ext cx="5249571" cy="1008113"/>
          </a:xfrm>
        </p:spPr>
        <p:txBody>
          <a:bodyPr/>
          <a:lstStyle/>
          <a:p>
            <a:pPr algn="l"/>
            <a:r>
              <a:rPr lang="cs-CZ" b="1" dirty="0" smtClean="0"/>
              <a:t>Podpořené akce: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07604" y="1772816"/>
            <a:ext cx="7128792" cy="249506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</a:rPr>
              <a:t>Promítej i TY! (únor 2014)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</a:rPr>
              <a:t>Vlajka pro Tibet (březen 2014)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</a:rPr>
              <a:t>Den Země a </a:t>
            </a:r>
            <a:r>
              <a:rPr lang="cs-CZ" b="1" dirty="0" err="1" smtClean="0">
                <a:solidFill>
                  <a:schemeClr val="tx1"/>
                </a:solidFill>
              </a:rPr>
              <a:t>Igelitiáda</a:t>
            </a:r>
            <a:r>
              <a:rPr lang="cs-CZ" b="1" dirty="0" smtClean="0">
                <a:solidFill>
                  <a:schemeClr val="tx1"/>
                </a:solidFill>
              </a:rPr>
              <a:t> (duben 2014)</a:t>
            </a: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209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9668" y="476672"/>
            <a:ext cx="5249571" cy="1008113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/>
              <a:t>Spolupořádané akce: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2528900"/>
            <a:ext cx="4464496" cy="2556284"/>
          </a:xfrm>
        </p:spPr>
        <p:txBody>
          <a:bodyPr>
            <a:normAutofit fontScale="92500"/>
          </a:bodyPr>
          <a:lstStyle/>
          <a:p>
            <a:pPr algn="l"/>
            <a:r>
              <a:rPr lang="cs-CZ" sz="3000" dirty="0">
                <a:solidFill>
                  <a:schemeClr val="tx1"/>
                </a:solidFill>
              </a:rPr>
              <a:t>s</a:t>
            </a:r>
            <a:r>
              <a:rPr lang="cs-CZ" sz="3000" dirty="0" smtClean="0">
                <a:solidFill>
                  <a:schemeClr val="tx1"/>
                </a:solidFill>
              </a:rPr>
              <a:t>polečně se Společenství obcí Podkrkonoší:</a:t>
            </a:r>
          </a:p>
          <a:p>
            <a:pPr algn="l"/>
            <a:endParaRPr lang="cs-CZ" sz="30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</a:rPr>
              <a:t>O sošku podkrkonošské Sněženky</a:t>
            </a: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valdova\Desktop\P1000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39" y="1356657"/>
            <a:ext cx="2918049" cy="539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261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Z:\2014 foto\6 červen\Sněženka 19.6\Podkrkonošská Sněženka_Lucka\výběr pro TZ\DSCN4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6" y="2973"/>
            <a:ext cx="9164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000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Z:\2014 foto\6 červen\Sněženka 19.6\Podkrkonošská Sněženka_Lucka\výběr pro TZ\DSCN4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8" y="0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578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oj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" y="4894359"/>
            <a:ext cx="9142533" cy="19937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474373"/>
            <a:ext cx="5249571" cy="1008113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/>
              <a:t>Spolupořádané akce: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07604" y="1844824"/>
            <a:ext cx="7128792" cy="252028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s</a:t>
            </a:r>
            <a:r>
              <a:rPr lang="cs-CZ" dirty="0" smtClean="0">
                <a:solidFill>
                  <a:schemeClr val="tx1"/>
                </a:solidFill>
              </a:rPr>
              <a:t>polečně s SDH Libňatov:</a:t>
            </a: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h</a:t>
            </a:r>
            <a:r>
              <a:rPr lang="cs-CZ" b="1" dirty="0" smtClean="0">
                <a:solidFill>
                  <a:schemeClr val="tx1"/>
                </a:solidFill>
              </a:rPr>
              <a:t>asičská soutěž</a:t>
            </a:r>
          </a:p>
          <a:p>
            <a:r>
              <a:rPr lang="cs-CZ" sz="3200" b="1" dirty="0" smtClean="0">
                <a:solidFill>
                  <a:schemeClr val="tx1"/>
                </a:solidFill>
              </a:rPr>
              <a:t>O putovní pohár MAS KJH, o.p.s.</a:t>
            </a: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195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2014 foto\5 květen\O pohár MAS 3.5\IMG_33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" b="13439"/>
          <a:stretch/>
        </p:blipFill>
        <p:spPr bwMode="auto">
          <a:xfrm>
            <a:off x="1785514" y="0"/>
            <a:ext cx="5572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685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Z:\2014 foto\5 květen\O pohár MAS 3.5\IMG_3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91" y="0"/>
            <a:ext cx="7966618" cy="688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240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oj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" y="4894359"/>
            <a:ext cx="9142533" cy="19937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474373"/>
            <a:ext cx="5249571" cy="1008113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/>
              <a:t>Spolupořádané akce: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09841" y="1844824"/>
            <a:ext cx="7128792" cy="23042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</a:rPr>
              <a:t>s</a:t>
            </a:r>
            <a:r>
              <a:rPr lang="cs-CZ" sz="2800" dirty="0" smtClean="0">
                <a:solidFill>
                  <a:schemeClr val="tx1"/>
                </a:solidFill>
              </a:rPr>
              <a:t>polečně s TJ SOKOL Havlovice a obcí Havlovice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Olympiáda pro starší a dříve narozené</a:t>
            </a:r>
            <a:endParaRPr lang="cs-CZ" sz="3200" b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24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1178396" y="116632"/>
            <a:ext cx="7772400" cy="1470025"/>
          </a:xfrm>
        </p:spPr>
        <p:txBody>
          <a:bodyPr/>
          <a:lstStyle/>
          <a:p>
            <a:r>
              <a:rPr lang="cs-CZ" altLang="cs-CZ" sz="3600" b="1" dirty="0" smtClean="0">
                <a:solidFill>
                  <a:schemeClr val="bg2">
                    <a:lumMod val="10000"/>
                  </a:schemeClr>
                </a:solidFill>
              </a:rPr>
              <a:t>Území </a:t>
            </a:r>
            <a:br>
              <a:rPr lang="cs-CZ" altLang="cs-CZ" sz="36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cs-CZ" altLang="cs-CZ" sz="3600" b="1" dirty="0" smtClean="0">
                <a:solidFill>
                  <a:schemeClr val="bg2">
                    <a:lumMod val="10000"/>
                  </a:schemeClr>
                </a:solidFill>
              </a:rPr>
              <a:t>MAS Království – Jestřebí </a:t>
            </a:r>
            <a:r>
              <a:rPr lang="cs-CZ" altLang="cs-CZ" sz="3600" b="1" dirty="0" smtClean="0">
                <a:solidFill>
                  <a:schemeClr val="bg2">
                    <a:lumMod val="10000"/>
                  </a:schemeClr>
                </a:solidFill>
              </a:rPr>
              <a:t>hory, o.p.s.</a:t>
            </a:r>
            <a:endParaRPr lang="cs-CZ" sz="36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806" y="1642723"/>
            <a:ext cx="7118387" cy="5198206"/>
          </a:xfrm>
        </p:spPr>
      </p:pic>
      <p:pic>
        <p:nvPicPr>
          <p:cNvPr id="15364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146" y="63264"/>
            <a:ext cx="17145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Z:\2014 foto\9 září\olympiáda web\100_86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4" y="0"/>
            <a:ext cx="9149793" cy="687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44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Z:\2014 foto\9 září\olympiáda web\100_8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22" y="2505"/>
            <a:ext cx="9155222" cy="685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33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oj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" y="4894359"/>
            <a:ext cx="9142533" cy="19937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9801" y="1052736"/>
            <a:ext cx="7848872" cy="144016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Studentský parlament Místní akční skupiny Království – Jestřebí hory, o.p.s.</a:t>
            </a:r>
            <a:endParaRPr lang="cs-CZ" sz="2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21809" y="2636912"/>
            <a:ext cx="7704855" cy="1584176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s</a:t>
            </a:r>
            <a:r>
              <a:rPr lang="cs-CZ" sz="2400" dirty="0" smtClean="0">
                <a:solidFill>
                  <a:schemeClr val="tx1"/>
                </a:solidFill>
              </a:rPr>
              <a:t>polečná akce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s </a:t>
            </a:r>
            <a:r>
              <a:rPr lang="cs-CZ" sz="2400" dirty="0">
                <a:solidFill>
                  <a:schemeClr val="tx1"/>
                </a:solidFill>
              </a:rPr>
              <a:t>H</a:t>
            </a:r>
            <a:r>
              <a:rPr lang="cs-CZ" sz="2400" dirty="0" smtClean="0">
                <a:solidFill>
                  <a:schemeClr val="tx1"/>
                </a:solidFill>
              </a:rPr>
              <a:t>avlovickým svazem malé kopané, </a:t>
            </a:r>
            <a:r>
              <a:rPr lang="cs-CZ" sz="2400" dirty="0" err="1" smtClean="0">
                <a:solidFill>
                  <a:schemeClr val="tx1"/>
                </a:solidFill>
              </a:rPr>
              <a:t>o.s</a:t>
            </a:r>
            <a:r>
              <a:rPr lang="cs-CZ" sz="2400" dirty="0" smtClean="0">
                <a:solidFill>
                  <a:schemeClr val="tx1"/>
                </a:solidFill>
              </a:rPr>
              <a:t>.</a:t>
            </a:r>
          </a:p>
          <a:p>
            <a:endParaRPr lang="cs-CZ" sz="2400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Trojboj Studentského parlamentu</a:t>
            </a: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62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Z:\2014 foto\9 září\trojboj parlamentu 5.9 web\100_8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799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Z:\2014 foto\9 září\trojboj parlamentu 5.9 web\100_8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9"/>
            <a:ext cx="9144000" cy="687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857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oj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" y="4894359"/>
            <a:ext cx="9142533" cy="19937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9801" y="833877"/>
            <a:ext cx="7848872" cy="144016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Mezinárodní spolupráce</a:t>
            </a:r>
            <a:endParaRPr lang="cs-CZ" sz="3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21809" y="2132856"/>
            <a:ext cx="7704855" cy="2088232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</a:rPr>
              <a:t>Polsko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</a:rPr>
              <a:t>Slovensko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</a:rPr>
              <a:t>Litva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</a:rPr>
              <a:t>Ukrajina</a:t>
            </a: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401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7848872" cy="1440160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 smtClean="0"/>
              <a:t>Spolupráce s mikroregionem </a:t>
            </a:r>
            <a:r>
              <a:rPr lang="cs-CZ" sz="3000" b="1" dirty="0" err="1" smtClean="0"/>
              <a:t>Poondavie</a:t>
            </a:r>
            <a:endParaRPr lang="cs-CZ" sz="3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21809" y="2132856"/>
            <a:ext cx="7704855" cy="208823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cs-CZ" b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P:\Společník\společník 9\foto k textům\slovensko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" t="13036" r="-254" b="4912"/>
          <a:stretch/>
        </p:blipFill>
        <p:spPr bwMode="auto">
          <a:xfrm>
            <a:off x="520349" y="1556792"/>
            <a:ext cx="8128000" cy="500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631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453614"/>
            <a:ext cx="5976664" cy="980427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Spolupráce s polskými MAS</a:t>
            </a:r>
            <a:endParaRPr lang="cs-CZ" sz="3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9572" y="1325846"/>
            <a:ext cx="7704855" cy="5199497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>
                <a:solidFill>
                  <a:schemeClr val="tx1"/>
                </a:solidFill>
              </a:rPr>
              <a:t>- </a:t>
            </a:r>
            <a:r>
              <a:rPr lang="cs-CZ" sz="2800" dirty="0">
                <a:solidFill>
                  <a:schemeClr val="tx1"/>
                </a:solidFill>
              </a:rPr>
              <a:t>p</a:t>
            </a:r>
            <a:r>
              <a:rPr lang="cs-CZ" sz="2800" dirty="0" smtClean="0">
                <a:solidFill>
                  <a:schemeClr val="tx1"/>
                </a:solidFill>
              </a:rPr>
              <a:t>řípravy společných projektů a účast na Jarmarku slezských tkalců</a:t>
            </a: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Z:\2014 foto\8 srpen\Jarmark slezských tkalců_Lubawka\výběr FB\DSCN49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t="19544" r="-131" b="13217"/>
          <a:stretch/>
        </p:blipFill>
        <p:spPr bwMode="auto">
          <a:xfrm>
            <a:off x="502878" y="2530549"/>
            <a:ext cx="815955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376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6192" y="276986"/>
            <a:ext cx="6892072" cy="1098368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Další mezinárodní spolupráce – Litva</a:t>
            </a:r>
            <a:endParaRPr lang="cs-CZ" sz="32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9571" y="1340768"/>
            <a:ext cx="7704855" cy="2304256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>
                <a:solidFill>
                  <a:schemeClr val="tx1"/>
                </a:solidFill>
              </a:rPr>
              <a:t>- návštěva Kaunasu a konference o zapojení mládeže do rozvoje regionu</a:t>
            </a: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2014 foto\4 duben\Kaunas 23.-27.4\DSC_0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0" y="2420888"/>
            <a:ext cx="7167960" cy="403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680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9801" y="833877"/>
            <a:ext cx="7848872" cy="144016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Zpravodaj MAS KJH, o.p.s. – Společník</a:t>
            </a:r>
            <a:endParaRPr lang="cs-CZ" sz="3600" b="1" dirty="0"/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VEREJNE\obrázky loga\SKMBT_C36013102213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60848"/>
            <a:ext cx="4572000" cy="418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460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2184785" y="444374"/>
            <a:ext cx="5396136" cy="1152128"/>
          </a:xfrm>
        </p:spPr>
        <p:txBody>
          <a:bodyPr/>
          <a:lstStyle/>
          <a:p>
            <a:pPr lvl="1" algn="r" eaLnBrk="1" hangingPunct="1"/>
            <a:r>
              <a:rPr lang="cs-CZ" sz="3600" b="1" dirty="0"/>
              <a:t>Obecná charakteristika</a:t>
            </a:r>
            <a:r>
              <a:rPr lang="cs-CZ" b="1" dirty="0"/>
              <a:t/>
            </a:r>
            <a:br>
              <a:rPr lang="cs-CZ" b="1" dirty="0"/>
            </a:br>
            <a:endParaRPr lang="cs-CZ" sz="3600" b="1" dirty="0" smtClean="0"/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424936" cy="3744416"/>
          </a:xfrm>
        </p:spPr>
        <p:txBody>
          <a:bodyPr/>
          <a:lstStyle/>
          <a:p>
            <a:pPr algn="l"/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Název:		Místní </a:t>
            </a:r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akční 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skupina</a:t>
            </a:r>
          </a:p>
          <a:p>
            <a:pPr algn="l"/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		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Království </a:t>
            </a:r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– 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Jestřebí </a:t>
            </a:r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hory, o.p.s.</a:t>
            </a:r>
          </a:p>
          <a:p>
            <a:pPr algn="l"/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Právní 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forma:	obecně </a:t>
            </a:r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prospěšná společnost</a:t>
            </a:r>
          </a:p>
          <a:p>
            <a:pPr algn="l"/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Rok 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založení:	2007</a:t>
            </a:r>
            <a:endParaRPr lang="cs-CZ" sz="2800" b="1" dirty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Poslání:		podpora </a:t>
            </a:r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rozvoje regionu</a:t>
            </a:r>
          </a:p>
          <a:p>
            <a:pPr algn="l"/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Zakladatelé:		</a:t>
            </a:r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Společenství obcí 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Podkrkonoší a</a:t>
            </a:r>
            <a:endParaRPr lang="cs-CZ" sz="2800" b="1" dirty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			Svazek </a:t>
            </a:r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obcí Jestřebí hory 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		</a:t>
            </a:r>
            <a:endParaRPr lang="cs-CZ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5364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187" y="458670"/>
            <a:ext cx="1512549" cy="6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Admin\Desktop\soj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4894263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oj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" y="4894359"/>
            <a:ext cx="9142533" cy="19937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9761" y="332656"/>
            <a:ext cx="6658503" cy="144016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 smtClean="0"/>
              <a:t>Součástí vyjednávacích týmů a organizací</a:t>
            </a:r>
            <a:endParaRPr lang="cs-CZ" sz="3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21809" y="1916832"/>
            <a:ext cx="7704855" cy="316835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tx1"/>
                </a:solidFill>
              </a:rPr>
              <a:t>zastupování ve výboru Krajského sdružení MAS, v pracovních skupinách NS MAS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tx1"/>
                </a:solidFill>
              </a:rPr>
              <a:t>zastupování v předsednictvu Spolku pro obnovu venkova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č</a:t>
            </a:r>
            <a:r>
              <a:rPr lang="cs-CZ" sz="2800" dirty="0" smtClean="0">
                <a:solidFill>
                  <a:schemeClr val="tx1"/>
                </a:solidFill>
              </a:rPr>
              <a:t>lenství v hodnotitelské komisi Vesnice roku 2015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b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76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oj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" y="4894359"/>
            <a:ext cx="9142533" cy="19937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44985" y="332656"/>
            <a:ext cx="6658503" cy="144016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 smtClean="0"/>
              <a:t>Program LEADER </a:t>
            </a:r>
            <a:endParaRPr lang="cs-CZ" sz="3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21809" y="1844824"/>
            <a:ext cx="7704855" cy="316835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tx1"/>
                </a:solidFill>
              </a:rPr>
              <a:t>MAS umožnila prostřednictvím vlastní strategie a bezplatného servisu pro žadatele realizaci 62 projektů: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tx1"/>
                </a:solidFill>
              </a:rPr>
              <a:t>LEADER ČR – 2 250 000 Kč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tx1"/>
                </a:solidFill>
              </a:rPr>
              <a:t>LEADER EU – přes 40 000 000 Kč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b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875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229600" cy="778098"/>
          </a:xfrm>
        </p:spPr>
        <p:txBody>
          <a:bodyPr/>
          <a:lstStyle/>
          <a:p>
            <a:pPr algn="ctr"/>
            <a:r>
              <a:rPr lang="cs-CZ" altLang="cs-CZ" sz="3200" b="1" dirty="0"/>
              <a:t>o</a:t>
            </a:r>
            <a:r>
              <a:rPr lang="cs-CZ" altLang="cs-CZ" sz="3200" b="1" dirty="0" smtClean="0"/>
              <a:t>bec Chotěvice:</a:t>
            </a:r>
            <a:br>
              <a:rPr lang="cs-CZ" altLang="cs-CZ" sz="3200" b="1" dirty="0" smtClean="0"/>
            </a:br>
            <a:r>
              <a:rPr lang="cs-CZ" altLang="cs-CZ" sz="3200" b="1" dirty="0" smtClean="0"/>
              <a:t>Dětské hřiště u MŠ</a:t>
            </a:r>
            <a:endParaRPr lang="cs-CZ" altLang="cs-CZ" sz="3200" b="1" dirty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-5432" r="32" b="16385"/>
          <a:stretch/>
        </p:blipFill>
        <p:spPr bwMode="auto">
          <a:xfrm>
            <a:off x="702271" y="1484784"/>
            <a:ext cx="7739458" cy="516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349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 smtClean="0"/>
              <a:t>o.s. PEGALE:</a:t>
            </a:r>
            <a:br>
              <a:rPr lang="cs-CZ" altLang="cs-CZ" sz="3200" b="1" dirty="0" smtClean="0"/>
            </a:br>
            <a:r>
              <a:rPr lang="cs-CZ" altLang="cs-CZ" sz="3200" b="1" dirty="0" smtClean="0"/>
              <a:t>Dětské </a:t>
            </a:r>
            <a:r>
              <a:rPr lang="cs-CZ" altLang="cs-CZ" sz="3200" b="1" dirty="0"/>
              <a:t>hřiště v kombinaci s cvičebními prvky pro dospělé a seniory</a:t>
            </a:r>
            <a:endParaRPr lang="cs-CZ" altLang="cs-CZ" sz="3200" b="1" dirty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1" b="-8371"/>
          <a:stretch/>
        </p:blipFill>
        <p:spPr bwMode="auto">
          <a:xfrm>
            <a:off x="557808" y="1844824"/>
            <a:ext cx="8028384" cy="517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87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60848"/>
            <a:ext cx="80772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3200" b="1" dirty="0" smtClean="0"/>
              <a:t>Obec Kohoutov: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Oprava místní </a:t>
            </a:r>
            <a:r>
              <a:rPr lang="cs-CZ" sz="3200" b="1" dirty="0" smtClean="0"/>
              <a:t>komunikace </a:t>
            </a:r>
            <a:r>
              <a:rPr lang="cs-CZ" sz="3200" b="1" dirty="0" err="1"/>
              <a:t>Trafo</a:t>
            </a:r>
            <a:r>
              <a:rPr lang="cs-CZ" sz="3200" b="1" dirty="0"/>
              <a:t> </a:t>
            </a:r>
            <a:r>
              <a:rPr lang="cs-CZ" sz="3200" b="1" dirty="0" smtClean="0"/>
              <a:t>– Valášek</a:t>
            </a: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3771396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Obec </a:t>
            </a:r>
            <a:r>
              <a:rPr lang="cs-CZ" sz="3200" b="1" dirty="0" smtClean="0"/>
              <a:t>Vítězná: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 smtClean="0"/>
              <a:t>Veřejné osvětlení v obci Vítězná</a:t>
            </a: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700808"/>
            <a:ext cx="80962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867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03040"/>
          </a:xfrm>
        </p:spPr>
        <p:txBody>
          <a:bodyPr/>
          <a:lstStyle/>
          <a:p>
            <a:r>
              <a:rPr lang="cs-CZ" sz="3200" b="1" dirty="0" smtClean="0"/>
              <a:t>Město </a:t>
            </a:r>
            <a:r>
              <a:rPr lang="cs-CZ" sz="3200" b="1" dirty="0" smtClean="0"/>
              <a:t>Pilníkov: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3200" b="1" dirty="0" smtClean="0"/>
              <a:t>Umělý </a:t>
            </a:r>
            <a:r>
              <a:rPr lang="cs-CZ" sz="3200" b="1" dirty="0" smtClean="0"/>
              <a:t>povrch veřejně přístupného</a:t>
            </a:r>
            <a:br>
              <a:rPr lang="cs-CZ" sz="3200" b="1" dirty="0" smtClean="0"/>
            </a:br>
            <a:r>
              <a:rPr lang="cs-CZ" sz="3200" b="1" dirty="0" smtClean="0"/>
              <a:t>školního hřiště v Pilníkově</a:t>
            </a: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4187" y="2132856"/>
            <a:ext cx="8175625" cy="4525963"/>
          </a:xfrm>
        </p:spPr>
      </p:pic>
    </p:spTree>
    <p:extLst>
      <p:ext uri="{BB962C8B-B14F-4D97-AF65-F5344CB8AC3E}">
        <p14:creationId xmlns:p14="http://schemas.microsoft.com/office/powerpoint/2010/main" val="265047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/>
              <a:t>Obec Kocbeře:</a:t>
            </a:r>
            <a:br>
              <a:rPr lang="cs-CZ" sz="3200" b="1" dirty="0" smtClean="0"/>
            </a:br>
            <a:r>
              <a:rPr lang="cs-CZ" sz="3200" b="1" dirty="0" smtClean="0"/>
              <a:t>Kocbeřemi bezpečně</a:t>
            </a: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9" y="1484784"/>
            <a:ext cx="8553121" cy="481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240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/>
              <a:t>Václav </a:t>
            </a:r>
            <a:r>
              <a:rPr lang="cs-CZ" sz="3200" b="1" dirty="0" err="1" smtClean="0"/>
              <a:t>Klecar</a:t>
            </a:r>
            <a:r>
              <a:rPr lang="cs-CZ" sz="3200" b="1" dirty="0" smtClean="0"/>
              <a:t>:</a:t>
            </a:r>
            <a:br>
              <a:rPr lang="cs-CZ" sz="3200" b="1" dirty="0" smtClean="0"/>
            </a:br>
            <a:r>
              <a:rPr lang="pl-PL" sz="3200" b="1" dirty="0"/>
              <a:t>Rekonstrukce stodoly na výrobnu úlů</a:t>
            </a: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772816"/>
            <a:ext cx="80676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356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cs-CZ" sz="3200" b="1" dirty="0"/>
              <a:t>O</a:t>
            </a:r>
            <a:r>
              <a:rPr lang="cs-CZ" sz="3200" b="1" dirty="0" smtClean="0"/>
              <a:t>bčanské sdružení Kohoutov:</a:t>
            </a:r>
            <a:br>
              <a:rPr lang="cs-CZ" sz="3200" b="1" dirty="0" smtClean="0"/>
            </a:br>
            <a:r>
              <a:rPr lang="pl-PL" sz="3200" b="1" dirty="0"/>
              <a:t>Revitalizace kostela Nanebevzetí Panny </a:t>
            </a:r>
            <a:r>
              <a:rPr lang="pl-PL" sz="3200" b="1" dirty="0" smtClean="0"/>
              <a:t>Marie</a:t>
            </a:r>
            <a:br>
              <a:rPr lang="pl-PL" sz="3200" b="1" dirty="0" smtClean="0"/>
            </a:br>
            <a:r>
              <a:rPr lang="pl-PL" sz="3200" b="1" dirty="0" smtClean="0"/>
              <a:t>v </a:t>
            </a:r>
            <a:r>
              <a:rPr lang="pl-PL" sz="3200" b="1" dirty="0"/>
              <a:t>Kohoutově</a:t>
            </a: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916832"/>
            <a:ext cx="80867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20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2843808" y="500231"/>
            <a:ext cx="4748064" cy="1152128"/>
          </a:xfrm>
        </p:spPr>
        <p:txBody>
          <a:bodyPr/>
          <a:lstStyle/>
          <a:p>
            <a:pPr lvl="1" algn="r" eaLnBrk="1" hangingPunct="1"/>
            <a:r>
              <a:rPr lang="cs-CZ" sz="3600" b="1" dirty="0"/>
              <a:t>Obecná charakteristika</a:t>
            </a:r>
            <a:r>
              <a:rPr lang="cs-CZ" b="1" dirty="0"/>
              <a:t/>
            </a:r>
            <a:br>
              <a:rPr lang="cs-CZ" b="1" dirty="0"/>
            </a:br>
            <a:endParaRPr lang="cs-CZ" sz="3600" b="1" dirty="0" smtClean="0"/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667998" y="1916832"/>
            <a:ext cx="7162800" cy="3409479"/>
          </a:xfrm>
        </p:spPr>
        <p:txBody>
          <a:bodyPr/>
          <a:lstStyle/>
          <a:p>
            <a:pPr algn="l"/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Sídlo:		Pod </a:t>
            </a:r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Městem 624, 542 32 Úpice</a:t>
            </a:r>
          </a:p>
          <a:p>
            <a:pPr algn="l"/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IČO: 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				27511227</a:t>
            </a:r>
            <a:endParaRPr lang="cs-CZ" sz="2800" b="1" dirty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Bankovní spojení: 	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	182456112/0600</a:t>
            </a:r>
            <a:endParaRPr lang="cs-CZ" sz="2800" b="1" dirty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ID datové 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schránky:	run37tp</a:t>
            </a:r>
            <a:endParaRPr lang="cs-CZ" sz="2800" b="1" dirty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Web:				www.kjh.cz</a:t>
            </a:r>
            <a:endParaRPr lang="cs-CZ" sz="2800" b="1" dirty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Kancelář:			Palackého </a:t>
            </a:r>
            <a:r>
              <a:rPr lang="cs-CZ" sz="2800" b="1" dirty="0">
                <a:solidFill>
                  <a:schemeClr val="bg2">
                    <a:lumMod val="10000"/>
                  </a:schemeClr>
                </a:solidFill>
              </a:rPr>
              <a:t>792, 542 32</a:t>
            </a:r>
          </a:p>
        </p:txBody>
      </p:sp>
      <p:pic>
        <p:nvPicPr>
          <p:cNvPr id="15364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187" y="458670"/>
            <a:ext cx="1512549" cy="6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Admin\Desktop\soj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4894263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97651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3200" b="1" dirty="0" smtClean="0"/>
              <a:t>MVDr. Julie </a:t>
            </a:r>
            <a:r>
              <a:rPr lang="cs-CZ" sz="3200" b="1" dirty="0" smtClean="0"/>
              <a:t>Kultová: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3200" b="1" dirty="0" smtClean="0"/>
              <a:t>Veterinární </a:t>
            </a:r>
            <a:r>
              <a:rPr lang="cs-CZ" sz="3200" b="1" dirty="0" smtClean="0"/>
              <a:t>pohotovostní výjezdová služba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</p:txBody>
      </p:sp>
      <p:pic>
        <p:nvPicPr>
          <p:cNvPr id="30722" name="Zástupný symbol pro obsah 9"/>
          <p:cNvPicPr>
            <a:picLocks noGrp="1"/>
          </p:cNvPicPr>
          <p:nvPr>
            <p:ph idx="1"/>
          </p:nvPr>
        </p:nvPicPr>
        <p:blipFill rotWithShape="1">
          <a:blip r:embed="rId2"/>
          <a:srcRect r="1513"/>
          <a:stretch/>
        </p:blipFill>
        <p:spPr>
          <a:xfrm>
            <a:off x="1294962" y="1844824"/>
            <a:ext cx="6554076" cy="4525963"/>
          </a:xfrm>
        </p:spPr>
      </p:pic>
    </p:spTree>
    <p:extLst>
      <p:ext uri="{BB962C8B-B14F-4D97-AF65-F5344CB8AC3E}">
        <p14:creationId xmlns:p14="http://schemas.microsoft.com/office/powerpoint/2010/main" val="1518052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3200" b="1" dirty="0"/>
              <a:t>ZŠ a MŠ </a:t>
            </a:r>
            <a:r>
              <a:rPr lang="cs-CZ" sz="3200" b="1" dirty="0" smtClean="0"/>
              <a:t>Pilníkov: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3200" b="1" dirty="0"/>
              <a:t>Hrajeme si, sportujeme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</p:txBody>
      </p:sp>
      <p:pic>
        <p:nvPicPr>
          <p:cNvPr id="5122" name="Picture 2" descr="K:\DCIM\101_PANA\P1010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99" y="1649127"/>
            <a:ext cx="6940001" cy="52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346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636" y="1196752"/>
            <a:ext cx="6552728" cy="2684288"/>
          </a:xfrm>
        </p:spPr>
        <p:txBody>
          <a:bodyPr anchor="b"/>
          <a:lstStyle/>
          <a:p>
            <a:r>
              <a:rPr lang="cs-CZ" sz="2800" b="1" dirty="0" smtClean="0"/>
              <a:t>Děkuji za pozornost</a:t>
            </a:r>
            <a:r>
              <a:rPr lang="cs-CZ" sz="2800" b="1" dirty="0"/>
              <a:t/>
            </a:r>
            <a:br>
              <a:rPr lang="cs-CZ" sz="2800" b="1" dirty="0"/>
            </a:br>
            <a:r>
              <a:rPr lang="cs-CZ" altLang="cs-CZ" sz="2800" dirty="0"/>
              <a:t>Jan Balcar</a:t>
            </a:r>
            <a:br>
              <a:rPr lang="cs-CZ" altLang="cs-CZ" sz="2800" dirty="0"/>
            </a:br>
            <a:r>
              <a:rPr lang="cs-CZ" altLang="cs-CZ" sz="2800" dirty="0" smtClean="0">
                <a:sym typeface="Wingdings" panose="05000000000000000000" pitchFamily="2" charset="2"/>
              </a:rPr>
              <a:t>ředitel </a:t>
            </a:r>
            <a:r>
              <a:rPr lang="cs-CZ" altLang="cs-CZ" sz="2800" dirty="0">
                <a:sym typeface="Wingdings" panose="05000000000000000000" pitchFamily="2" charset="2"/>
              </a:rPr>
              <a:t/>
            </a:r>
            <a:br>
              <a:rPr lang="cs-CZ" altLang="cs-CZ" sz="2800" dirty="0">
                <a:sym typeface="Wingdings" panose="05000000000000000000" pitchFamily="2" charset="2"/>
              </a:rPr>
            </a:br>
            <a:r>
              <a:rPr lang="cs-CZ" altLang="cs-CZ" sz="2800" dirty="0">
                <a:sym typeface="Wingdings" panose="05000000000000000000" pitchFamily="2" charset="2"/>
              </a:rPr>
              <a:t>	</a:t>
            </a:r>
            <a:r>
              <a:rPr lang="cs-CZ" altLang="cs-CZ" sz="2800" dirty="0" smtClean="0">
                <a:sym typeface="Wingdings" panose="05000000000000000000" pitchFamily="2" charset="2"/>
              </a:rPr>
              <a:t>MAS Království </a:t>
            </a:r>
            <a:r>
              <a:rPr lang="cs-CZ" altLang="cs-CZ" sz="2800" dirty="0">
                <a:sym typeface="Wingdings" panose="05000000000000000000" pitchFamily="2" charset="2"/>
              </a:rPr>
              <a:t>– Jestřebí hory</a:t>
            </a:r>
            <a:r>
              <a:rPr lang="cs-CZ" altLang="cs-CZ" sz="2800" dirty="0" smtClean="0">
                <a:sym typeface="Wingdings" panose="05000000000000000000" pitchFamily="2" charset="2"/>
              </a:rPr>
              <a:t>, </a:t>
            </a:r>
            <a:r>
              <a:rPr lang="cs-CZ" altLang="cs-CZ" sz="2800" dirty="0" smtClean="0">
                <a:sym typeface="Wingdings" panose="05000000000000000000" pitchFamily="2" charset="2"/>
              </a:rPr>
              <a:t>o.p.s.</a:t>
            </a:r>
            <a:r>
              <a:rPr lang="cs-CZ" altLang="cs-CZ" sz="2800" dirty="0">
                <a:sym typeface="Wingdings" panose="05000000000000000000" pitchFamily="2" charset="2"/>
              </a:rPr>
              <a:t/>
            </a:r>
            <a:br>
              <a:rPr lang="cs-CZ" altLang="cs-CZ" sz="2800" dirty="0">
                <a:sym typeface="Wingdings" panose="05000000000000000000" pitchFamily="2" charset="2"/>
              </a:rPr>
            </a:br>
            <a:r>
              <a:rPr lang="cs-CZ" altLang="cs-CZ" sz="2800" dirty="0">
                <a:sym typeface="Wingdings" panose="05000000000000000000" pitchFamily="2" charset="2"/>
              </a:rPr>
              <a:t>Kontakt: 777 </a:t>
            </a:r>
            <a:r>
              <a:rPr lang="cs-CZ" altLang="cs-CZ" sz="2800" dirty="0" smtClean="0">
                <a:sym typeface="Wingdings" panose="05000000000000000000" pitchFamily="2" charset="2"/>
              </a:rPr>
              <a:t>851871</a:t>
            </a:r>
            <a:br>
              <a:rPr lang="cs-CZ" altLang="cs-CZ" sz="2800" dirty="0" smtClean="0">
                <a:sym typeface="Wingdings" panose="05000000000000000000" pitchFamily="2" charset="2"/>
              </a:rPr>
            </a:br>
            <a:r>
              <a:rPr lang="cs-CZ" altLang="cs-CZ" sz="2800" dirty="0" smtClean="0">
                <a:sym typeface="Wingdings" panose="05000000000000000000" pitchFamily="2" charset="2"/>
              </a:rPr>
              <a:t>www.kjh.cz</a:t>
            </a:r>
            <a:endParaRPr lang="cs-CZ" sz="2800" b="1" dirty="0" smtClean="0"/>
          </a:p>
        </p:txBody>
      </p:sp>
      <p:pic>
        <p:nvPicPr>
          <p:cNvPr id="29699" name="Picture 3" descr="C:\Users\Admin\Desktop\soj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4894263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16632"/>
            <a:ext cx="17145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539552" y="449216"/>
            <a:ext cx="7772400" cy="627079"/>
          </a:xfrm>
        </p:spPr>
        <p:txBody>
          <a:bodyPr/>
          <a:lstStyle/>
          <a:p>
            <a:pPr lvl="1" algn="r" eaLnBrk="1" hangingPunct="1"/>
            <a:r>
              <a:rPr lang="cs-CZ" b="1" dirty="0"/>
              <a:t/>
            </a:r>
            <a:br>
              <a:rPr lang="cs-CZ" b="1" dirty="0"/>
            </a:br>
            <a:endParaRPr lang="cs-CZ" sz="3600" b="1" dirty="0" smtClean="0"/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992981" y="1340768"/>
            <a:ext cx="7162800" cy="3985543"/>
          </a:xfrm>
        </p:spPr>
        <p:txBody>
          <a:bodyPr/>
          <a:lstStyle/>
          <a:p>
            <a:pPr algn="just"/>
            <a:r>
              <a:rPr lang="cs-CZ" sz="2400" b="1" dirty="0">
                <a:solidFill>
                  <a:schemeClr val="bg2">
                    <a:lumMod val="10000"/>
                  </a:schemeClr>
                </a:solidFill>
              </a:rPr>
              <a:t>Působí na území 24 obcí s rozlohou </a:t>
            </a: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339,26 </a:t>
            </a:r>
            <a:r>
              <a:rPr lang="cs-CZ" sz="2400" b="1" dirty="0">
                <a:solidFill>
                  <a:schemeClr val="bg2">
                    <a:lumMod val="10000"/>
                  </a:schemeClr>
                </a:solidFill>
              </a:rPr>
              <a:t>km</a:t>
            </a:r>
            <a:r>
              <a:rPr lang="cs-CZ" sz="2400" b="1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cs-CZ" sz="2400" b="1" dirty="0">
                <a:solidFill>
                  <a:schemeClr val="bg2">
                    <a:lumMod val="10000"/>
                  </a:schemeClr>
                </a:solidFill>
              </a:rPr>
              <a:t> a počtem 24 289 obyvatel (stav k 1. 1. 2013</a:t>
            </a: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). </a:t>
            </a:r>
          </a:p>
          <a:p>
            <a:pPr algn="just"/>
            <a:endParaRPr lang="cs-CZ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Obce: Čermná</a:t>
            </a:r>
            <a:r>
              <a:rPr lang="cs-CZ" sz="2400" b="1" dirty="0">
                <a:solidFill>
                  <a:schemeClr val="bg2">
                    <a:lumMod val="10000"/>
                  </a:schemeClr>
                </a:solidFill>
              </a:rPr>
              <a:t>, Dolní Olešnice, Hajnice, Horní Olešnice, Chotěvice, Kocbeře, Kohoutov, Pilníkov, Staré Buky, Vítězná, Vlčice, Vlčkovice v Podkrkonoší, Batňovice, Havlovice, Chvaleč, Jívka, Libňatov, Malé Svatoňovice, Maršov u Úpice, Radvanice, Suchovršice, Velké Svatoňovice, Rtyně v Podkrkonoší a Úpice.</a:t>
            </a:r>
          </a:p>
        </p:txBody>
      </p:sp>
      <p:pic>
        <p:nvPicPr>
          <p:cNvPr id="15364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187" y="458670"/>
            <a:ext cx="1512549" cy="6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Admin\Desktop\soj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4894263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2843808" y="500231"/>
            <a:ext cx="474806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r" eaLnBrk="1" hangingPunct="1"/>
            <a:r>
              <a:rPr lang="cs-CZ" sz="3600" b="1" kern="0" smtClean="0"/>
              <a:t>Obecná charakteristika</a:t>
            </a:r>
            <a:r>
              <a:rPr lang="cs-CZ" b="1" kern="0" smtClean="0"/>
              <a:t/>
            </a:r>
            <a:br>
              <a:rPr lang="cs-CZ" b="1" kern="0" smtClean="0"/>
            </a:br>
            <a:endParaRPr lang="cs-CZ" sz="3600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277217026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539552" y="449216"/>
            <a:ext cx="7772400" cy="1152128"/>
          </a:xfrm>
        </p:spPr>
        <p:txBody>
          <a:bodyPr/>
          <a:lstStyle/>
          <a:p>
            <a:pPr algn="r" eaLnBrk="1" hangingPunct="1"/>
            <a:r>
              <a:rPr lang="cs-CZ" sz="3600" b="1" dirty="0" smtClean="0"/>
              <a:t>Činnost MAS 2007–2014</a:t>
            </a: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683568" y="1988840"/>
            <a:ext cx="7162800" cy="3240360"/>
          </a:xfrm>
        </p:spPr>
        <p:txBody>
          <a:bodyPr/>
          <a:lstStyle/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chemeClr val="tx1"/>
                </a:solidFill>
              </a:rPr>
              <a:t>viz výroční zprávy – 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www.kjh.cz</a:t>
            </a:r>
          </a:p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800" b="1" dirty="0" smtClean="0">
              <a:solidFill>
                <a:schemeClr val="tx1"/>
              </a:solidFill>
            </a:endParaRPr>
          </a:p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chemeClr val="tx1"/>
                </a:solidFill>
              </a:rPr>
              <a:t>80–90 % </a:t>
            </a:r>
            <a:r>
              <a:rPr lang="cs-CZ" sz="2800" b="1" dirty="0">
                <a:solidFill>
                  <a:schemeClr val="tx1"/>
                </a:solidFill>
              </a:rPr>
              <a:t>– </a:t>
            </a:r>
            <a:r>
              <a:rPr lang="cs-CZ" sz="2800" b="1" dirty="0" smtClean="0">
                <a:solidFill>
                  <a:schemeClr val="tx1"/>
                </a:solidFill>
              </a:rPr>
              <a:t>řízení, koordinace a administrace PRV LEADER v území MAS </a:t>
            </a:r>
          </a:p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800" b="1" dirty="0" smtClean="0">
              <a:solidFill>
                <a:schemeClr val="tx1"/>
              </a:solidFill>
            </a:endParaRPr>
          </a:p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chemeClr val="tx1"/>
                </a:solidFill>
              </a:rPr>
              <a:t>10–20 % </a:t>
            </a:r>
            <a:r>
              <a:rPr lang="cs-CZ" sz="2800" b="1" dirty="0">
                <a:solidFill>
                  <a:schemeClr val="tx1"/>
                </a:solidFill>
              </a:rPr>
              <a:t>– </a:t>
            </a:r>
            <a:r>
              <a:rPr lang="cs-CZ" sz="2800" b="1" dirty="0" smtClean="0">
                <a:solidFill>
                  <a:schemeClr val="tx1"/>
                </a:solidFill>
              </a:rPr>
              <a:t>servis SOJH a SOP, nárazové menší zakázky, malé granty KHK </a:t>
            </a:r>
          </a:p>
        </p:txBody>
      </p:sp>
      <p:pic>
        <p:nvPicPr>
          <p:cNvPr id="15364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187" y="458670"/>
            <a:ext cx="1512549" cy="6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Admin\Desktop\soj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4894263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710844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2411760" y="454885"/>
            <a:ext cx="5108104" cy="1152128"/>
          </a:xfrm>
        </p:spPr>
        <p:txBody>
          <a:bodyPr/>
          <a:lstStyle/>
          <a:p>
            <a:pPr algn="r" eaLnBrk="1" hangingPunct="1"/>
            <a:r>
              <a:rPr lang="cs-CZ" sz="3600" b="1" dirty="0" smtClean="0"/>
              <a:t>Činnost MAS 2007–2014</a:t>
            </a: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00881" y="1808820"/>
            <a:ext cx="7162800" cy="3240360"/>
          </a:xfrm>
        </p:spPr>
        <p:txBody>
          <a:bodyPr/>
          <a:lstStyle/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tx1"/>
                </a:solidFill>
              </a:rPr>
              <a:t>od roku 2012: práce na SCLLD = SKVMR = Strategie komunitně vedeného místního rozvoje (dotazníková šetření, veřejná projednávání, kompletace podkladů…)</a:t>
            </a:r>
          </a:p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800" dirty="0" smtClean="0">
              <a:solidFill>
                <a:schemeClr val="tx1"/>
              </a:solidFill>
            </a:endParaRPr>
          </a:p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o</a:t>
            </a:r>
            <a:r>
              <a:rPr lang="cs-CZ" sz="2800" dirty="0" smtClean="0">
                <a:solidFill>
                  <a:schemeClr val="tx1"/>
                </a:solidFill>
              </a:rPr>
              <a:t>d roku 2014: Standardizace MAS</a:t>
            </a:r>
            <a:endParaRPr lang="cs-CZ" sz="2800" dirty="0" smtClean="0">
              <a:solidFill>
                <a:schemeClr val="tx1"/>
              </a:solidFill>
            </a:endParaRPr>
          </a:p>
        </p:txBody>
      </p:sp>
      <p:pic>
        <p:nvPicPr>
          <p:cNvPr id="15364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187" y="458670"/>
            <a:ext cx="1512549" cy="6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Admin\Desktop\soj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4894263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404755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2987824" y="332656"/>
            <a:ext cx="4244008" cy="1152128"/>
          </a:xfrm>
        </p:spPr>
        <p:txBody>
          <a:bodyPr/>
          <a:lstStyle/>
          <a:p>
            <a:pPr algn="r" eaLnBrk="1" hangingPunct="1"/>
            <a:r>
              <a:rPr lang="cs-CZ" sz="3600" b="1" dirty="0" smtClean="0"/>
              <a:t>Struktura společnosti</a:t>
            </a: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683568" y="1988840"/>
            <a:ext cx="7162800" cy="3240360"/>
          </a:xfrm>
        </p:spPr>
        <p:txBody>
          <a:bodyPr/>
          <a:lstStyle/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800" b="1" dirty="0" smtClean="0">
              <a:solidFill>
                <a:schemeClr val="tx1"/>
              </a:solidFill>
            </a:endParaRPr>
          </a:p>
        </p:txBody>
      </p:sp>
      <p:pic>
        <p:nvPicPr>
          <p:cNvPr id="15364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187" y="458670"/>
            <a:ext cx="1512549" cy="6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Admin\Desktop\soj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4894263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287"/>
            <a:ext cx="9145588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8021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C:\Users\Admin\Desktop\soj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4894263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3600" b="1" dirty="0" smtClean="0"/>
              <a:t>Zastoupení </a:t>
            </a:r>
            <a:r>
              <a:rPr lang="cs-CZ" sz="3600" b="1" dirty="0" smtClean="0"/>
              <a:t>představitelů obcí SOP</a:t>
            </a:r>
            <a:br>
              <a:rPr lang="cs-CZ" sz="3600" b="1" dirty="0" smtClean="0"/>
            </a:br>
            <a:r>
              <a:rPr lang="cs-CZ" sz="3600" b="1" dirty="0" smtClean="0"/>
              <a:t>v </a:t>
            </a:r>
            <a:r>
              <a:rPr lang="cs-CZ" sz="3600" b="1" dirty="0" smtClean="0"/>
              <a:t>orgánech </a:t>
            </a:r>
            <a:r>
              <a:rPr lang="cs-CZ" sz="3600" b="1" dirty="0" smtClean="0"/>
              <a:t>MAS </a:t>
            </a:r>
            <a:r>
              <a:rPr lang="cs-CZ" sz="3600" b="1" dirty="0" smtClean="0"/>
              <a:t>KJH, o.p.s.</a:t>
            </a:r>
          </a:p>
        </p:txBody>
      </p:sp>
      <p:sp>
        <p:nvSpPr>
          <p:cNvPr id="31747" name="Zástupný symbol pro obsah 4"/>
          <p:cNvSpPr>
            <a:spLocks noGrp="1"/>
          </p:cNvSpPr>
          <p:nvPr>
            <p:ph sz="half" idx="1"/>
          </p:nvPr>
        </p:nvSpPr>
        <p:spPr>
          <a:xfrm>
            <a:off x="683568" y="1916832"/>
            <a:ext cx="7776864" cy="3456979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cs-CZ" sz="2400" dirty="0" smtClean="0">
                <a:solidFill>
                  <a:srgbClr val="C00000"/>
                </a:solidFill>
              </a:rPr>
              <a:t>Správní rada</a:t>
            </a:r>
          </a:p>
          <a:p>
            <a:r>
              <a:rPr lang="cs-CZ" sz="2400" dirty="0" smtClean="0"/>
              <a:t>Petr Hrubý (Obec Vítězná) </a:t>
            </a:r>
          </a:p>
          <a:p>
            <a:r>
              <a:rPr lang="cs-CZ" sz="2400" dirty="0" smtClean="0"/>
              <a:t>Marcela Linková (Obec Horní Olešnice) </a:t>
            </a:r>
          </a:p>
          <a:p>
            <a:r>
              <a:rPr lang="cs-CZ" sz="2400" dirty="0" smtClean="0"/>
              <a:t>Eva Havrdová (Obec Vlčice)</a:t>
            </a:r>
          </a:p>
          <a:p>
            <a:pPr marL="0" indent="0">
              <a:buNone/>
            </a:pPr>
            <a:endParaRPr lang="cs-CZ" sz="1000" dirty="0" smtClean="0"/>
          </a:p>
          <a:p>
            <a:pPr>
              <a:buFont typeface="Arial" charset="0"/>
              <a:buNone/>
            </a:pPr>
            <a:r>
              <a:rPr lang="cs-CZ" sz="2400" dirty="0" smtClean="0">
                <a:solidFill>
                  <a:srgbClr val="C00000"/>
                </a:solidFill>
              </a:rPr>
              <a:t>Dozorčí rada</a:t>
            </a:r>
          </a:p>
          <a:p>
            <a:r>
              <a:rPr lang="cs-CZ" sz="2400" dirty="0" smtClean="0"/>
              <a:t>Jindřich Franc (zastupitel obce Vlčkovice v Podkrkonoší)</a:t>
            </a:r>
          </a:p>
          <a:p>
            <a:r>
              <a:rPr lang="cs-CZ" sz="2400" dirty="0" smtClean="0"/>
              <a:t>Petr Červený (obec Hajnice)</a:t>
            </a:r>
          </a:p>
        </p:txBody>
      </p:sp>
      <p:sp>
        <p:nvSpPr>
          <p:cNvPr id="31748" name="Zástupný symbol pro obsah 5"/>
          <p:cNvSpPr>
            <a:spLocks noGrp="1"/>
          </p:cNvSpPr>
          <p:nvPr>
            <p:ph sz="half" idx="2"/>
          </p:nvPr>
        </p:nvSpPr>
        <p:spPr>
          <a:xfrm>
            <a:off x="8604250" y="1916113"/>
            <a:ext cx="82550" cy="4210050"/>
          </a:xfrm>
        </p:spPr>
        <p:txBody>
          <a:bodyPr/>
          <a:lstStyle/>
          <a:p>
            <a:endParaRPr lang="cs-CZ" smtClean="0"/>
          </a:p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722507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Vlastní 9">
      <a:dk1>
        <a:sysClr val="windowText" lastClr="000000"/>
      </a:dk1>
      <a:lt1>
        <a:srgbClr val="016547"/>
      </a:lt1>
      <a:dk2>
        <a:srgbClr val="047250"/>
      </a:dk2>
      <a:lt2>
        <a:srgbClr val="F4E7ED"/>
      </a:lt2>
      <a:accent1>
        <a:srgbClr val="013928"/>
      </a:accent1>
      <a:accent2>
        <a:srgbClr val="02553C"/>
      </a:accent2>
      <a:accent3>
        <a:srgbClr val="DE6C36"/>
      </a:accent3>
      <a:accent4>
        <a:srgbClr val="F9B639"/>
      </a:accent4>
      <a:accent5>
        <a:srgbClr val="FFCA0C"/>
      </a:accent5>
      <a:accent6>
        <a:srgbClr val="FA8D3D"/>
      </a:accent6>
      <a:hlink>
        <a:srgbClr val="FFDE66"/>
      </a:hlink>
      <a:folHlink>
        <a:srgbClr val="D490C5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1698</TotalTime>
  <Words>403</Words>
  <Application>Microsoft Office PowerPoint</Application>
  <PresentationFormat>Předvádění na obrazovce (4:3)</PresentationFormat>
  <Paragraphs>103</Paragraphs>
  <Slides>42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Motiv systému Office</vt:lpstr>
      <vt:lpstr>Představení „V kostce“ Místní akční skupiny Království – Jestřebí hory, o.p.s.</vt:lpstr>
      <vt:lpstr>Území  MAS Království – Jestřebí hory, o.p.s.</vt:lpstr>
      <vt:lpstr>Obecná charakteristika </vt:lpstr>
      <vt:lpstr>Obecná charakteristika </vt:lpstr>
      <vt:lpstr> </vt:lpstr>
      <vt:lpstr>Činnost MAS 2007–2014</vt:lpstr>
      <vt:lpstr>Činnost MAS 2007–2014</vt:lpstr>
      <vt:lpstr>Struktura společnosti</vt:lpstr>
      <vt:lpstr> Zastoupení představitelů obcí SOP v orgánech MAS KJH, o.p.s.</vt:lpstr>
      <vt:lpstr> Zastoupení představitelů obcí SOP v orgánech MAS KJH, o.p.s.</vt:lpstr>
      <vt:lpstr>Aktivity Místní akční skupiny Království – Jestřebí hory, o.p.s. v roce 2014</vt:lpstr>
      <vt:lpstr>Podpořené akce:</vt:lpstr>
      <vt:lpstr>Spolupořádané akce:</vt:lpstr>
      <vt:lpstr>Prezentace aplikace PowerPoint</vt:lpstr>
      <vt:lpstr>Prezentace aplikace PowerPoint</vt:lpstr>
      <vt:lpstr>Spolupořádané akce:</vt:lpstr>
      <vt:lpstr>Prezentace aplikace PowerPoint</vt:lpstr>
      <vt:lpstr>Prezentace aplikace PowerPoint</vt:lpstr>
      <vt:lpstr>Spolupořádané akce:</vt:lpstr>
      <vt:lpstr>Prezentace aplikace PowerPoint</vt:lpstr>
      <vt:lpstr>Prezentace aplikace PowerPoint</vt:lpstr>
      <vt:lpstr>Studentský parlament Místní akční skupiny Království – Jestřebí hory, o.p.s.</vt:lpstr>
      <vt:lpstr>Prezentace aplikace PowerPoint</vt:lpstr>
      <vt:lpstr>Prezentace aplikace PowerPoint</vt:lpstr>
      <vt:lpstr>Mezinárodní spolupráce</vt:lpstr>
      <vt:lpstr>Spolupráce s mikroregionem Poondavie</vt:lpstr>
      <vt:lpstr>Spolupráce s polskými MAS</vt:lpstr>
      <vt:lpstr>Další mezinárodní spolupráce – Litva</vt:lpstr>
      <vt:lpstr>Zpravodaj MAS KJH, o.p.s. – Společník</vt:lpstr>
      <vt:lpstr>Součástí vyjednávacích týmů a organizací</vt:lpstr>
      <vt:lpstr>Program LEADER </vt:lpstr>
      <vt:lpstr>obec Chotěvice: Dětské hřiště u MŠ</vt:lpstr>
      <vt:lpstr>o.s. PEGALE: Dětské hřiště v kombinaci s cvičebními prvky pro dospělé a seniory</vt:lpstr>
      <vt:lpstr>Prezentace aplikace PowerPoint</vt:lpstr>
      <vt:lpstr>Obec Vítězná: Veřejné osvětlení v obci Vítězná </vt:lpstr>
      <vt:lpstr>Město Pilníkov: Umělý povrch veřejně přístupného školního hřiště v Pilníkově </vt:lpstr>
      <vt:lpstr>Obec Kocbeře: Kocbeřemi bezpečně </vt:lpstr>
      <vt:lpstr>Václav Klecar: Rekonstrukce stodoly na výrobnu úlů </vt:lpstr>
      <vt:lpstr>Občanské sdružení Kohoutov: Revitalizace kostela Nanebevzetí Panny Marie v Kohoutově </vt:lpstr>
      <vt:lpstr> MVDr. Julie Kultová: Veterinární pohotovostní výjezdová služba </vt:lpstr>
      <vt:lpstr> ZŠ a MŠ Pilníkov: Hrajeme si, sportujeme </vt:lpstr>
      <vt:lpstr>Děkuji za pozornost Jan Balcar ředitel   MAS Království – Jestřebí hory, o.p.s. Kontakt: 777 851871 www.kjh.cz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</dc:creator>
  <cp:lastModifiedBy> Kateřina Valdová</cp:lastModifiedBy>
  <cp:revision>167</cp:revision>
  <cp:lastPrinted>2012-02-01T13:15:42Z</cp:lastPrinted>
  <dcterms:created xsi:type="dcterms:W3CDTF">2012-01-30T09:40:09Z</dcterms:created>
  <dcterms:modified xsi:type="dcterms:W3CDTF">2015-04-16T12:02:08Z</dcterms:modified>
</cp:coreProperties>
</file>