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7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E91C-8303-4D0C-A209-71FBE563D9CA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FAD5-A60D-4C54-88CD-2A2B34EBF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75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E91C-8303-4D0C-A209-71FBE563D9CA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FAD5-A60D-4C54-88CD-2A2B34EBF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96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E91C-8303-4D0C-A209-71FBE563D9CA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FAD5-A60D-4C54-88CD-2A2B34EBF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41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E91C-8303-4D0C-A209-71FBE563D9CA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FAD5-A60D-4C54-88CD-2A2B34EBF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283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E91C-8303-4D0C-A209-71FBE563D9CA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FAD5-A60D-4C54-88CD-2A2B34EBF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404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E91C-8303-4D0C-A209-71FBE563D9CA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FAD5-A60D-4C54-88CD-2A2B34EBF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68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E91C-8303-4D0C-A209-71FBE563D9CA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FAD5-A60D-4C54-88CD-2A2B34EBF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23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E91C-8303-4D0C-A209-71FBE563D9CA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FAD5-A60D-4C54-88CD-2A2B34EBF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57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E91C-8303-4D0C-A209-71FBE563D9CA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FAD5-A60D-4C54-88CD-2A2B34EBF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734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E91C-8303-4D0C-A209-71FBE563D9CA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FAD5-A60D-4C54-88CD-2A2B34EBF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848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E91C-8303-4D0C-A209-71FBE563D9CA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FAD5-A60D-4C54-88CD-2A2B34EBF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50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9E91C-8303-4D0C-A209-71FBE563D9CA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2FAD5-A60D-4C54-88CD-2A2B34EBF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1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if.cz/cs/CmDocument?rid=/apa_anon/cs/dokumenty_ke_stazeni/prv2014/opatreni/leader/1921/1481631863657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if.cz/cs/CmDocument?rid=/apa_anon/cs/dokumenty_ke_stazeni/prv2014/opatreni/leader/1921/1481631863657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if.cz/cs/CmDocument?rid=/apa_anon/cs/dokumenty_ke_stazeni/prv2014/opatreni/leader/1921/1481631863657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documents/21802/2524297/P3++Popis+podporovanych+aktivit.pdf/dfb109ff-a98d-4d25-8225-6f148dd65c5c" TargetMode="External"/><Relationship Id="rId2" Type="http://schemas.openxmlformats.org/officeDocument/2006/relationships/hyperlink" Target="https://www.esfcr.cz/vyzva-047-opz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documents/21802/2524297/P3++Popis+podporovanych+aktivit.pdf/dfb109ff-a98d-4d25-8225-6f148dd65c5c" TargetMode="External"/><Relationship Id="rId2" Type="http://schemas.openxmlformats.org/officeDocument/2006/relationships/hyperlink" Target="https://www.esfcr.cz/vyzva-047-opz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documents/21802/2524297/P3++Popis+podporovanych+aktivit.pdf/dfb109ff-a98d-4d25-8225-6f148dd65c5c" TargetMode="External"/><Relationship Id="rId2" Type="http://schemas.openxmlformats.org/officeDocument/2006/relationships/hyperlink" Target="https://www.esfcr.cz/vyzva-047-op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rukturalni-fondy.cz/cs/Microsites/IROP/Vyzvy/Vyzva-c-53-Udrzitelna-doprava-integrovane-projekty-CLL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rukturalni-fondy.cz/cs/Microsites/IROP/Vyzvy/Vyzva-c-68-Zvysovani-kvality-a-dostupnosti-Infrastruktury-pro-vzdel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rukturalni-fondy.cz/cs/Microsites/IROP/Vyzvy/Vyzva-c-69-Integrovany-zachranny-system-integrovane-projekty-CLL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rukturalni-fondy.cz/cs/Microsites/IROP/Vyzvy/Vyzva-c-62-Socialni-infrastruktura-integrovane-projekty-CLL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if.cz/cs/CmDocument?rid=/apa_anon/cs/dokumenty_ke_stazeni/prv2014/opatreni/leader/1921/1481631863657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if.cz/cs/CmDocument?rid=/apa_anon/cs/dokumenty_ke_stazeni/prv2014/opatreni/leader/1921/1481631863657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if.cz/cs/CmDocument?rid=/apa_anon/cs/dokumenty_ke_stazeni/prv2014/opatreni/leader/1921/1481631863657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935421"/>
            <a:ext cx="9144000" cy="3363310"/>
          </a:xfrm>
        </p:spPr>
        <p:txBody>
          <a:bodyPr>
            <a:normAutofit/>
          </a:bodyPr>
          <a:lstStyle/>
          <a:p>
            <a:r>
              <a:rPr lang="cs-CZ" sz="4000" dirty="0"/>
              <a:t>Programový rámec </a:t>
            </a:r>
            <a:br>
              <a:rPr lang="cs-CZ" dirty="0"/>
            </a:br>
            <a:r>
              <a:rPr lang="cs-CZ" b="1" dirty="0"/>
              <a:t>Integrovaný regionální operační program (IROP)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487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31230"/>
            <a:ext cx="10515600" cy="1114094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Opatření </a:t>
            </a:r>
            <a:r>
              <a:rPr lang="cs-CZ" sz="3800" b="1" dirty="0">
                <a:solidFill>
                  <a:srgbClr val="0070C0"/>
                </a:solidFill>
              </a:rPr>
              <a:t>PODPORA INVESTIC NA ZALOŽENÍ NEBO ROZVOJ NEZEMĚDĚLSKÝCH ČINNOSTÍ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0938"/>
            <a:ext cx="10515600" cy="5044965"/>
          </a:xfrm>
        </p:spPr>
        <p:txBody>
          <a:bodyPr>
            <a:normAutofit fontScale="92500" lnSpcReduction="10000"/>
          </a:bodyPr>
          <a:lstStyle/>
          <a:p>
            <a:pPr marL="0">
              <a:spcBef>
                <a:spcPts val="600"/>
              </a:spcBef>
              <a:spcAft>
                <a:spcPts val="600"/>
              </a:spcAft>
            </a:pPr>
            <a:r>
              <a:rPr lang="cs-CZ" i="1" dirty="0">
                <a:solidFill>
                  <a:srgbClr val="0070C0"/>
                </a:solidFill>
              </a:rPr>
              <a:t>Alokace</a:t>
            </a:r>
            <a:r>
              <a:rPr lang="cs-CZ" dirty="0"/>
              <a:t>: </a:t>
            </a:r>
            <a:r>
              <a:rPr lang="cs-CZ" b="1" dirty="0"/>
              <a:t>4 000 000 Kč</a:t>
            </a:r>
            <a:endParaRPr lang="cs-CZ" dirty="0"/>
          </a:p>
          <a:p>
            <a:pPr marL="0" lvl="0">
              <a:spcBef>
                <a:spcPts val="600"/>
              </a:spcBef>
            </a:pPr>
            <a:r>
              <a:rPr lang="cs-CZ" i="1" dirty="0">
                <a:solidFill>
                  <a:srgbClr val="0070C0"/>
                </a:solidFill>
              </a:rPr>
              <a:t>Příjemci podpory</a:t>
            </a:r>
            <a:r>
              <a:rPr lang="cs-CZ" dirty="0"/>
              <a:t>: </a:t>
            </a:r>
          </a:p>
          <a:p>
            <a:pPr marL="0" lvl="0" indent="0" algn="just" defTabSz="3600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dirty="0"/>
              <a:t>Podnikatelské subjekty (FO a PO) – mikropodniky a malé podniky ve venkovských oblastech, zemědělci</a:t>
            </a:r>
          </a:p>
          <a:p>
            <a:pPr lvl="0" algn="just" defTabSz="3600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i="1" dirty="0">
                <a:solidFill>
                  <a:srgbClr val="0070C0"/>
                </a:solidFill>
              </a:rPr>
              <a:t>Aktivity</a:t>
            </a:r>
            <a:r>
              <a:rPr lang="cs-CZ" dirty="0"/>
              <a:t>: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 Podporovány budou investice do vybraných nezemědělských činností dle Klasifikace ekonomických činností (CZ-NACE)</a:t>
            </a:r>
            <a:r>
              <a:rPr lang="cs-CZ" sz="2600" dirty="0"/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i="1" dirty="0">
                <a:solidFill>
                  <a:srgbClr val="0070C0"/>
                </a:solidFill>
              </a:rPr>
              <a:t>Informace</a:t>
            </a:r>
            <a:r>
              <a:rPr lang="cs-CZ" dirty="0"/>
              <a:t>: </a:t>
            </a:r>
          </a:p>
          <a:p>
            <a:pPr marL="0" indent="0" algn="just" defTabSz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900" dirty="0"/>
              <a:t>Pravidla, kterými se stanovují podmínky pro poskytování dotace na projekty Programu rozvoje venkova na období 2014–2020:</a:t>
            </a:r>
          </a:p>
          <a:p>
            <a:pPr marL="0" indent="0" algn="just" defTabSz="57600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900" u="sng" dirty="0">
                <a:hlinkClick r:id="rId2"/>
              </a:rPr>
              <a:t>http://www.szif.cz/cs/CmDocument?rid=%2Fapa_anon%2Fcs%2Fdokumenty_ke_stazeni%2Fprv2014%2Fopatreni%2Fleader%2F1921%2F1481631863657.pdf</a:t>
            </a:r>
            <a:r>
              <a:rPr lang="cs-CZ" sz="1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7563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31230"/>
            <a:ext cx="10515600" cy="819804"/>
          </a:xfrm>
        </p:spPr>
        <p:txBody>
          <a:bodyPr>
            <a:normAutofit/>
          </a:bodyPr>
          <a:lstStyle/>
          <a:p>
            <a:r>
              <a:rPr lang="cs-CZ" sz="3600" dirty="0"/>
              <a:t>Opatření </a:t>
            </a:r>
            <a:r>
              <a:rPr lang="cs-CZ" sz="3600" b="1" dirty="0">
                <a:solidFill>
                  <a:srgbClr val="0070C0"/>
                </a:solidFill>
              </a:rPr>
              <a:t>NEPRODUKTIVNÍ INVESTICE V LESÍCH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51034"/>
            <a:ext cx="10515600" cy="5454869"/>
          </a:xfrm>
        </p:spPr>
        <p:txBody>
          <a:bodyPr>
            <a:normAutofit fontScale="77500" lnSpcReduction="20000"/>
          </a:bodyPr>
          <a:lstStyle/>
          <a:p>
            <a:pPr marL="0">
              <a:spcBef>
                <a:spcPts val="600"/>
              </a:spcBef>
              <a:spcAft>
                <a:spcPts val="600"/>
              </a:spcAft>
            </a:pPr>
            <a:r>
              <a:rPr lang="cs-CZ" sz="3100" i="1" dirty="0">
                <a:solidFill>
                  <a:srgbClr val="0070C0"/>
                </a:solidFill>
              </a:rPr>
              <a:t>Alokace</a:t>
            </a:r>
            <a:r>
              <a:rPr lang="cs-CZ" sz="3100" dirty="0"/>
              <a:t>: </a:t>
            </a:r>
            <a:r>
              <a:rPr lang="cs-CZ" sz="3100" b="1" dirty="0"/>
              <a:t>4 000 000 Kč</a:t>
            </a:r>
            <a:endParaRPr lang="cs-CZ" sz="3100" dirty="0"/>
          </a:p>
          <a:p>
            <a:pPr marL="0" lvl="0">
              <a:spcBef>
                <a:spcPts val="600"/>
              </a:spcBef>
            </a:pPr>
            <a:r>
              <a:rPr lang="cs-CZ" i="1" dirty="0">
                <a:solidFill>
                  <a:srgbClr val="0070C0"/>
                </a:solidFill>
              </a:rPr>
              <a:t>Příjemci podpory</a:t>
            </a:r>
            <a:r>
              <a:rPr lang="cs-CZ" dirty="0"/>
              <a:t>: </a:t>
            </a:r>
          </a:p>
          <a:p>
            <a:pPr marL="0" lvl="0" indent="0" algn="just" defTabSz="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600" dirty="0"/>
              <a:t>Soukromí a veřejní držitelé lesů a jiné soukromoprávní a veřejnoprávní subjekty a jejich sdružení</a:t>
            </a:r>
          </a:p>
          <a:p>
            <a:pPr algn="just" defTabSz="360000">
              <a:lnSpc>
                <a:spcPct val="110000"/>
              </a:lnSpc>
              <a:spcBef>
                <a:spcPts val="0"/>
              </a:spcBef>
            </a:pPr>
            <a:r>
              <a:rPr lang="cs-CZ" i="1" dirty="0">
                <a:solidFill>
                  <a:srgbClr val="0070C0"/>
                </a:solidFill>
              </a:rPr>
              <a:t>Aktivity</a:t>
            </a:r>
            <a:r>
              <a:rPr lang="cs-CZ" dirty="0"/>
              <a:t>: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dirty="0"/>
              <a:t> Způsobilé pro podporu jsou projekty zaměřené na posílení rekreační funkce lesa, značení významných přírodních prvků, výstavba herních a naučných prvků, fitness prvků. Podporovány budou též aktivity vedoucí k usměrňování návštěvnosti území. Realizovat lze také opatření k údržbě lesního prostředí.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cs-CZ" sz="2600" dirty="0"/>
              <a:t>Projekty musí být realizovány na PUPFL s výjimkou zvláště chráněných území a oblastí Natura 2000. Žadatel na PUPFL, na které žádá o podporu, hospodaří podle platného lesního hospodářského plánu, nebo podle převzaté platné lesní hospodářské osnovy.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i="1" dirty="0">
                <a:solidFill>
                  <a:srgbClr val="0070C0"/>
                </a:solidFill>
              </a:rPr>
              <a:t>Informace</a:t>
            </a:r>
            <a:r>
              <a:rPr lang="cs-CZ" dirty="0"/>
              <a:t>: </a:t>
            </a:r>
          </a:p>
          <a:p>
            <a:pPr marL="0" indent="0" algn="just" defTabSz="36000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300" dirty="0"/>
              <a:t>Pravidla, kterými se stanovují podmínky pro poskytování dotace na projekty Programu rozvoje venkova na období 2014–2020:</a:t>
            </a:r>
          </a:p>
          <a:p>
            <a:pPr marL="0" indent="0" algn="just" defTabSz="57600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300" u="sng" dirty="0">
                <a:hlinkClick r:id="rId2"/>
              </a:rPr>
              <a:t>http://www.szif.cz/cs/CmDocument?rid=%2Fapa_anon%2Fcs%2Fdokumenty_ke_stazeni%2Fprv2014%2Fopatreni%2Fleader%2F1921%2F1481631863657.pdf</a:t>
            </a:r>
            <a:r>
              <a:rPr lang="cs-CZ" sz="23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6116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31229"/>
            <a:ext cx="10515600" cy="1261239"/>
          </a:xfrm>
        </p:spPr>
        <p:txBody>
          <a:bodyPr>
            <a:noAutofit/>
          </a:bodyPr>
          <a:lstStyle/>
          <a:p>
            <a:r>
              <a:rPr lang="cs-CZ" sz="3000" dirty="0"/>
              <a:t>Opatření </a:t>
            </a:r>
            <a:r>
              <a:rPr lang="cs-CZ" sz="3000" b="1" dirty="0">
                <a:solidFill>
                  <a:srgbClr val="0070C0"/>
                </a:solidFill>
              </a:rPr>
              <a:t>INVESTICE DO LESNICKÝCH TECHNOLOGIÍ, ZPRACOVÁNÍ LESNICKÝCH PRODUKTŮ, JEJICH MOBILIZACE A UVÁDĚNÍ NA TRH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55834"/>
            <a:ext cx="10515600" cy="5286704"/>
          </a:xfrm>
        </p:spPr>
        <p:txBody>
          <a:bodyPr>
            <a:normAutofit fontScale="62500" lnSpcReduction="20000"/>
          </a:bodyPr>
          <a:lstStyle/>
          <a:p>
            <a:pPr marL="0">
              <a:spcBef>
                <a:spcPts val="600"/>
              </a:spcBef>
              <a:spcAft>
                <a:spcPts val="600"/>
              </a:spcAft>
            </a:pPr>
            <a:r>
              <a:rPr lang="cs-CZ" sz="3100" i="1" dirty="0">
                <a:solidFill>
                  <a:srgbClr val="0070C0"/>
                </a:solidFill>
              </a:rPr>
              <a:t>Alokace</a:t>
            </a:r>
            <a:r>
              <a:rPr lang="cs-CZ" sz="3100" dirty="0"/>
              <a:t>: </a:t>
            </a:r>
            <a:r>
              <a:rPr lang="cs-CZ" sz="3100" b="1" dirty="0"/>
              <a:t>1 000 000 Kč</a:t>
            </a:r>
            <a:endParaRPr lang="cs-CZ" sz="3100" dirty="0"/>
          </a:p>
          <a:p>
            <a:pPr marL="0" lvl="0">
              <a:spcBef>
                <a:spcPts val="600"/>
              </a:spcBef>
            </a:pPr>
            <a:r>
              <a:rPr lang="cs-CZ" i="1" dirty="0">
                <a:solidFill>
                  <a:srgbClr val="0070C0"/>
                </a:solidFill>
              </a:rPr>
              <a:t>Příjemci podpory</a:t>
            </a:r>
            <a:r>
              <a:rPr lang="cs-CZ" dirty="0"/>
              <a:t>: </a:t>
            </a:r>
          </a:p>
          <a:p>
            <a:pPr marL="0" lvl="0" indent="0" algn="just" defTabSz="36000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Soukromí držitelé lesů, obce, svazky obcí a malé a střední podniky zaměřené na investice, které zvyšují lesnický potenciál nebo souvisejí se zpracováním, mobilizací lesnických produktů a jejich uváděním na trh</a:t>
            </a:r>
          </a:p>
          <a:p>
            <a:pPr lvl="0" algn="just" defTabSz="360000">
              <a:lnSpc>
                <a:spcPct val="100000"/>
              </a:lnSpc>
              <a:spcBef>
                <a:spcPts val="600"/>
              </a:spcBef>
            </a:pPr>
            <a:r>
              <a:rPr lang="cs-CZ" i="1" dirty="0">
                <a:solidFill>
                  <a:srgbClr val="0070C0"/>
                </a:solidFill>
              </a:rPr>
              <a:t>Aktivity</a:t>
            </a:r>
            <a:r>
              <a:rPr lang="cs-CZ" dirty="0"/>
              <a:t>: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dirty="0"/>
              <a:t>Pořízení strojů a technologií určených pro hospodaření na lesních pozemcích. Podpora se může týkat též výstavby či modernizace dřevozpracujících provozoven včetně technologického vybavení.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dirty="0"/>
              <a:t>Investice související s používáním dřeva jako suroviny nebo zdroje energie jsou omezeny na všechny pracovní operace před průmyslovým zpracováním; za průmyslové zpracování se nepovažuje mechanické zpracování dřeva na různé polotovary (např. výroba řeziva a jeho základní opracování).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dirty="0"/>
              <a:t>Investice související se zvyšováním ekonomické hodnoty lesů musejí být odůvodněné ve vztahu k očekávanému zlepšení lesů v jednom nebo více podnicích a mohou zahrnovat investice do strojů pro lesní těžební práce a postupů těžby, které jsou šetrné k půdě a zdrojům.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dirty="0"/>
              <a:t>Žadatel na lesních pozemcích hospodaří podle platného lesního hospodářského plánu, nebo podle převzaté platné lesní hospodářské osnovy - nevztahuje se na dřevozpracující provozovny.</a:t>
            </a:r>
          </a:p>
          <a:p>
            <a:pPr>
              <a:spcAft>
                <a:spcPts val="600"/>
              </a:spcAft>
            </a:pPr>
            <a:r>
              <a:rPr lang="cs-CZ" i="1" dirty="0">
                <a:solidFill>
                  <a:srgbClr val="0070C0"/>
                </a:solidFill>
              </a:rPr>
              <a:t>Informace</a:t>
            </a:r>
            <a:r>
              <a:rPr lang="cs-CZ" dirty="0"/>
              <a:t>: </a:t>
            </a:r>
          </a:p>
          <a:p>
            <a:pPr marL="0" indent="0" algn="just" defTabSz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600" dirty="0"/>
              <a:t>Pravidla, kterými se stanovují podmínky pro poskytování dotace na projekty Programu rozvoje venkova na období 2014–2020:</a:t>
            </a:r>
          </a:p>
          <a:p>
            <a:pPr marL="0" indent="0" algn="just" defTabSz="57600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600" u="sng" dirty="0">
                <a:hlinkClick r:id="rId2"/>
              </a:rPr>
              <a:t>http://www.szif.cz/cs/CmDocument?rid=%2Fapa_anon%2Fcs%2Fdokumenty_ke_stazeni%2Fprv2014%2Fopatreni%2Fleader%2F1921%2F1481631863657.pdf</a:t>
            </a:r>
            <a:r>
              <a:rPr lang="cs-CZ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1627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935421"/>
            <a:ext cx="9144000" cy="3363310"/>
          </a:xfrm>
        </p:spPr>
        <p:txBody>
          <a:bodyPr>
            <a:normAutofit/>
          </a:bodyPr>
          <a:lstStyle/>
          <a:p>
            <a:r>
              <a:rPr lang="cs-CZ" sz="4000" dirty="0"/>
              <a:t>Programový rámec </a:t>
            </a:r>
            <a:br>
              <a:rPr lang="cs-CZ" dirty="0"/>
            </a:br>
            <a:r>
              <a:rPr lang="cs-CZ" b="1" dirty="0"/>
              <a:t>Operační program Zaměstnanost (OPZ)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784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31230"/>
            <a:ext cx="10515600" cy="725212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Opatření </a:t>
            </a:r>
            <a:r>
              <a:rPr lang="cs-CZ" sz="4000" b="1" dirty="0">
                <a:solidFill>
                  <a:srgbClr val="0070C0"/>
                </a:solidFill>
              </a:rPr>
              <a:t>SOCIÁLNÍ SLUŽBY A SOCIÁLNÍ ZAČLEŇOVÁNÍ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30014"/>
            <a:ext cx="10515600" cy="5475889"/>
          </a:xfrm>
        </p:spPr>
        <p:txBody>
          <a:bodyPr>
            <a:normAutofit fontScale="70000" lnSpcReduction="20000"/>
          </a:bodyPr>
          <a:lstStyle/>
          <a:p>
            <a:pPr marL="0">
              <a:spcBef>
                <a:spcPts val="600"/>
              </a:spcBef>
              <a:spcAft>
                <a:spcPts val="600"/>
              </a:spcAft>
            </a:pPr>
            <a:r>
              <a:rPr lang="cs-CZ" sz="3100" i="1" dirty="0">
                <a:solidFill>
                  <a:srgbClr val="0070C0"/>
                </a:solidFill>
              </a:rPr>
              <a:t>Alokace</a:t>
            </a:r>
            <a:r>
              <a:rPr lang="cs-CZ" sz="3100" dirty="0"/>
              <a:t>: </a:t>
            </a:r>
            <a:r>
              <a:rPr lang="cs-CZ" sz="3100" b="1" dirty="0"/>
              <a:t>3 729 000 Kč</a:t>
            </a:r>
            <a:endParaRPr lang="cs-CZ" sz="3100" dirty="0"/>
          </a:p>
          <a:p>
            <a:pPr marL="0" lvl="0">
              <a:spcBef>
                <a:spcPts val="600"/>
              </a:spcBef>
            </a:pPr>
            <a:r>
              <a:rPr lang="cs-CZ" i="1" dirty="0">
                <a:solidFill>
                  <a:srgbClr val="0070C0"/>
                </a:solidFill>
              </a:rPr>
              <a:t>Příjemci podpory</a:t>
            </a:r>
            <a:r>
              <a:rPr lang="cs-CZ" dirty="0"/>
              <a:t>: </a:t>
            </a:r>
          </a:p>
          <a:p>
            <a:pPr lvl="0" algn="just">
              <a:spcBef>
                <a:spcPts val="600"/>
              </a:spcBef>
            </a:pPr>
            <a:r>
              <a:rPr lang="cs-CZ" dirty="0"/>
              <a:t>Pro aktivity A. (níže) jsou oprávněnými žadateli pouze poskytovatelé sociálních služeb registrovaní podle zákona č. 108/2006 Sb., o sociálních službách</a:t>
            </a:r>
          </a:p>
          <a:p>
            <a:pPr lvl="0" algn="just">
              <a:spcBef>
                <a:spcPts val="600"/>
              </a:spcBef>
            </a:pPr>
            <a:r>
              <a:rPr lang="cs-CZ" dirty="0"/>
              <a:t>Poskytovatelé sociálních služeb registrovaní dle zákona č. 108/2006 Sb., o sociálních službách, nestátní neziskové organizace, obce dle zákona č. 128/2000 Sb., o obcích, organizace zřizované obcemi, organizace zřizované kraji, dobrovolné svazky obcí, MAS, příspěvkové organizace, vzdělávací a poradenské instituce, školy a školská zařízení, obchodní korporace, OSVČ, profesní a podnikatelská sdružení, sociální partneři</a:t>
            </a:r>
          </a:p>
          <a:p>
            <a:pPr lvl="0">
              <a:spcBef>
                <a:spcPts val="600"/>
              </a:spcBef>
            </a:pPr>
            <a:r>
              <a:rPr lang="cs-CZ" i="1" dirty="0">
                <a:solidFill>
                  <a:srgbClr val="0070C0"/>
                </a:solidFill>
              </a:rPr>
              <a:t>Aktivity</a:t>
            </a:r>
            <a:r>
              <a:rPr lang="cs-CZ" dirty="0"/>
              <a:t>:</a:t>
            </a:r>
            <a:endParaRPr lang="cs-CZ" sz="2200" dirty="0"/>
          </a:p>
          <a:p>
            <a:pPr lvl="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3100" dirty="0"/>
              <a:t> A: Podpora poskytování vybraných sociálních služeb v souladu se zákonem č. 108/2006 Sb., s cílem sociálního začlenění a prevence sociálního vyloučení osob sociálně vyloučených či sociálním vyloučením ohrožených</a:t>
            </a:r>
          </a:p>
          <a:p>
            <a:pPr lvl="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3100" dirty="0"/>
              <a:t> Další programy a činnosti v rámci sociálního začleňování nad rámec/mimo režim zákona č. 108/2006 Sb.</a:t>
            </a:r>
          </a:p>
          <a:p>
            <a:pPr marL="0">
              <a:spcBef>
                <a:spcPts val="600"/>
              </a:spcBef>
              <a:spcAft>
                <a:spcPts val="600"/>
              </a:spcAft>
            </a:pPr>
            <a:r>
              <a:rPr lang="cs-CZ" i="1" dirty="0">
                <a:solidFill>
                  <a:srgbClr val="0070C0"/>
                </a:solidFill>
              </a:rPr>
              <a:t>Informace</a:t>
            </a:r>
            <a:r>
              <a:rPr lang="cs-CZ" dirty="0"/>
              <a:t>: </a:t>
            </a:r>
          </a:p>
          <a:p>
            <a:pPr marL="0" indent="0" defTabSz="36000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600" dirty="0"/>
              <a:t>Výzva č. 047 pro MAS na podporu strategií komunitně vedeného místního rozvoje: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600" u="sng" dirty="0">
                <a:hlinkClick r:id="rId2"/>
              </a:rPr>
              <a:t>https://www.esfcr.cz/vyzva-047-opz</a:t>
            </a:r>
            <a:r>
              <a:rPr lang="cs-CZ" sz="2600" dirty="0"/>
              <a:t>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600" u="sng" dirty="0">
                <a:hlinkClick r:id="rId3"/>
              </a:rPr>
              <a:t>https://www.esfcr.cz/documents/21802/2524297/P3++Popis+podporovanych+aktivit.pdf/dfb109ff-a98d-4d25-8225-6f148dd65c5c</a:t>
            </a:r>
            <a:endParaRPr lang="cs-CZ" sz="2600" dirty="0"/>
          </a:p>
          <a:p>
            <a:pPr marL="0" indent="0" defTabSz="576000">
              <a:spcBef>
                <a:spcPts val="600"/>
              </a:spcBef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213615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31230"/>
            <a:ext cx="10515600" cy="725212"/>
          </a:xfrm>
        </p:spPr>
        <p:txBody>
          <a:bodyPr>
            <a:normAutofit/>
          </a:bodyPr>
          <a:lstStyle/>
          <a:p>
            <a:r>
              <a:rPr lang="cs-CZ" sz="3600" dirty="0"/>
              <a:t>Opatření </a:t>
            </a:r>
            <a:r>
              <a:rPr lang="cs-CZ" sz="3600" b="1" dirty="0">
                <a:solidFill>
                  <a:srgbClr val="0070C0"/>
                </a:solidFill>
              </a:rPr>
              <a:t>ZAMĚSTNANOST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30014"/>
            <a:ext cx="10515600" cy="5475889"/>
          </a:xfrm>
        </p:spPr>
        <p:txBody>
          <a:bodyPr>
            <a:normAutofit fontScale="85000" lnSpcReduction="20000"/>
          </a:bodyPr>
          <a:lstStyle/>
          <a:p>
            <a:pPr marL="0">
              <a:spcBef>
                <a:spcPts val="600"/>
              </a:spcBef>
              <a:spcAft>
                <a:spcPts val="600"/>
              </a:spcAft>
            </a:pPr>
            <a:r>
              <a:rPr lang="cs-CZ" i="1" dirty="0">
                <a:solidFill>
                  <a:srgbClr val="0070C0"/>
                </a:solidFill>
              </a:rPr>
              <a:t>Alokace</a:t>
            </a:r>
            <a:r>
              <a:rPr lang="cs-CZ" dirty="0"/>
              <a:t>: </a:t>
            </a:r>
            <a:r>
              <a:rPr lang="cs-CZ" b="1" dirty="0"/>
              <a:t>2 541 000 Kč</a:t>
            </a:r>
            <a:endParaRPr lang="cs-CZ" dirty="0"/>
          </a:p>
          <a:p>
            <a:pPr marL="0" lvl="0">
              <a:spcBef>
                <a:spcPts val="600"/>
              </a:spcBef>
            </a:pPr>
            <a:r>
              <a:rPr lang="cs-CZ" i="1" dirty="0">
                <a:solidFill>
                  <a:srgbClr val="0070C0"/>
                </a:solidFill>
              </a:rPr>
              <a:t>Příjemci podpory</a:t>
            </a:r>
            <a:r>
              <a:rPr lang="cs-CZ" dirty="0"/>
              <a:t>: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600" dirty="0"/>
              <a:t>nestátní neziskové organizace; obce dle zákona č. 128/2000 Sb., o obcích; organizace zřizované obcemi; organizace zřizované kraji; dobrovolné svazky obcí; MAS; příspěvkové organizace; vzdělávací a poradenské instituce; školy a školská zařízení; obchodní korporace; OSVČ; profesní a podnikatelská sdružení; sociální partneři</a:t>
            </a:r>
          </a:p>
          <a:p>
            <a:pPr lvl="0">
              <a:spcBef>
                <a:spcPts val="600"/>
              </a:spcBef>
            </a:pPr>
            <a:r>
              <a:rPr lang="cs-CZ" i="1" dirty="0">
                <a:solidFill>
                  <a:srgbClr val="0070C0"/>
                </a:solidFill>
              </a:rPr>
              <a:t>Aktivity</a:t>
            </a:r>
            <a:r>
              <a:rPr lang="cs-CZ" dirty="0"/>
              <a:t>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 Příprava osob z cílových skupin ke vstupu či návratu na trh práce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 Zvyšování zaměstnanosti cílových skupin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 Podpora udržitelnosti cílových skupin na trhu práce</a:t>
            </a:r>
            <a:endParaRPr lang="cs-CZ" sz="2200" dirty="0"/>
          </a:p>
          <a:p>
            <a:pPr marL="0">
              <a:spcBef>
                <a:spcPts val="600"/>
              </a:spcBef>
              <a:spcAft>
                <a:spcPts val="600"/>
              </a:spcAft>
            </a:pPr>
            <a:r>
              <a:rPr lang="cs-CZ" i="1" dirty="0">
                <a:solidFill>
                  <a:srgbClr val="0070C0"/>
                </a:solidFill>
              </a:rPr>
              <a:t>Informace</a:t>
            </a:r>
            <a:r>
              <a:rPr lang="cs-CZ" dirty="0"/>
              <a:t>: </a:t>
            </a:r>
          </a:p>
          <a:p>
            <a:pPr marL="0" indent="0" defTabSz="36000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100" dirty="0"/>
              <a:t>Výzva č. 047 pro MAS na podporu strategií komunitně vedeného místního rozvoje: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100" u="sng" dirty="0">
                <a:hlinkClick r:id="rId2"/>
              </a:rPr>
              <a:t>https://www.esfcr.cz/vyzva-047-opz</a:t>
            </a:r>
            <a:r>
              <a:rPr lang="cs-CZ" sz="2100" dirty="0"/>
              <a:t>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100" u="sng" dirty="0">
                <a:hlinkClick r:id="rId3"/>
              </a:rPr>
              <a:t>https://www.esfcr.cz/documents/21802/2524297/P3++Popis+podporovanych+aktivit.pdf/dfb109ff-a98d-4d25-8225-6f148dd65c5c</a:t>
            </a:r>
            <a:endParaRPr lang="cs-CZ" sz="2100" dirty="0"/>
          </a:p>
          <a:p>
            <a:pPr marL="0" indent="0" defTabSz="576000">
              <a:spcBef>
                <a:spcPts val="600"/>
              </a:spcBef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618526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31230"/>
            <a:ext cx="10515600" cy="725212"/>
          </a:xfrm>
        </p:spPr>
        <p:txBody>
          <a:bodyPr>
            <a:normAutofit/>
          </a:bodyPr>
          <a:lstStyle/>
          <a:p>
            <a:r>
              <a:rPr lang="cs-CZ" sz="3600" dirty="0"/>
              <a:t>Opatření </a:t>
            </a:r>
            <a:r>
              <a:rPr lang="cs-CZ" sz="3600" b="1" dirty="0">
                <a:solidFill>
                  <a:srgbClr val="0070C0"/>
                </a:solidFill>
              </a:rPr>
              <a:t>PRORODINNÁ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30014"/>
            <a:ext cx="10515600" cy="5475889"/>
          </a:xfrm>
        </p:spPr>
        <p:txBody>
          <a:bodyPr>
            <a:normAutofit fontScale="85000" lnSpcReduction="20000"/>
          </a:bodyPr>
          <a:lstStyle/>
          <a:p>
            <a:pPr marL="0">
              <a:spcBef>
                <a:spcPts val="600"/>
              </a:spcBef>
              <a:spcAft>
                <a:spcPts val="600"/>
              </a:spcAft>
            </a:pPr>
            <a:r>
              <a:rPr lang="cs-CZ" i="1" dirty="0">
                <a:solidFill>
                  <a:srgbClr val="0070C0"/>
                </a:solidFill>
              </a:rPr>
              <a:t>Alokace</a:t>
            </a:r>
            <a:r>
              <a:rPr lang="cs-CZ" dirty="0"/>
              <a:t>: </a:t>
            </a:r>
            <a:r>
              <a:rPr lang="cs-CZ" b="1" dirty="0"/>
              <a:t>3 995 000 Kč</a:t>
            </a:r>
            <a:endParaRPr lang="cs-CZ" dirty="0"/>
          </a:p>
          <a:p>
            <a:pPr marL="0" lvl="0">
              <a:spcBef>
                <a:spcPts val="600"/>
              </a:spcBef>
            </a:pPr>
            <a:r>
              <a:rPr lang="cs-CZ" i="1" dirty="0">
                <a:solidFill>
                  <a:srgbClr val="0070C0"/>
                </a:solidFill>
              </a:rPr>
              <a:t>Příjemci podpory</a:t>
            </a:r>
            <a:r>
              <a:rPr lang="cs-CZ" dirty="0"/>
              <a:t>: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600" dirty="0"/>
              <a:t>nestátní neziskové organizace; obce dle zákona č. 128/2000 Sb., o obcích; organizace zřizované obcemi; organizace zřizované kraji; dobrovolné svazky obcí; MAS; příspěvkové organizace; vzdělávací a poradenské instituce; školy a školská zařízení; obchodní korporace; OSVČ; profesní a podnikatelská sdružení; sociální partneři</a:t>
            </a:r>
          </a:p>
          <a:p>
            <a:pPr lvl="0">
              <a:spcBef>
                <a:spcPts val="600"/>
              </a:spcBef>
            </a:pPr>
            <a:r>
              <a:rPr lang="cs-CZ" i="1" dirty="0">
                <a:solidFill>
                  <a:srgbClr val="0070C0"/>
                </a:solidFill>
              </a:rPr>
              <a:t>Aktivity</a:t>
            </a:r>
            <a:r>
              <a:rPr lang="cs-CZ" dirty="0"/>
              <a:t>:</a:t>
            </a:r>
          </a:p>
          <a:p>
            <a:pPr lvl="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dirty="0"/>
              <a:t> Zařízení péče o děti zajišťující péči o děti v době mimo školní vyučování (ranní či odpolední pobyt)</a:t>
            </a:r>
          </a:p>
          <a:p>
            <a:pPr lvl="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dirty="0"/>
              <a:t> Příměstské tábory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dirty="0"/>
              <a:t> Dětské skupiny </a:t>
            </a:r>
          </a:p>
          <a:p>
            <a:pPr>
              <a:spcAft>
                <a:spcPts val="600"/>
              </a:spcAft>
            </a:pPr>
            <a:r>
              <a:rPr lang="cs-CZ" i="1" dirty="0">
                <a:solidFill>
                  <a:srgbClr val="0070C0"/>
                </a:solidFill>
              </a:rPr>
              <a:t>Informace</a:t>
            </a:r>
            <a:r>
              <a:rPr lang="cs-CZ" dirty="0"/>
              <a:t>: </a:t>
            </a:r>
          </a:p>
          <a:p>
            <a:pPr marL="0" indent="0" defTabSz="36000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100" dirty="0"/>
              <a:t>Výzva č. 047 pro MAS na podporu strategií komunitně vedeného místního rozvoje: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100" u="sng" dirty="0">
                <a:hlinkClick r:id="rId2"/>
              </a:rPr>
              <a:t>https://www.esfcr.cz/vyzva-047-opz</a:t>
            </a:r>
            <a:r>
              <a:rPr lang="cs-CZ" sz="2100" dirty="0"/>
              <a:t>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100" u="sng" dirty="0">
                <a:hlinkClick r:id="rId3"/>
              </a:rPr>
              <a:t>https://www.esfcr.cz/documents/21802/2524297/P3++Popis+podporovanych+aktivit.pdf/dfb109ff-a98d-4d25-8225-6f148dd65c5c</a:t>
            </a:r>
            <a:endParaRPr lang="cs-CZ" sz="2100" dirty="0"/>
          </a:p>
          <a:p>
            <a:pPr marL="0" indent="0" defTabSz="576000">
              <a:spcBef>
                <a:spcPts val="600"/>
              </a:spcBef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826431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31230"/>
            <a:ext cx="10515600" cy="725212"/>
          </a:xfrm>
        </p:spPr>
        <p:txBody>
          <a:bodyPr>
            <a:normAutofit/>
          </a:bodyPr>
          <a:lstStyle/>
          <a:p>
            <a:r>
              <a:rPr lang="cs-CZ" sz="3600" dirty="0"/>
              <a:t>Opatření </a:t>
            </a:r>
            <a:r>
              <a:rPr lang="cs-CZ" sz="3600" b="1" dirty="0">
                <a:solidFill>
                  <a:srgbClr val="0070C0"/>
                </a:solidFill>
              </a:rPr>
              <a:t>BEZPEČNOST A UDRŽITELNOST DOPRAVY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30014"/>
            <a:ext cx="10515600" cy="5475889"/>
          </a:xfrm>
        </p:spPr>
        <p:txBody>
          <a:bodyPr>
            <a:normAutofit fontScale="92500" lnSpcReduction="20000"/>
          </a:bodyPr>
          <a:lstStyle/>
          <a:p>
            <a:pPr marL="0">
              <a:spcBef>
                <a:spcPts val="600"/>
              </a:spcBef>
              <a:spcAft>
                <a:spcPts val="600"/>
              </a:spcAft>
            </a:pPr>
            <a:r>
              <a:rPr lang="cs-CZ" i="1" dirty="0">
                <a:solidFill>
                  <a:srgbClr val="0070C0"/>
                </a:solidFill>
              </a:rPr>
              <a:t>Alokace</a:t>
            </a:r>
            <a:r>
              <a:rPr lang="cs-CZ" dirty="0"/>
              <a:t>: </a:t>
            </a:r>
            <a:r>
              <a:rPr lang="cs-CZ" b="1" dirty="0"/>
              <a:t>6 754 000 Kč</a:t>
            </a:r>
            <a:endParaRPr lang="cs-CZ" dirty="0"/>
          </a:p>
          <a:p>
            <a:pPr marL="0" lvl="0">
              <a:spcBef>
                <a:spcPts val="600"/>
              </a:spcBef>
            </a:pPr>
            <a:r>
              <a:rPr lang="cs-CZ" i="1" dirty="0">
                <a:solidFill>
                  <a:srgbClr val="0070C0"/>
                </a:solidFill>
              </a:rPr>
              <a:t>Příjemci podpory</a:t>
            </a:r>
            <a:r>
              <a:rPr lang="cs-CZ" dirty="0"/>
              <a:t>: </a:t>
            </a:r>
          </a:p>
          <a:p>
            <a:pPr marL="0" lvl="0" indent="0" algn="just" defTabSz="3600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200" dirty="0"/>
              <a:t>	</a:t>
            </a:r>
            <a:r>
              <a:rPr lang="cs-CZ" sz="2400" dirty="0"/>
              <a:t>obce; dobrovolné svazky obcí; organizace zřizované nebo zakládané obcemi; 	organizace zřizované nebo zakládané dobrovolnými svazky obcí; kraje; organizace 	zřizované nebo zakládané kraji; provozovatelé dráhy nebo drážní dopravy podle 	zákona č. 266/1994 Sb., o drahách</a:t>
            </a:r>
          </a:p>
          <a:p>
            <a:pPr lvl="0">
              <a:spcBef>
                <a:spcPts val="600"/>
              </a:spcBef>
            </a:pPr>
            <a:r>
              <a:rPr lang="cs-CZ" i="1" dirty="0">
                <a:solidFill>
                  <a:srgbClr val="0070C0"/>
                </a:solidFill>
              </a:rPr>
              <a:t>Aktivity</a:t>
            </a:r>
            <a:r>
              <a:rPr lang="cs-CZ" dirty="0"/>
              <a:t>:</a:t>
            </a:r>
            <a:endParaRPr lang="cs-CZ" sz="2200" dirty="0"/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b="1" dirty="0"/>
              <a:t> Bezpečnost dopravy </a:t>
            </a:r>
            <a:r>
              <a:rPr lang="cs-CZ" sz="2400" dirty="0"/>
              <a:t>– především realizace prvků zvyšujících bezpečnost dopravy; rekonstrukce a výstavba chodníků podél silnic I., II. a III. třídy a místních komunikací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b="1" dirty="0"/>
              <a:t> </a:t>
            </a:r>
            <a:r>
              <a:rPr lang="cs-CZ" sz="2400" b="1" dirty="0" err="1"/>
              <a:t>Cyklodoprava</a:t>
            </a:r>
            <a:r>
              <a:rPr lang="cs-CZ" sz="2400" dirty="0"/>
              <a:t> – rekonstrukce a budování cyklotras sloužících k dopravě občanů </a:t>
            </a:r>
            <a:br>
              <a:rPr lang="cs-CZ" sz="2400" dirty="0"/>
            </a:br>
            <a:r>
              <a:rPr lang="cs-CZ" sz="2400" dirty="0"/>
              <a:t>do zaměstnání, škol a za službami</a:t>
            </a:r>
          </a:p>
          <a:p>
            <a:pPr marL="0">
              <a:spcBef>
                <a:spcPts val="600"/>
              </a:spcBef>
              <a:spcAft>
                <a:spcPts val="600"/>
              </a:spcAft>
            </a:pPr>
            <a:r>
              <a:rPr lang="cs-CZ" i="1" dirty="0">
                <a:solidFill>
                  <a:srgbClr val="0070C0"/>
                </a:solidFill>
              </a:rPr>
              <a:t>Informace</a:t>
            </a:r>
            <a:r>
              <a:rPr lang="cs-CZ" dirty="0"/>
              <a:t>: </a:t>
            </a:r>
          </a:p>
          <a:p>
            <a:pPr marL="0" indent="0" defTabSz="36000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900" dirty="0"/>
              <a:t>Výzva č. 53 Udržitelná doprava - integrované projekty CLLD:</a:t>
            </a:r>
          </a:p>
          <a:p>
            <a:pPr marL="0" indent="0" defTabSz="36000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900" u="sng" dirty="0">
                <a:hlinkClick r:id="rId2"/>
              </a:rPr>
              <a:t>https://www.strukturalni-fondy.cz/cs/Microsites/IROP/Vyzvy/Vyzva-c-53-Udrzitelna-doprava-integrovane-projekty-CLLD</a:t>
            </a:r>
            <a:endParaRPr lang="cs-CZ" sz="1900" dirty="0"/>
          </a:p>
          <a:p>
            <a:pPr marL="0" indent="0" defTabSz="576000">
              <a:spcBef>
                <a:spcPts val="600"/>
              </a:spcBef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81378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31230"/>
            <a:ext cx="10515600" cy="725212"/>
          </a:xfrm>
        </p:spPr>
        <p:txBody>
          <a:bodyPr>
            <a:normAutofit/>
          </a:bodyPr>
          <a:lstStyle/>
          <a:p>
            <a:r>
              <a:rPr lang="cs-CZ" sz="3600" dirty="0"/>
              <a:t>Opatření </a:t>
            </a:r>
            <a:r>
              <a:rPr lang="cs-CZ" sz="3600" b="1" dirty="0">
                <a:solidFill>
                  <a:srgbClr val="0070C0"/>
                </a:solidFill>
              </a:rPr>
              <a:t>INFRASTRUKTURA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30014"/>
            <a:ext cx="10515600" cy="5675586"/>
          </a:xfrm>
        </p:spPr>
        <p:txBody>
          <a:bodyPr>
            <a:normAutofit fontScale="85000" lnSpcReduction="20000"/>
          </a:bodyPr>
          <a:lstStyle/>
          <a:p>
            <a:pPr marL="0">
              <a:spcBef>
                <a:spcPts val="600"/>
              </a:spcBef>
              <a:spcAft>
                <a:spcPts val="1200"/>
              </a:spcAft>
            </a:pPr>
            <a:r>
              <a:rPr lang="cs-CZ" i="1" dirty="0">
                <a:solidFill>
                  <a:srgbClr val="0070C0"/>
                </a:solidFill>
              </a:rPr>
              <a:t>Alokace</a:t>
            </a:r>
            <a:r>
              <a:rPr lang="cs-CZ" dirty="0"/>
              <a:t>: </a:t>
            </a:r>
            <a:r>
              <a:rPr lang="cs-CZ" b="1" dirty="0"/>
              <a:t>16 784 000 Kč</a:t>
            </a:r>
            <a:endParaRPr lang="cs-CZ" dirty="0"/>
          </a:p>
          <a:p>
            <a:pPr marL="0" lvl="0">
              <a:spcBef>
                <a:spcPts val="600"/>
              </a:spcBef>
            </a:pPr>
            <a:r>
              <a:rPr lang="cs-CZ" i="1" dirty="0">
                <a:solidFill>
                  <a:srgbClr val="0070C0"/>
                </a:solidFill>
              </a:rPr>
              <a:t>Příjemci podpory</a:t>
            </a:r>
            <a:r>
              <a:rPr lang="cs-CZ" dirty="0"/>
              <a:t>: </a:t>
            </a:r>
          </a:p>
          <a:p>
            <a:pPr marL="0" indent="0" algn="just" defTabSz="36000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cs-CZ" sz="2400" dirty="0"/>
              <a:t>zařízení péče o děti do 3 let; školy a školská zařízení v oblasti předškolního, základního a středního vzdělávání a vyšší odborné školy; další subjekty podílející se na realizaci vzdělávacích aktivit; obce; organizace zřizované nebo zakládané obcemi; nestátní neziskové organizace; kraje; organizace zřizované nebo zakládané kraji; organizační složky státu; příspěvkové organizace organizačních složek státu; církve a církevní organizace</a:t>
            </a:r>
          </a:p>
          <a:p>
            <a:pPr lvl="0">
              <a:spcBef>
                <a:spcPts val="600"/>
              </a:spcBef>
            </a:pPr>
            <a:r>
              <a:rPr lang="cs-CZ" i="1" dirty="0">
                <a:solidFill>
                  <a:srgbClr val="0070C0"/>
                </a:solidFill>
              </a:rPr>
              <a:t>Aktivity</a:t>
            </a:r>
            <a:r>
              <a:rPr lang="cs-CZ" dirty="0"/>
              <a:t>:</a:t>
            </a:r>
            <a:endParaRPr lang="cs-CZ" sz="22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600" b="1" dirty="0"/>
              <a:t> Infrastruktura předškolního vzdělávání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600" b="1" dirty="0"/>
              <a:t> Infrastruktura základních škol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600" b="1" dirty="0"/>
              <a:t> Infrastruktura středních a vyšších odborných škol</a:t>
            </a:r>
          </a:p>
          <a:p>
            <a:pPr lvl="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600" b="1" dirty="0"/>
              <a:t> Infrastruktura pro zájmové, neformální a celoživotní vzdělávání</a:t>
            </a:r>
          </a:p>
          <a:p>
            <a:pPr marL="0">
              <a:spcBef>
                <a:spcPts val="600"/>
              </a:spcBef>
              <a:spcAft>
                <a:spcPts val="600"/>
              </a:spcAft>
            </a:pPr>
            <a:r>
              <a:rPr lang="cs-CZ" i="1" dirty="0">
                <a:solidFill>
                  <a:srgbClr val="0070C0"/>
                </a:solidFill>
              </a:rPr>
              <a:t>Informace</a:t>
            </a:r>
            <a:r>
              <a:rPr lang="cs-CZ" dirty="0"/>
              <a:t>: </a:t>
            </a:r>
          </a:p>
          <a:p>
            <a:pPr marL="0" indent="0" defTabSz="36000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100" dirty="0"/>
              <a:t>Výzva č. 68 Zvyšování kvality a dostupnosti </a:t>
            </a:r>
            <a:r>
              <a:rPr lang="cs-CZ" sz="2100" dirty="0" err="1"/>
              <a:t>infrastrukt</a:t>
            </a:r>
            <a:r>
              <a:rPr lang="cs-CZ" sz="2100" dirty="0"/>
              <a:t>. pro vzdělávání a </a:t>
            </a:r>
            <a:r>
              <a:rPr lang="cs-CZ" sz="2100" dirty="0" err="1"/>
              <a:t>celož</a:t>
            </a:r>
            <a:r>
              <a:rPr lang="cs-CZ" sz="2100" dirty="0"/>
              <a:t>. učení - </a:t>
            </a:r>
            <a:r>
              <a:rPr lang="cs-CZ" sz="2100" dirty="0" err="1"/>
              <a:t>int</a:t>
            </a:r>
            <a:r>
              <a:rPr lang="cs-CZ" sz="2100" dirty="0"/>
              <a:t>. </a:t>
            </a:r>
            <a:r>
              <a:rPr lang="cs-CZ" sz="2100" dirty="0" err="1"/>
              <a:t>pr</a:t>
            </a:r>
            <a:r>
              <a:rPr lang="cs-CZ" sz="2100" dirty="0"/>
              <a:t>. CLLD:</a:t>
            </a:r>
          </a:p>
          <a:p>
            <a:pPr marL="0" indent="0" defTabSz="36000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100" u="sng" dirty="0">
                <a:hlinkClick r:id="rId2"/>
              </a:rPr>
              <a:t>https://www.strukturalni-fondy.cz/cs/Microsites/IROP/Vyzvy/Vyzva-c-68-Zvysovani-kvality-a-dostupnosti-Infrastruktury-pro-vzdela</a:t>
            </a:r>
            <a:r>
              <a:rPr lang="cs-CZ" sz="2100" dirty="0"/>
              <a:t> </a:t>
            </a:r>
          </a:p>
          <a:p>
            <a:pPr marL="0" indent="0" defTabSz="576000">
              <a:spcBef>
                <a:spcPts val="600"/>
              </a:spcBef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44636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31230"/>
            <a:ext cx="10515600" cy="725212"/>
          </a:xfrm>
        </p:spPr>
        <p:txBody>
          <a:bodyPr>
            <a:normAutofit/>
          </a:bodyPr>
          <a:lstStyle/>
          <a:p>
            <a:r>
              <a:rPr lang="cs-CZ" sz="3600" dirty="0"/>
              <a:t>Opatření </a:t>
            </a:r>
            <a:r>
              <a:rPr lang="cs-CZ" sz="3600" b="1" dirty="0">
                <a:solidFill>
                  <a:srgbClr val="0070C0"/>
                </a:solidFill>
              </a:rPr>
              <a:t>OCHRANA ŽIVOTŮ, ZDRAVÍ A MAJETKU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30014"/>
            <a:ext cx="10515600" cy="5475889"/>
          </a:xfrm>
        </p:spPr>
        <p:txBody>
          <a:bodyPr>
            <a:normAutofit fontScale="77500" lnSpcReduction="20000"/>
          </a:bodyPr>
          <a:lstStyle/>
          <a:p>
            <a:pPr marL="0">
              <a:spcBef>
                <a:spcPts val="600"/>
              </a:spcBef>
              <a:spcAft>
                <a:spcPts val="600"/>
              </a:spcAft>
            </a:pPr>
            <a:r>
              <a:rPr lang="cs-CZ" sz="3100" i="1" dirty="0">
                <a:solidFill>
                  <a:srgbClr val="0070C0"/>
                </a:solidFill>
              </a:rPr>
              <a:t>Alokace</a:t>
            </a:r>
            <a:r>
              <a:rPr lang="cs-CZ" sz="3100" dirty="0"/>
              <a:t>: </a:t>
            </a:r>
            <a:r>
              <a:rPr lang="cs-CZ" sz="3100" b="1" dirty="0"/>
              <a:t>3 100 000 Kč</a:t>
            </a:r>
            <a:endParaRPr lang="cs-CZ" sz="3100" dirty="0"/>
          </a:p>
          <a:p>
            <a:pPr marL="0" lvl="0">
              <a:spcBef>
                <a:spcPts val="600"/>
              </a:spcBef>
            </a:pPr>
            <a:r>
              <a:rPr lang="cs-CZ" i="1" dirty="0">
                <a:solidFill>
                  <a:srgbClr val="0070C0"/>
                </a:solidFill>
              </a:rPr>
              <a:t>Příjemci podpory</a:t>
            </a:r>
            <a:r>
              <a:rPr lang="cs-CZ" dirty="0"/>
              <a:t>: </a:t>
            </a:r>
          </a:p>
          <a:p>
            <a:pPr marL="0" indent="0" algn="just" defTabSz="360000">
              <a:lnSpc>
                <a:spcPct val="110000"/>
              </a:lnSpc>
              <a:spcBef>
                <a:spcPts val="600"/>
              </a:spcBef>
              <a:buNone/>
            </a:pPr>
            <a:r>
              <a:rPr lang="cs-CZ" sz="2600" dirty="0"/>
              <a:t>Ministerstvo vnitra – generální ředitelství HZS ČR; hasičské záchranné sbory krajů; Záchranný útvar HZS ČR; obce, které zřizují jednotky požární ochrany (§ 29 zákona č. 133/1985 Sb., o požární ochraně) – jednotky sboru dobrovolných hasičů kategorie II a III) podle přílohy zákona o požární ochraně); Ministerstvo vnitra – Policejní prezidium ČR; krajská ředitelství Policie ČR; kraje (kromě hl. m. Prahy) jako zřizovatelé zdravotnické záchranné služby krajů; státní organizace, která zřizuje jednotku HZS podniku s územní působností</a:t>
            </a:r>
          </a:p>
          <a:p>
            <a:pPr algn="just" defTabSz="3600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i="1" dirty="0">
                <a:solidFill>
                  <a:srgbClr val="0070C0"/>
                </a:solidFill>
              </a:rPr>
              <a:t>Aktivity</a:t>
            </a:r>
            <a:r>
              <a:rPr lang="cs-CZ" dirty="0"/>
              <a:t>:</a:t>
            </a:r>
            <a:endParaRPr lang="cs-CZ" sz="2200" dirty="0"/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b="1" dirty="0"/>
              <a:t> Technika pro integrovaný záchranný systém – </a:t>
            </a:r>
            <a:r>
              <a:rPr lang="cs-CZ" dirty="0"/>
              <a:t>výzva umožňuje pouze pořízení dopravního automobilu pro evakuaci a nouzové zásobovaní obyvatel obcí</a:t>
            </a:r>
            <a:endParaRPr lang="cs-CZ" b="1" dirty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b="1" dirty="0"/>
              <a:t> Stanice integrovaného záchranného systému – </a:t>
            </a:r>
            <a:r>
              <a:rPr lang="cs-CZ" dirty="0"/>
              <a:t>výzva umožňuje pouze pořízení jednoho zdroje elektrické energie pro OOP Úpice (Policie ČR)</a:t>
            </a:r>
            <a:endParaRPr lang="cs-CZ" b="1" dirty="0"/>
          </a:p>
          <a:p>
            <a:pPr>
              <a:spcAft>
                <a:spcPts val="600"/>
              </a:spcAft>
            </a:pPr>
            <a:r>
              <a:rPr lang="cs-CZ" i="1" dirty="0">
                <a:solidFill>
                  <a:srgbClr val="0070C0"/>
                </a:solidFill>
              </a:rPr>
              <a:t>Informace</a:t>
            </a:r>
            <a:r>
              <a:rPr lang="cs-CZ" dirty="0"/>
              <a:t>: </a:t>
            </a:r>
          </a:p>
          <a:p>
            <a:pPr marL="0" indent="0" defTabSz="36000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300" dirty="0"/>
              <a:t>Výzva č. 69 Integrovaný záchranný systém - integrované projekty CLLD:</a:t>
            </a:r>
          </a:p>
          <a:p>
            <a:pPr marL="0" indent="0" defTabSz="57600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300" u="sng" dirty="0">
                <a:hlinkClick r:id="rId2"/>
              </a:rPr>
              <a:t>https://www.strukturalni-fondy.cz/cs/Microsites/IROP/Vyzvy/Vyzva-c-69-Integrovany-zachranny-system-integrovane-projekty-CLLD</a:t>
            </a:r>
            <a:r>
              <a:rPr lang="cs-CZ" sz="23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3144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31230"/>
            <a:ext cx="10515600" cy="725212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Opatření </a:t>
            </a:r>
            <a:r>
              <a:rPr lang="cs-CZ" sz="3800" b="1" dirty="0">
                <a:solidFill>
                  <a:srgbClr val="0070C0"/>
                </a:solidFill>
              </a:rPr>
              <a:t>ZVÝŠENÍ KAPACITY A KVALITY SOCIÁLNÍCH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30014"/>
            <a:ext cx="10515600" cy="5475889"/>
          </a:xfrm>
        </p:spPr>
        <p:txBody>
          <a:bodyPr>
            <a:normAutofit lnSpcReduction="10000"/>
          </a:bodyPr>
          <a:lstStyle/>
          <a:p>
            <a:pPr marL="0">
              <a:spcBef>
                <a:spcPts val="600"/>
              </a:spcBef>
              <a:spcAft>
                <a:spcPts val="600"/>
              </a:spcAft>
            </a:pPr>
            <a:r>
              <a:rPr lang="cs-CZ" sz="2600" i="1" dirty="0">
                <a:solidFill>
                  <a:srgbClr val="0070C0"/>
                </a:solidFill>
              </a:rPr>
              <a:t>Alokace</a:t>
            </a:r>
            <a:r>
              <a:rPr lang="cs-CZ" sz="2600" dirty="0"/>
              <a:t>: </a:t>
            </a:r>
            <a:r>
              <a:rPr lang="cs-CZ" sz="2600" b="1" dirty="0"/>
              <a:t>5 917 000 Kč</a:t>
            </a:r>
            <a:endParaRPr lang="cs-CZ" sz="2600" dirty="0"/>
          </a:p>
          <a:p>
            <a:pPr marL="0" lvl="0">
              <a:spcBef>
                <a:spcPts val="600"/>
              </a:spcBef>
            </a:pPr>
            <a:r>
              <a:rPr lang="cs-CZ" sz="2600" i="1" dirty="0">
                <a:solidFill>
                  <a:srgbClr val="0070C0"/>
                </a:solidFill>
              </a:rPr>
              <a:t>Příjemci podpory</a:t>
            </a:r>
            <a:r>
              <a:rPr lang="cs-CZ" sz="2600" dirty="0"/>
              <a:t>: 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2400" dirty="0"/>
              <a:t>kraje a organizace zřizované a zakládané kraji; obce a organizace zřizované a zakládané obcemi; dobrovolné svazky obcí a organizace zřizované a zakládané dobrovolnými svazky obcí; organizační složky státu a jejich příspěvkové organizace; nestátní neziskové organizace; církve; církevní organizace</a:t>
            </a:r>
          </a:p>
          <a:p>
            <a:pPr algn="just" defTabSz="360000">
              <a:spcBef>
                <a:spcPts val="600"/>
              </a:spcBef>
              <a:spcAft>
                <a:spcPts val="600"/>
              </a:spcAft>
            </a:pPr>
            <a:r>
              <a:rPr lang="cs-CZ" sz="2600" i="1" dirty="0">
                <a:solidFill>
                  <a:srgbClr val="0070C0"/>
                </a:solidFill>
              </a:rPr>
              <a:t>Aktivity</a:t>
            </a:r>
            <a:r>
              <a:rPr lang="cs-CZ" sz="2600" dirty="0"/>
              <a:t>: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b="1" dirty="0"/>
              <a:t> </a:t>
            </a:r>
            <a:r>
              <a:rPr lang="cs-CZ" sz="2400" b="1" dirty="0"/>
              <a:t>Rozvoj sociálních služeb </a:t>
            </a:r>
            <a:r>
              <a:rPr lang="cs-CZ" sz="2400" dirty="0"/>
              <a:t>–</a:t>
            </a:r>
            <a:r>
              <a:rPr lang="cs-CZ" sz="2400" b="1" dirty="0"/>
              <a:t> </a:t>
            </a:r>
            <a:r>
              <a:rPr lang="cs-CZ" sz="2400" dirty="0"/>
              <a:t>především</a:t>
            </a:r>
            <a:r>
              <a:rPr lang="cs-CZ" sz="2400" b="1" dirty="0"/>
              <a:t> </a:t>
            </a:r>
            <a:r>
              <a:rPr lang="cs-CZ" sz="2400" dirty="0"/>
              <a:t>rekonstrukce a úpravy objektů, či zázemí pro poskytování sociální služby; nákup pozemků a staveb a pořízení vybavení a zařízení, které povedou ke zkvalitnění materiálně technické základny sociálních služeb</a:t>
            </a:r>
            <a:endParaRPr lang="cs-CZ" sz="2400" b="1" dirty="0"/>
          </a:p>
          <a:p>
            <a:pPr>
              <a:spcAft>
                <a:spcPts val="600"/>
              </a:spcAft>
            </a:pPr>
            <a:r>
              <a:rPr lang="cs-CZ" sz="2600" i="1" dirty="0">
                <a:solidFill>
                  <a:srgbClr val="0070C0"/>
                </a:solidFill>
              </a:rPr>
              <a:t>Informace</a:t>
            </a:r>
            <a:r>
              <a:rPr lang="cs-CZ" sz="2600" dirty="0"/>
              <a:t>:</a:t>
            </a:r>
            <a:r>
              <a:rPr lang="cs-CZ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/>
              <a:t>Výzva č. 62 Sociální infrastruktura - integrované projekty CLLD: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u="sng" dirty="0">
                <a:hlinkClick r:id="rId2"/>
              </a:rPr>
              <a:t>https://www.strukturalni-fondy.cz/cs/Microsites/IROP/Vyzvy/Vyzva-c-62-Socialni-infrastruktura-integrovane-projekty-CLLD</a:t>
            </a:r>
            <a:r>
              <a:rPr lang="cs-CZ" sz="1800" dirty="0"/>
              <a:t> </a:t>
            </a: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104901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935421"/>
            <a:ext cx="9144000" cy="3363310"/>
          </a:xfrm>
        </p:spPr>
        <p:txBody>
          <a:bodyPr>
            <a:normAutofit/>
          </a:bodyPr>
          <a:lstStyle/>
          <a:p>
            <a:r>
              <a:rPr lang="cs-CZ" sz="4000" dirty="0"/>
              <a:t>Programový rámec </a:t>
            </a:r>
            <a:br>
              <a:rPr lang="cs-CZ" dirty="0"/>
            </a:br>
            <a:r>
              <a:rPr lang="cs-CZ" b="1" dirty="0"/>
              <a:t>Program rozvoje venkova (PRV)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5266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31230"/>
            <a:ext cx="10515600" cy="725212"/>
          </a:xfrm>
        </p:spPr>
        <p:txBody>
          <a:bodyPr>
            <a:normAutofit/>
          </a:bodyPr>
          <a:lstStyle/>
          <a:p>
            <a:r>
              <a:rPr lang="cs-CZ" sz="3600" dirty="0"/>
              <a:t>Opatření </a:t>
            </a:r>
            <a:r>
              <a:rPr lang="cs-CZ" sz="3600" b="1" dirty="0">
                <a:solidFill>
                  <a:srgbClr val="0070C0"/>
                </a:solidFill>
              </a:rPr>
              <a:t>INVESTICE DO ZEMĚDĚLSKÝCH PODNIKŮ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30014"/>
            <a:ext cx="10515600" cy="5475889"/>
          </a:xfrm>
        </p:spPr>
        <p:txBody>
          <a:bodyPr>
            <a:normAutofit fontScale="92500" lnSpcReduction="20000"/>
          </a:bodyPr>
          <a:lstStyle/>
          <a:p>
            <a:pPr marL="0">
              <a:spcBef>
                <a:spcPts val="600"/>
              </a:spcBef>
              <a:spcAft>
                <a:spcPts val="600"/>
              </a:spcAft>
            </a:pPr>
            <a:r>
              <a:rPr lang="cs-CZ" i="1" dirty="0">
                <a:solidFill>
                  <a:srgbClr val="0070C0"/>
                </a:solidFill>
              </a:rPr>
              <a:t>Alokace</a:t>
            </a:r>
            <a:r>
              <a:rPr lang="cs-CZ" dirty="0"/>
              <a:t>: </a:t>
            </a:r>
            <a:r>
              <a:rPr lang="cs-CZ" b="1" dirty="0"/>
              <a:t>2 075 000 Kč</a:t>
            </a:r>
            <a:endParaRPr lang="cs-CZ" dirty="0"/>
          </a:p>
          <a:p>
            <a:pPr marL="0" lvl="0">
              <a:spcBef>
                <a:spcPts val="600"/>
              </a:spcBef>
            </a:pPr>
            <a:r>
              <a:rPr lang="cs-CZ" i="1" dirty="0">
                <a:solidFill>
                  <a:srgbClr val="0070C0"/>
                </a:solidFill>
              </a:rPr>
              <a:t>Příjemci podpory</a:t>
            </a:r>
            <a:r>
              <a:rPr lang="cs-CZ" dirty="0"/>
              <a:t>: </a:t>
            </a:r>
          </a:p>
          <a:p>
            <a:pPr marL="0" lvl="0" indent="0" algn="just" defTabSz="3600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200" dirty="0"/>
              <a:t>	</a:t>
            </a:r>
            <a:r>
              <a:rPr lang="cs-CZ" sz="2600" dirty="0"/>
              <a:t>Zemědělský podnikatel</a:t>
            </a:r>
          </a:p>
          <a:p>
            <a:pPr lvl="0">
              <a:spcBef>
                <a:spcPts val="600"/>
              </a:spcBef>
            </a:pPr>
            <a:r>
              <a:rPr lang="cs-CZ" i="1" dirty="0">
                <a:solidFill>
                  <a:srgbClr val="0070C0"/>
                </a:solidFill>
              </a:rPr>
              <a:t>Aktivity</a:t>
            </a:r>
            <a:r>
              <a:rPr lang="cs-CZ" dirty="0"/>
              <a:t>: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600" dirty="0"/>
              <a:t>Hmotné a nehmotné investice v živočišné a rostlinné výrobě, je určena na investice do zemědělských staveb a technologií pro živočišnou a rostlinnou výrobu a pro školkařskou produkci.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 Investice na pořízení mobilních strojů pro zemědělskou výrobu a investice do pořízení </a:t>
            </a:r>
            <a:r>
              <a:rPr lang="cs-CZ" sz="2600" dirty="0" err="1"/>
              <a:t>peletovacích</a:t>
            </a:r>
            <a:r>
              <a:rPr lang="cs-CZ" sz="2600" dirty="0"/>
              <a:t> zařízení pro vlastní spotřebu v zemědělském podniku.</a:t>
            </a:r>
          </a:p>
          <a:p>
            <a:pPr marL="0">
              <a:spcBef>
                <a:spcPts val="600"/>
              </a:spcBef>
              <a:spcAft>
                <a:spcPts val="600"/>
              </a:spcAft>
            </a:pPr>
            <a:r>
              <a:rPr lang="cs-CZ" i="1" dirty="0">
                <a:solidFill>
                  <a:srgbClr val="0070C0"/>
                </a:solidFill>
              </a:rPr>
              <a:t>Informace</a:t>
            </a:r>
            <a:r>
              <a:rPr lang="cs-CZ" dirty="0"/>
              <a:t>: </a:t>
            </a:r>
          </a:p>
          <a:p>
            <a:pPr marL="0" indent="0" algn="just" defTabSz="36000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900" dirty="0"/>
              <a:t>Pravidla, kterými se stanovují podmínky pro poskytování dotace na projekty Programu rozvoje venkova na období 2014–2020:</a:t>
            </a:r>
          </a:p>
          <a:p>
            <a:pPr marL="0" indent="0" algn="just" defTabSz="57600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900" u="sng" dirty="0">
                <a:hlinkClick r:id="rId2"/>
              </a:rPr>
              <a:t>http://www.szif.cz/cs/CmDocument?rid=%2Fapa_anon%2Fcs%2Fdokumenty_ke_stazeni%2Fprv2014%2Fopatreni%2Fleader%2F1921%2F1481631863657.pdf</a:t>
            </a:r>
            <a:r>
              <a:rPr lang="cs-CZ" sz="1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3872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31230"/>
            <a:ext cx="10515600" cy="725212"/>
          </a:xfrm>
        </p:spPr>
        <p:txBody>
          <a:bodyPr>
            <a:normAutofit/>
          </a:bodyPr>
          <a:lstStyle/>
          <a:p>
            <a:r>
              <a:rPr lang="cs-CZ" sz="3600" dirty="0"/>
              <a:t>Opatření </a:t>
            </a:r>
            <a:r>
              <a:rPr lang="cs-CZ" sz="3600" b="1" dirty="0">
                <a:solidFill>
                  <a:srgbClr val="0070C0"/>
                </a:solidFill>
              </a:rPr>
              <a:t>LESNICKÁ INFRASTRUKTURA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30014"/>
            <a:ext cx="10515600" cy="5475889"/>
          </a:xfrm>
        </p:spPr>
        <p:txBody>
          <a:bodyPr>
            <a:normAutofit fontScale="92500" lnSpcReduction="20000"/>
          </a:bodyPr>
          <a:lstStyle/>
          <a:p>
            <a:pPr marL="0">
              <a:spcBef>
                <a:spcPts val="600"/>
              </a:spcBef>
              <a:spcAft>
                <a:spcPts val="600"/>
              </a:spcAft>
            </a:pPr>
            <a:r>
              <a:rPr lang="cs-CZ" i="1" dirty="0">
                <a:solidFill>
                  <a:srgbClr val="0070C0"/>
                </a:solidFill>
              </a:rPr>
              <a:t>Alokace</a:t>
            </a:r>
            <a:r>
              <a:rPr lang="cs-CZ" dirty="0"/>
              <a:t>: </a:t>
            </a:r>
            <a:r>
              <a:rPr lang="cs-CZ" b="1" dirty="0"/>
              <a:t>3 000 000 Kč</a:t>
            </a:r>
            <a:endParaRPr lang="cs-CZ" dirty="0"/>
          </a:p>
          <a:p>
            <a:pPr marL="0" lvl="0">
              <a:spcBef>
                <a:spcPts val="600"/>
              </a:spcBef>
            </a:pPr>
            <a:r>
              <a:rPr lang="cs-CZ" i="1" dirty="0">
                <a:solidFill>
                  <a:srgbClr val="0070C0"/>
                </a:solidFill>
              </a:rPr>
              <a:t>Příjemci podpory</a:t>
            </a:r>
            <a:r>
              <a:rPr lang="cs-CZ" dirty="0"/>
              <a:t>: </a:t>
            </a:r>
          </a:p>
          <a:p>
            <a:pPr marL="0" lvl="0" indent="0" algn="just" defTabSz="36000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cs-CZ" sz="2400" dirty="0"/>
              <a:t>Fyzické nebo právnické osoby hospodařící v lesích, které jsou ve vlastnictví soukromých osob nebo jejich sdružení nebo spolků s právní osobností, vysokých škol, obcí nebo jejich svazků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cs-CZ" i="1" dirty="0">
                <a:solidFill>
                  <a:srgbClr val="0070C0"/>
                </a:solidFill>
              </a:rPr>
              <a:t>Aktivity</a:t>
            </a:r>
            <a:r>
              <a:rPr lang="cs-CZ" dirty="0"/>
              <a:t>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600" dirty="0"/>
              <a:t>Hmotné nebo nehmotné investice, které souvisejí s rekonstrukcí a budováním lesnické infrastruktury vedoucí ke zlepšení kvality či zvýšení hustoty lesních cest. Kromě rekonstrukce a výstavby lesních cest bude podporována i obnova či nová výstavba souvisejících objektů a technického vybavení.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cs-CZ" i="1" dirty="0">
                <a:solidFill>
                  <a:srgbClr val="0070C0"/>
                </a:solidFill>
              </a:rPr>
              <a:t>Informace</a:t>
            </a:r>
            <a:r>
              <a:rPr lang="cs-CZ" dirty="0"/>
              <a:t>: </a:t>
            </a:r>
          </a:p>
          <a:p>
            <a:pPr marL="0" indent="0" algn="just" defTabSz="36000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900" dirty="0"/>
              <a:t>Pravidla, kterými se stanovují podmínky pro poskytování dotace na projekty Programu rozvoje venkova na období 2014–2020:</a:t>
            </a:r>
          </a:p>
          <a:p>
            <a:pPr marL="0" indent="0" algn="just" defTabSz="57600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900" u="sng" dirty="0">
                <a:hlinkClick r:id="rId2"/>
              </a:rPr>
              <a:t>http://www.szif.cz/cs/CmDocument?rid=%2Fapa_anon%2Fcs%2Fdokumenty_ke_stazeni%2Fprv2014%2Fopatreni%2Fleader%2F1921%2F1481631863657.pdf</a:t>
            </a:r>
            <a:r>
              <a:rPr lang="cs-CZ" sz="1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0588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31230"/>
            <a:ext cx="10515600" cy="725212"/>
          </a:xfrm>
        </p:spPr>
        <p:txBody>
          <a:bodyPr>
            <a:normAutofit/>
          </a:bodyPr>
          <a:lstStyle/>
          <a:p>
            <a:r>
              <a:rPr lang="cs-CZ" sz="3600" dirty="0"/>
              <a:t>Opatření </a:t>
            </a:r>
            <a:r>
              <a:rPr lang="cs-CZ" sz="3600" b="1" dirty="0">
                <a:solidFill>
                  <a:srgbClr val="0070C0"/>
                </a:solidFill>
              </a:rPr>
              <a:t>ZEMĚDĚLSKÁ INFRASTRUKTURA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30014"/>
            <a:ext cx="10515600" cy="5475889"/>
          </a:xfrm>
        </p:spPr>
        <p:txBody>
          <a:bodyPr>
            <a:normAutofit fontScale="92500" lnSpcReduction="20000"/>
          </a:bodyPr>
          <a:lstStyle/>
          <a:p>
            <a:pPr marL="0">
              <a:spcBef>
                <a:spcPts val="600"/>
              </a:spcBef>
              <a:spcAft>
                <a:spcPts val="600"/>
              </a:spcAft>
            </a:pPr>
            <a:r>
              <a:rPr lang="cs-CZ" i="1" dirty="0">
                <a:solidFill>
                  <a:srgbClr val="0070C0"/>
                </a:solidFill>
              </a:rPr>
              <a:t>Alokace</a:t>
            </a:r>
            <a:r>
              <a:rPr lang="cs-CZ" dirty="0"/>
              <a:t>: </a:t>
            </a:r>
            <a:r>
              <a:rPr lang="cs-CZ" b="1" dirty="0"/>
              <a:t>4 000 000 Kč</a:t>
            </a:r>
            <a:endParaRPr lang="cs-CZ" dirty="0"/>
          </a:p>
          <a:p>
            <a:pPr marL="0" lvl="0">
              <a:spcBef>
                <a:spcPts val="600"/>
              </a:spcBef>
            </a:pPr>
            <a:r>
              <a:rPr lang="cs-CZ" i="1" dirty="0">
                <a:solidFill>
                  <a:srgbClr val="0070C0"/>
                </a:solidFill>
              </a:rPr>
              <a:t>Příjemci podpory</a:t>
            </a:r>
            <a:r>
              <a:rPr lang="cs-CZ" dirty="0"/>
              <a:t>: </a:t>
            </a:r>
          </a:p>
          <a:p>
            <a:pPr marL="0" lvl="0" indent="0" algn="just" defTabSz="36000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cs-CZ" sz="2600" dirty="0"/>
              <a:t>Obec nebo zemědělský podnikatel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cs-CZ" i="1" dirty="0">
                <a:solidFill>
                  <a:srgbClr val="0070C0"/>
                </a:solidFill>
              </a:rPr>
              <a:t>Aktivity</a:t>
            </a:r>
            <a:r>
              <a:rPr lang="cs-CZ" dirty="0"/>
              <a:t>: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600" dirty="0"/>
              <a:t>Hmotné nebo nehmotné investice, které souvisejí s rekonstrukcí a budováním zemědělské infrastruktury vedoucí ke zlepšení kvality či zvýšení hustoty polních cest. Kromě rekonstrukce a výstavby polních cest bude podporována i obnova či nová výstavba souvisejících objektů a technického vybavení. Polní cesty musí být realizovány na území, kde byly dokončeny pozemkové úpravy, a mimo intravilán obce.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i="1" dirty="0">
                <a:solidFill>
                  <a:srgbClr val="0070C0"/>
                </a:solidFill>
              </a:rPr>
              <a:t>Informace</a:t>
            </a:r>
            <a:r>
              <a:rPr lang="cs-CZ" dirty="0"/>
              <a:t>: </a:t>
            </a:r>
          </a:p>
          <a:p>
            <a:pPr marL="0" indent="0" algn="just" defTabSz="36000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900" dirty="0"/>
              <a:t>Pravidla, kterými se stanovují podmínky pro poskytování dotace na projekty Programu rozvoje venkova na období 2014–2020:</a:t>
            </a:r>
          </a:p>
          <a:p>
            <a:pPr marL="0" indent="0" algn="just" defTabSz="57600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900" u="sng" dirty="0">
                <a:hlinkClick r:id="rId2"/>
              </a:rPr>
              <a:t>http://www.szif.cz/cs/CmDocument?rid=%2Fapa_anon%2Fcs%2Fdokumenty_ke_stazeni%2Fprv2014%2Fopatreni%2Fleader%2F1921%2F1481631863657.pdf</a:t>
            </a:r>
            <a:r>
              <a:rPr lang="cs-CZ" sz="1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7346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119</Words>
  <Application>Microsoft Office PowerPoint</Application>
  <PresentationFormat>Širokoúhlá obrazovka</PresentationFormat>
  <Paragraphs>139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Motiv Office</vt:lpstr>
      <vt:lpstr>Programový rámec  Integrovaný regionální operační program (IROP)</vt:lpstr>
      <vt:lpstr>Opatření BEZPEČNOST A UDRŽITELNOST DOPRAVY</vt:lpstr>
      <vt:lpstr>Opatření INFRASTRUKTURA VZDĚLÁVÁNÍ</vt:lpstr>
      <vt:lpstr>Opatření OCHRANA ŽIVOTŮ, ZDRAVÍ A MAJETKU</vt:lpstr>
      <vt:lpstr>Opatření ZVÝŠENÍ KAPACITY A KVALITY SOCIÁLNÍCH SLUŽEB</vt:lpstr>
      <vt:lpstr>Programový rámec  Program rozvoje venkova (PRV)</vt:lpstr>
      <vt:lpstr>Opatření INVESTICE DO ZEMĚDĚLSKÝCH PODNIKŮ</vt:lpstr>
      <vt:lpstr>Opatření LESNICKÁ INFRASTRUKTURA</vt:lpstr>
      <vt:lpstr>Opatření ZEMĚDĚLSKÁ INFRASTRUKTURA</vt:lpstr>
      <vt:lpstr>Opatření PODPORA INVESTIC NA ZALOŽENÍ NEBO ROZVOJ NEZEMĚDĚLSKÝCH ČINNOSTÍ</vt:lpstr>
      <vt:lpstr>Opatření NEPRODUKTIVNÍ INVESTICE V LESÍCH</vt:lpstr>
      <vt:lpstr>Opatření INVESTICE DO LESNICKÝCH TECHNOLOGIÍ, ZPRACOVÁNÍ LESNICKÝCH PRODUKTŮ, JEJICH MOBILIZACE A UVÁDĚNÍ NA TRH</vt:lpstr>
      <vt:lpstr>Programový rámec  Operační program Zaměstnanost (OPZ)</vt:lpstr>
      <vt:lpstr>Opatření SOCIÁLNÍ SLUŽBY A SOCIÁLNÍ ZAČLEŇOVÁNÍ</vt:lpstr>
      <vt:lpstr>Opatření ZAMĚSTNANOST</vt:lpstr>
      <vt:lpstr>Opatření PRORODINNÁ OPATŘENÍ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Programový rámec  Integrovaný regionální operační program (IROP)</dc:title>
  <dc:creator>Gollová Dita</dc:creator>
  <cp:lastModifiedBy>Gollová Dita</cp:lastModifiedBy>
  <cp:revision>25</cp:revision>
  <dcterms:created xsi:type="dcterms:W3CDTF">2017-06-14T06:34:43Z</dcterms:created>
  <dcterms:modified xsi:type="dcterms:W3CDTF">2017-06-19T08:32:36Z</dcterms:modified>
</cp:coreProperties>
</file>