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handoutMasterIdLst>
    <p:handoutMasterId r:id="rId18"/>
  </p:handoutMasterIdLst>
  <p:sldIdLst>
    <p:sldId id="256" r:id="rId2"/>
    <p:sldId id="257" r:id="rId3"/>
    <p:sldId id="303" r:id="rId4"/>
    <p:sldId id="296" r:id="rId5"/>
    <p:sldId id="321" r:id="rId6"/>
    <p:sldId id="305" r:id="rId7"/>
    <p:sldId id="316" r:id="rId8"/>
    <p:sldId id="317" r:id="rId9"/>
    <p:sldId id="318" r:id="rId10"/>
    <p:sldId id="306" r:id="rId11"/>
    <p:sldId id="320" r:id="rId12"/>
    <p:sldId id="307" r:id="rId13"/>
    <p:sldId id="319" r:id="rId14"/>
    <p:sldId id="304" r:id="rId15"/>
    <p:sldId id="295" r:id="rId16"/>
    <p:sldId id="278" r:id="rId17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09" autoAdjust="0"/>
    <p:restoredTop sz="93698" autoAdjust="0"/>
  </p:normalViewPr>
  <p:slideViewPr>
    <p:cSldViewPr>
      <p:cViewPr varScale="1">
        <p:scale>
          <a:sx n="71" d="100"/>
          <a:sy n="71" d="100"/>
        </p:scale>
        <p:origin x="11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247" cy="4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defTabSz="913624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 bwMode="auto">
          <a:xfrm>
            <a:off x="3849826" y="0"/>
            <a:ext cx="2946246" cy="4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 defTabSz="913624">
              <a:defRPr sz="1200"/>
            </a:lvl1pPr>
          </a:lstStyle>
          <a:p>
            <a:fld id="{65C79CA5-5855-485B-BF06-D838EA4BAA99}" type="datetimeFigureOut">
              <a:rPr lang="cs-CZ"/>
              <a:pPr/>
              <a:t>17. 9. 2015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 bwMode="auto">
          <a:xfrm>
            <a:off x="0" y="9427828"/>
            <a:ext cx="2946247" cy="49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defTabSz="913624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 bwMode="auto">
          <a:xfrm>
            <a:off x="3849826" y="9427828"/>
            <a:ext cx="2946246" cy="49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 defTabSz="913624">
              <a:defRPr sz="1200"/>
            </a:lvl1pPr>
          </a:lstStyle>
          <a:p>
            <a:fld id="{32A71BD4-447C-4176-8B0B-752AFA704E1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688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1B18E-4924-4E4E-8CAD-B5CB749CD197}" type="datetimeFigureOut">
              <a:rPr lang="cs-CZ"/>
              <a:pPr>
                <a:defRPr/>
              </a:pPr>
              <a:t>17. 9. 2015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6F672-DB8D-42C7-ABD5-5E48DB6A56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78A4E-E8BA-4FB9-A8AA-65440587C75D}" type="datetimeFigureOut">
              <a:rPr lang="cs-CZ"/>
              <a:pPr>
                <a:defRPr/>
              </a:pPr>
              <a:t>17. 9. 2015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A5EEF-0AD1-425E-8986-6F000CA407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ED9E1-714F-4BE5-A3BD-3D888E24D5F0}" type="datetimeFigureOut">
              <a:rPr lang="cs-CZ"/>
              <a:pPr>
                <a:defRPr/>
              </a:pPr>
              <a:t>17. 9. 2015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1AD3F-EC68-4408-9F31-5199BA974A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B12B7-D297-4D80-87F6-E3C71BE5C4A4}" type="datetimeFigureOut">
              <a:rPr lang="cs-CZ"/>
              <a:pPr>
                <a:defRPr/>
              </a:pPr>
              <a:t>17. 9. 2015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745D3-71B7-46BD-9C3E-333BE59C45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1F059-CB46-4722-8064-E4CDE25FA32A}" type="datetimeFigureOut">
              <a:rPr lang="cs-CZ"/>
              <a:pPr>
                <a:defRPr/>
              </a:pPr>
              <a:t>17. 9. 2015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16559-4B2D-4308-8864-2D62EF419B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61E36-1A4B-4100-91A8-2CE6F4AD0CD7}" type="datetimeFigureOut">
              <a:rPr lang="cs-CZ"/>
              <a:pPr>
                <a:defRPr/>
              </a:pPr>
              <a:t>17. 9. 2015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390CB-9D2A-4E3B-9B31-7E0FFD76C5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F5692-4C71-48BE-A8CF-B90C92E735E1}" type="datetimeFigureOut">
              <a:rPr lang="cs-CZ"/>
              <a:pPr>
                <a:defRPr/>
              </a:pPr>
              <a:t>17. 9. 2015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4D830-3AE7-447B-84CB-E21D3530A6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958D4-0F8A-46F3-9442-A27F04637BC3}" type="datetimeFigureOut">
              <a:rPr lang="cs-CZ"/>
              <a:pPr>
                <a:defRPr/>
              </a:pPr>
              <a:t>17. 9. 2015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37EDC-3511-4A69-AC8E-390D26E007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E023D-2CE5-424D-A277-04E12F698236}" type="datetimeFigureOut">
              <a:rPr lang="cs-CZ"/>
              <a:pPr>
                <a:defRPr/>
              </a:pPr>
              <a:t>17. 9. 2015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9E0D3-637A-47CA-96DC-E1F981EC02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11D8D-7AAA-4B5A-8945-8B72246D0F77}" type="datetimeFigureOut">
              <a:rPr lang="cs-CZ"/>
              <a:pPr>
                <a:defRPr/>
              </a:pPr>
              <a:t>17. 9. 2015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CD28E-5CCC-4B31-881E-43BF152EFA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642E-6A83-4205-B569-D152BE4F833E}" type="datetimeFigureOut">
              <a:rPr lang="cs-CZ"/>
              <a:pPr>
                <a:defRPr/>
              </a:pPr>
              <a:t>17. 9. 2015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E1AFB-DFF4-4A6C-A6D7-FABB3A283D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D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F633C7-7990-4DCB-87FB-A42C13E8B118}" type="datetimeFigureOut">
              <a:rPr lang="cs-CZ"/>
              <a:pPr>
                <a:defRPr/>
              </a:pPr>
              <a:t>17. 9. 2015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25DB8D-6CD8-48F1-910A-E4835DB86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Nadpis 1"/>
          <p:cNvSpPr>
            <a:spLocks noGrp="1"/>
          </p:cNvSpPr>
          <p:nvPr>
            <p:ph type="ctrTitle"/>
          </p:nvPr>
        </p:nvSpPr>
        <p:spPr>
          <a:xfrm>
            <a:off x="687388" y="1125538"/>
            <a:ext cx="7772400" cy="1470025"/>
          </a:xfrm>
        </p:spPr>
        <p:txBody>
          <a:bodyPr/>
          <a:lstStyle/>
          <a:p>
            <a:pPr eaLnBrk="1" hangingPunct="1"/>
            <a:r>
              <a:rPr lang="cs-CZ" sz="4000" b="1" dirty="0" smtClean="0"/>
              <a:t>Sněm</a:t>
            </a:r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 smtClean="0"/>
              <a:t>Místní akční skupiny</a:t>
            </a:r>
            <a:br>
              <a:rPr lang="cs-CZ" sz="3200" b="1" dirty="0" smtClean="0"/>
            </a:br>
            <a:r>
              <a:rPr lang="cs-CZ" sz="3200" b="1" dirty="0" smtClean="0"/>
              <a:t>Království – Jestřebí hory, o.p.s.</a:t>
            </a:r>
          </a:p>
        </p:txBody>
      </p:sp>
      <p:sp>
        <p:nvSpPr>
          <p:cNvPr id="14339" name="Podnadpis 2"/>
          <p:cNvSpPr>
            <a:spLocks noGrp="1"/>
          </p:cNvSpPr>
          <p:nvPr>
            <p:ph type="subTitle" idx="1"/>
          </p:nvPr>
        </p:nvSpPr>
        <p:spPr>
          <a:xfrm>
            <a:off x="1351068" y="3094063"/>
            <a:ext cx="6729412" cy="1800200"/>
          </a:xfrm>
        </p:spPr>
        <p:txBody>
          <a:bodyPr/>
          <a:lstStyle/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čtvrtek 17. 9. 2015 od 17:30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Kulturní </a:t>
            </a:r>
            <a:r>
              <a:rPr lang="cs-CZ" b="1" dirty="0">
                <a:solidFill>
                  <a:schemeClr val="tx1"/>
                </a:solidFill>
              </a:rPr>
              <a:t>dům </a:t>
            </a:r>
            <a:r>
              <a:rPr lang="cs-CZ" b="1" dirty="0" smtClean="0">
                <a:solidFill>
                  <a:schemeClr val="tx1"/>
                </a:solidFill>
              </a:rPr>
              <a:t>Libňatov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4340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321146" y="260648"/>
            <a:ext cx="7772400" cy="792609"/>
          </a:xfrm>
        </p:spPr>
        <p:txBody>
          <a:bodyPr/>
          <a:lstStyle/>
          <a:p>
            <a:pPr lvl="0"/>
            <a:r>
              <a:rPr lang="cs-CZ" sz="3200" b="1" dirty="0"/>
              <a:t>Aktuální informace z tvorby strategie komunitně vedeného místního </a:t>
            </a:r>
            <a:r>
              <a:rPr lang="cs-CZ" sz="3200" b="1" dirty="0" smtClean="0"/>
              <a:t>rozvoje </a:t>
            </a:r>
            <a:endParaRPr lang="cs-CZ" sz="3200" dirty="0"/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391" y="62191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32730" y="1916832"/>
            <a:ext cx="8283302" cy="285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l">
              <a:buFontTx/>
              <a:buChar char="-"/>
            </a:pPr>
            <a:r>
              <a:rPr lang="cs-CZ" sz="2800" b="1" dirty="0" smtClean="0">
                <a:solidFill>
                  <a:schemeClr val="tx1"/>
                </a:solidFill>
              </a:rPr>
              <a:t>1. září – vyhlášena výzva na podporu strategií komunitně vedeného místní rozvoje</a:t>
            </a:r>
          </a:p>
          <a:p>
            <a:pPr marL="457200" indent="-457200" algn="l">
              <a:buFontTx/>
              <a:buChar char="-"/>
            </a:pPr>
            <a:r>
              <a:rPr lang="cs-CZ" sz="2800" b="1" dirty="0">
                <a:solidFill>
                  <a:schemeClr val="tx1"/>
                </a:solidFill>
              </a:rPr>
              <a:t>podmínkou pro podání žádosti je schválená </a:t>
            </a:r>
            <a:r>
              <a:rPr lang="cs-CZ" sz="2800" b="1" dirty="0" smtClean="0">
                <a:solidFill>
                  <a:schemeClr val="tx1"/>
                </a:solidFill>
              </a:rPr>
              <a:t>standardizace</a:t>
            </a:r>
          </a:p>
          <a:p>
            <a:pPr marL="457200" lvl="0" indent="-457200" algn="l">
              <a:buFontTx/>
              <a:buChar char="-"/>
            </a:pPr>
            <a:r>
              <a:rPr lang="cs-CZ" sz="2800" b="1" dirty="0">
                <a:solidFill>
                  <a:schemeClr val="tx1"/>
                </a:solidFill>
              </a:rPr>
              <a:t>aktuálně prochází naše strategie připomínkováním na </a:t>
            </a:r>
            <a:r>
              <a:rPr lang="cs-CZ" sz="2800" b="1" dirty="0" smtClean="0">
                <a:solidFill>
                  <a:schemeClr val="tx1"/>
                </a:solidFill>
              </a:rPr>
              <a:t>MMR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3767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321146" y="260648"/>
            <a:ext cx="7772400" cy="792609"/>
          </a:xfrm>
        </p:spPr>
        <p:txBody>
          <a:bodyPr/>
          <a:lstStyle/>
          <a:p>
            <a:pPr lvl="0"/>
            <a:r>
              <a:rPr lang="cs-CZ" sz="3200" b="1" dirty="0"/>
              <a:t>Aktuální informace z tvorby strategie komunitně vedeného místního </a:t>
            </a:r>
            <a:r>
              <a:rPr lang="cs-CZ" sz="3200" b="1" dirty="0" smtClean="0"/>
              <a:t>rozvoje </a:t>
            </a:r>
            <a:endParaRPr lang="cs-CZ" sz="3200" dirty="0"/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391" y="62191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32730" y="1725111"/>
            <a:ext cx="8283302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l">
              <a:buFontTx/>
              <a:buChar char="-"/>
            </a:pPr>
            <a:r>
              <a:rPr lang="cs-CZ" sz="2800" b="1" dirty="0" smtClean="0">
                <a:solidFill>
                  <a:schemeClr val="tx1"/>
                </a:solidFill>
              </a:rPr>
              <a:t>čeká </a:t>
            </a:r>
            <a:r>
              <a:rPr lang="cs-CZ" sz="2800" b="1" dirty="0">
                <a:solidFill>
                  <a:schemeClr val="tx1"/>
                </a:solidFill>
              </a:rPr>
              <a:t>se na finální verzi metodiky pro tvorbu strategie a metodiky pro využití integrovaných </a:t>
            </a:r>
            <a:r>
              <a:rPr lang="cs-CZ" sz="2800" b="1" dirty="0" smtClean="0">
                <a:solidFill>
                  <a:schemeClr val="tx1"/>
                </a:solidFill>
              </a:rPr>
              <a:t>nástrojů</a:t>
            </a:r>
          </a:p>
          <a:p>
            <a:pPr marL="457200" indent="-457200" algn="l">
              <a:buFontTx/>
              <a:buChar char="-"/>
            </a:pPr>
            <a:r>
              <a:rPr lang="cs-CZ" sz="2800" b="1" dirty="0">
                <a:solidFill>
                  <a:schemeClr val="tx1"/>
                </a:solidFill>
              </a:rPr>
              <a:t>stále není vyjasněná konečná finanční alokace ani podpora MAS v jednotlivých </a:t>
            </a:r>
            <a:r>
              <a:rPr lang="cs-CZ" sz="2800" b="1" dirty="0" smtClean="0">
                <a:solidFill>
                  <a:schemeClr val="tx1"/>
                </a:solidFill>
              </a:rPr>
              <a:t>OP (MAS KJH, o.p.s. aktuálně podpořena v IROP, PRV, OP Zaměstnanost a OP Výzkum, vývoj, vzdělávání)</a:t>
            </a:r>
          </a:p>
        </p:txBody>
      </p:sp>
    </p:spTree>
    <p:extLst>
      <p:ext uri="{BB962C8B-B14F-4D97-AF65-F5344CB8AC3E}">
        <p14:creationId xmlns:p14="http://schemas.microsoft.com/office/powerpoint/2010/main" val="307054490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321146" y="116632"/>
            <a:ext cx="7772400" cy="936625"/>
          </a:xfrm>
        </p:spPr>
        <p:txBody>
          <a:bodyPr/>
          <a:lstStyle/>
          <a:p>
            <a:pPr lvl="0"/>
            <a:r>
              <a:rPr lang="cs-CZ" sz="3200" b="1" dirty="0"/>
              <a:t>Místní akční plány pro mateřské 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a </a:t>
            </a:r>
            <a:r>
              <a:rPr lang="cs-CZ" sz="3200" b="1" dirty="0"/>
              <a:t>základní školy – projekt MAS;</a:t>
            </a:r>
            <a:endParaRPr lang="cs-CZ" sz="3200" dirty="0"/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39552" y="1317507"/>
            <a:ext cx="7920880" cy="385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cs-CZ" sz="2600" dirty="0" smtClean="0">
                <a:solidFill>
                  <a:schemeClr val="tx1"/>
                </a:solidFill>
              </a:rPr>
              <a:t>V</a:t>
            </a:r>
            <a:r>
              <a:rPr lang="cs-CZ" sz="2600" dirty="0">
                <a:solidFill>
                  <a:schemeClr val="tx1"/>
                </a:solidFill>
              </a:rPr>
              <a:t> rámci OP </a:t>
            </a:r>
            <a:r>
              <a:rPr lang="cs-CZ" sz="2600" dirty="0" smtClean="0">
                <a:solidFill>
                  <a:schemeClr val="tx1"/>
                </a:solidFill>
              </a:rPr>
              <a:t>Výzkum, vývoj a vzdělávání budou </a:t>
            </a:r>
            <a:r>
              <a:rPr lang="cs-CZ" sz="2600" dirty="0">
                <a:solidFill>
                  <a:schemeClr val="tx1"/>
                </a:solidFill>
              </a:rPr>
              <a:t>zpracovávány strategické dokumenty pro oblast školství (ZŠ i MŠ). 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cs-CZ" sz="2600" dirty="0" smtClean="0">
                <a:solidFill>
                  <a:schemeClr val="tx1"/>
                </a:solidFill>
              </a:rPr>
              <a:t>Po </a:t>
            </a:r>
            <a:r>
              <a:rPr lang="cs-CZ" sz="2600" dirty="0">
                <a:solidFill>
                  <a:schemeClr val="tx1"/>
                </a:solidFill>
              </a:rPr>
              <a:t>dohodě v území ORP Trutnov bude MAS Království – Jestřebí hory, o.p.s. žadatelem. Na žádost obce Čermná bude tato obec připojena k našemu MAP. </a:t>
            </a:r>
            <a:endParaRPr lang="cs-CZ" sz="2600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cs-CZ" sz="2600" dirty="0" smtClean="0">
                <a:solidFill>
                  <a:schemeClr val="tx1"/>
                </a:solidFill>
              </a:rPr>
              <a:t>Dotace </a:t>
            </a:r>
            <a:r>
              <a:rPr lang="cs-CZ" sz="2600" dirty="0">
                <a:solidFill>
                  <a:schemeClr val="tx1"/>
                </a:solidFill>
              </a:rPr>
              <a:t>bude na </a:t>
            </a:r>
            <a:r>
              <a:rPr lang="cs-CZ" sz="2600" dirty="0" smtClean="0">
                <a:solidFill>
                  <a:schemeClr val="tx1"/>
                </a:solidFill>
              </a:rPr>
              <a:t>2 </a:t>
            </a:r>
            <a:r>
              <a:rPr lang="cs-CZ" sz="2600" dirty="0">
                <a:solidFill>
                  <a:schemeClr val="tx1"/>
                </a:solidFill>
              </a:rPr>
              <a:t>roky a je zajištěno 100 % financování. Výzva </a:t>
            </a:r>
            <a:r>
              <a:rPr lang="cs-CZ" sz="2600" dirty="0" smtClean="0">
                <a:solidFill>
                  <a:schemeClr val="tx1"/>
                </a:solidFill>
              </a:rPr>
              <a:t>vyhlášena k 8. 9. 2015, termín odevzdání žádosti 24. 11. 2015. </a:t>
            </a:r>
            <a:endParaRPr kumimoji="0" lang="cs-CZ" altLang="cs-CZ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6053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321146" y="116632"/>
            <a:ext cx="7772400" cy="936625"/>
          </a:xfrm>
        </p:spPr>
        <p:txBody>
          <a:bodyPr/>
          <a:lstStyle/>
          <a:p>
            <a:pPr lvl="0"/>
            <a:r>
              <a:rPr lang="cs-CZ" sz="3200" b="1" dirty="0"/>
              <a:t>Místní akční plány pro mateřské 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a </a:t>
            </a:r>
            <a:r>
              <a:rPr lang="cs-CZ" sz="3200" b="1" dirty="0"/>
              <a:t>základní školy – projekt MAS;</a:t>
            </a:r>
            <a:endParaRPr lang="cs-CZ" sz="3200" dirty="0"/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544" y="1484784"/>
            <a:ext cx="7920880" cy="385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cs-CZ" sz="2600" dirty="0" smtClean="0">
                <a:solidFill>
                  <a:schemeClr val="tx1"/>
                </a:solidFill>
              </a:rPr>
              <a:t>Vznikne koncepční dokument pro oblast vzdělávání na principu partnerství – tedy to co dělá MAS od roku 2006.</a:t>
            </a:r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cs-CZ" sz="2600" dirty="0" smtClean="0">
                <a:solidFill>
                  <a:schemeClr val="tx1"/>
                </a:solidFill>
              </a:rPr>
              <a:t>Do projektu budou zapojeny – školy, obce, rodiče, místní podnikatelé a firmy, agentury pro sociální začleňování, NNO, kraj atd. </a:t>
            </a:r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cs-CZ" sz="2600" dirty="0" smtClean="0">
                <a:solidFill>
                  <a:schemeClr val="tx1"/>
                </a:solidFill>
              </a:rPr>
              <a:t>Školy do regionální koncepce zapracují vlastní požadavky a tím se usnadní šance uspět v rámci dotací EU. </a:t>
            </a:r>
          </a:p>
        </p:txBody>
      </p:sp>
    </p:spTree>
    <p:extLst>
      <p:ext uri="{BB962C8B-B14F-4D97-AF65-F5344CB8AC3E}">
        <p14:creationId xmlns:p14="http://schemas.microsoft.com/office/powerpoint/2010/main" val="419121107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684213" y="116632"/>
            <a:ext cx="7772400" cy="936625"/>
          </a:xfrm>
        </p:spPr>
        <p:txBody>
          <a:bodyPr/>
          <a:lstStyle/>
          <a:p>
            <a:pPr lvl="0"/>
            <a:r>
              <a:rPr lang="cs-CZ" sz="3200" b="1" dirty="0" smtClean="0"/>
              <a:t>Příprava </a:t>
            </a:r>
            <a:r>
              <a:rPr lang="cs-CZ" sz="3200" b="1" dirty="0"/>
              <a:t>aktivit pro </a:t>
            </a:r>
            <a:r>
              <a:rPr lang="cs-CZ" sz="3200" b="1" dirty="0" smtClean="0"/>
              <a:t>podzim</a:t>
            </a:r>
            <a:endParaRPr lang="cs-CZ" sz="3200" dirty="0"/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684213" y="1628800"/>
            <a:ext cx="7772400" cy="3905376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chemeClr val="tx1"/>
                </a:solidFill>
              </a:rPr>
              <a:t>Exkurze </a:t>
            </a:r>
            <a:r>
              <a:rPr lang="cs-CZ" sz="2800" dirty="0">
                <a:solidFill>
                  <a:schemeClr val="tx1"/>
                </a:solidFill>
              </a:rPr>
              <a:t>na východní Slovensko (26.–30. 10. 2015</a:t>
            </a:r>
            <a:r>
              <a:rPr lang="cs-CZ" sz="2800" dirty="0" smtClean="0">
                <a:solidFill>
                  <a:schemeClr val="tx1"/>
                </a:solidFill>
              </a:rPr>
              <a:t>) – zaslány propozice – přihlášky co nejdřív, v tuto chvíli je přihlášeno již 24 lidí, strop je 45;</a:t>
            </a:r>
          </a:p>
          <a:p>
            <a:pPr marL="457200" indent="-457200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chemeClr val="tx1"/>
                </a:solidFill>
              </a:rPr>
              <a:t>III</a:t>
            </a:r>
            <a:r>
              <a:rPr lang="cs-CZ" sz="2800" dirty="0">
                <a:solidFill>
                  <a:schemeClr val="tx1"/>
                </a:solidFill>
              </a:rPr>
              <a:t>. Venkovská konference </a:t>
            </a:r>
            <a:r>
              <a:rPr lang="cs-CZ" sz="2800" dirty="0" smtClean="0">
                <a:solidFill>
                  <a:schemeClr val="tx1"/>
                </a:solidFill>
              </a:rPr>
              <a:t>(Havlovice, 18</a:t>
            </a:r>
            <a:r>
              <a:rPr lang="cs-CZ" sz="2800" dirty="0">
                <a:solidFill>
                  <a:schemeClr val="tx1"/>
                </a:solidFill>
              </a:rPr>
              <a:t>.–19. 11. </a:t>
            </a:r>
            <a:r>
              <a:rPr lang="cs-CZ" sz="2800" dirty="0" smtClean="0">
                <a:solidFill>
                  <a:schemeClr val="tx1"/>
                </a:solidFill>
              </a:rPr>
              <a:t>2015) Inovace a inovační technologie na venkově – program se připravuje ve spolupráci s MZE ČR a MMR ČR</a:t>
            </a:r>
          </a:p>
          <a:p>
            <a:pPr marL="457200" indent="-457200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chemeClr val="tx1"/>
                </a:solidFill>
              </a:rPr>
              <a:t>Sněm MAS (Havlovice, 19. 11. 2015) – pozvánka bude zaslána</a:t>
            </a: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221515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602015" y="241264"/>
            <a:ext cx="7772400" cy="936625"/>
          </a:xfrm>
        </p:spPr>
        <p:txBody>
          <a:bodyPr/>
          <a:lstStyle/>
          <a:p>
            <a:pPr lvl="0" eaLnBrk="1" hangingPunct="1"/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3200" b="1" dirty="0" smtClean="0"/>
              <a:t>Program</a:t>
            </a:r>
            <a:br>
              <a:rPr lang="cs-CZ" sz="3200" b="1" dirty="0" smtClean="0"/>
            </a:br>
            <a:endParaRPr lang="cs-CZ" sz="3200" b="1" dirty="0" smtClean="0"/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688181" y="1508758"/>
            <a:ext cx="7772400" cy="3024336"/>
          </a:xfrm>
        </p:spPr>
        <p:txBody>
          <a:bodyPr/>
          <a:lstStyle/>
          <a:p>
            <a:pPr marL="514350" lvl="0" indent="-514350" algn="l">
              <a:buFont typeface="+mj-lt"/>
              <a:buAutoNum type="arabicPeriod" startAt="6"/>
            </a:pPr>
            <a:r>
              <a:rPr lang="cs-CZ" sz="2400" b="1" dirty="0" smtClean="0">
                <a:solidFill>
                  <a:schemeClr val="tx1"/>
                </a:solidFill>
              </a:rPr>
              <a:t>Různé</a:t>
            </a:r>
          </a:p>
          <a:p>
            <a:pPr marL="514350" lvl="0" indent="-514350" algn="l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Zprávy – mandátové, volební a návrhové komise</a:t>
            </a:r>
          </a:p>
          <a:p>
            <a:pPr marL="457200" lvl="0" indent="-457200" algn="l">
              <a:buFont typeface="+mj-lt"/>
              <a:buAutoNum type="arabicPeriod" startAt="6"/>
            </a:pPr>
            <a:endParaRPr lang="cs-CZ" sz="2400" dirty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 startAt="6"/>
            </a:pPr>
            <a:r>
              <a:rPr lang="cs-CZ" sz="2400" b="1" dirty="0" smtClean="0">
                <a:solidFill>
                  <a:schemeClr val="tx1"/>
                </a:solidFill>
              </a:rPr>
              <a:t>Diskuze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   Sledujte </a:t>
            </a:r>
            <a:r>
              <a:rPr lang="cs-CZ" sz="2400" b="1" u="sng" dirty="0" smtClean="0">
                <a:solidFill>
                  <a:srgbClr val="0070C0"/>
                </a:solidFill>
              </a:rPr>
              <a:t>www.kjh.cz</a:t>
            </a:r>
            <a:endParaRPr lang="cs-CZ" sz="2400" b="1" u="sng" dirty="0" smtClean="0">
              <a:solidFill>
                <a:srgbClr val="0070C0"/>
              </a:solidFill>
            </a:endParaRPr>
          </a:p>
          <a:p>
            <a:pPr marL="457200" lvl="0" indent="-457200" algn="l">
              <a:buFont typeface="+mj-lt"/>
              <a:buAutoNum type="arabicPeriod" startAt="6"/>
            </a:pPr>
            <a:endParaRPr lang="cs-CZ" sz="2400" dirty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 startAt="6"/>
            </a:pPr>
            <a:r>
              <a:rPr lang="cs-CZ" sz="2400" b="1" dirty="0">
                <a:solidFill>
                  <a:schemeClr val="tx1"/>
                </a:solidFill>
              </a:rPr>
              <a:t>Neformální posezení – všichni</a:t>
            </a:r>
            <a:r>
              <a:rPr lang="cs-CZ" sz="2400" b="1" dirty="0" smtClean="0">
                <a:solidFill>
                  <a:schemeClr val="tx1"/>
                </a:solidFill>
              </a:rPr>
              <a:t>.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8017" y="1412776"/>
            <a:ext cx="6552728" cy="3260352"/>
          </a:xfrm>
        </p:spPr>
        <p:txBody>
          <a:bodyPr anchor="b"/>
          <a:lstStyle/>
          <a:p>
            <a:pPr eaLnBrk="1" hangingPunct="1"/>
            <a:r>
              <a:rPr lang="cs-CZ" sz="5400" b="1" dirty="0" smtClean="0"/>
              <a:t>Děkuji za pozornost</a:t>
            </a:r>
            <a:br>
              <a:rPr lang="cs-CZ" sz="5400" b="1" dirty="0" smtClean="0"/>
            </a:br>
            <a:r>
              <a:rPr lang="cs-CZ" sz="5400" b="1" dirty="0" smtClean="0"/>
              <a:t>a vzhůru </a:t>
            </a:r>
            <a:r>
              <a:rPr lang="cs-CZ" sz="5400" b="1" smtClean="0"/>
              <a:t>k občerstvení. </a:t>
            </a:r>
            <a:r>
              <a:rPr lang="cs-CZ" sz="5400" b="1" dirty="0" smtClean="0"/>
              <a:t/>
            </a:r>
            <a:br>
              <a:rPr lang="cs-CZ" sz="5400" b="1" dirty="0" smtClean="0"/>
            </a:br>
            <a:r>
              <a:rPr lang="cs-CZ" sz="5400" b="1" dirty="0" smtClean="0">
                <a:sym typeface="Wingdings" panose="05000000000000000000" pitchFamily="2" charset="2"/>
              </a:rPr>
              <a:t></a:t>
            </a:r>
            <a:endParaRPr lang="cs-CZ" sz="5400" b="1" dirty="0" smtClean="0"/>
          </a:p>
        </p:txBody>
      </p:sp>
      <p:pic>
        <p:nvPicPr>
          <p:cNvPr id="29699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321146" y="116632"/>
            <a:ext cx="7772400" cy="936625"/>
          </a:xfrm>
        </p:spPr>
        <p:txBody>
          <a:bodyPr/>
          <a:lstStyle/>
          <a:p>
            <a:pPr eaLnBrk="1" hangingPunct="1"/>
            <a:r>
              <a:rPr lang="cs-CZ" sz="3200" b="1" dirty="0" smtClean="0"/>
              <a:t>Program:</a:t>
            </a: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39552" y="1117452"/>
            <a:ext cx="7920880" cy="425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 algn="l">
              <a:buAutoNum type="arabicPeriod"/>
            </a:pPr>
            <a:r>
              <a:rPr lang="cs-CZ" sz="2800" b="1" dirty="0" smtClean="0">
                <a:solidFill>
                  <a:schemeClr val="tx1"/>
                </a:solidFill>
              </a:rPr>
              <a:t>zahájení </a:t>
            </a:r>
            <a:r>
              <a:rPr lang="cs-CZ" sz="2800" b="1" dirty="0">
                <a:solidFill>
                  <a:schemeClr val="tx1"/>
                </a:solidFill>
              </a:rPr>
              <a:t>– </a:t>
            </a:r>
            <a:r>
              <a:rPr lang="cs-CZ" sz="2800" b="1" dirty="0" smtClean="0">
                <a:solidFill>
                  <a:schemeClr val="tx1"/>
                </a:solidFill>
              </a:rPr>
              <a:t>17:30</a:t>
            </a:r>
          </a:p>
          <a:p>
            <a:pPr marL="514350" lvl="0" indent="-514350" algn="l">
              <a:buAutoNum type="arabicPeriod"/>
            </a:pPr>
            <a:r>
              <a:rPr lang="cs-CZ" sz="2800" b="1" dirty="0" smtClean="0">
                <a:solidFill>
                  <a:schemeClr val="tx1"/>
                </a:solidFill>
              </a:rPr>
              <a:t>Volba mandátové, volební </a:t>
            </a:r>
            <a:r>
              <a:rPr lang="cs-CZ" sz="2800" b="1" dirty="0">
                <a:solidFill>
                  <a:schemeClr val="tx1"/>
                </a:solidFill>
              </a:rPr>
              <a:t>a návrhové komise; </a:t>
            </a:r>
            <a:endParaRPr lang="cs-CZ" sz="2800" b="1" dirty="0" smtClean="0">
              <a:solidFill>
                <a:schemeClr val="tx1"/>
              </a:solidFill>
            </a:endParaRPr>
          </a:p>
          <a:p>
            <a:pPr marL="514350" lvl="0" indent="-514350" algn="l">
              <a:buAutoNum type="arabicPeriod"/>
            </a:pPr>
            <a:r>
              <a:rPr lang="cs-CZ" sz="2800" b="1" dirty="0" smtClean="0">
                <a:solidFill>
                  <a:schemeClr val="tx1"/>
                </a:solidFill>
              </a:rPr>
              <a:t>Standardizace </a:t>
            </a:r>
            <a:r>
              <a:rPr lang="cs-CZ" sz="2800" b="1" dirty="0">
                <a:solidFill>
                  <a:schemeClr val="tx1"/>
                </a:solidFill>
              </a:rPr>
              <a:t>MAS – schválení statutu, volba člena výběrového výboru – soukromý sektor a další </a:t>
            </a:r>
            <a:r>
              <a:rPr lang="cs-CZ" sz="2800" b="1" dirty="0" smtClean="0">
                <a:solidFill>
                  <a:schemeClr val="tx1"/>
                </a:solidFill>
              </a:rPr>
              <a:t>informace;</a:t>
            </a:r>
          </a:p>
          <a:p>
            <a:pPr marL="514350" lvl="0" indent="-514350" algn="l">
              <a:buAutoNum type="arabicPeriod"/>
            </a:pPr>
            <a:r>
              <a:rPr lang="cs-CZ" sz="2800" b="1" dirty="0" smtClean="0">
                <a:solidFill>
                  <a:schemeClr val="tx1"/>
                </a:solidFill>
              </a:rPr>
              <a:t>Aktuální </a:t>
            </a:r>
            <a:r>
              <a:rPr lang="cs-CZ" sz="2800" b="1" dirty="0">
                <a:solidFill>
                  <a:schemeClr val="tx1"/>
                </a:solidFill>
              </a:rPr>
              <a:t>informace z tvorby strategie komunitně vedeného místního rozvoje; </a:t>
            </a:r>
            <a:endParaRPr lang="cs-CZ" sz="2800" dirty="0">
              <a:solidFill>
                <a:schemeClr val="tx1"/>
              </a:solidFill>
            </a:endParaRPr>
          </a:p>
          <a:p>
            <a:pPr algn="l"/>
            <a:endParaRPr lang="cs-CZ" sz="2800" dirty="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321146" y="116632"/>
            <a:ext cx="7772400" cy="936625"/>
          </a:xfrm>
        </p:spPr>
        <p:txBody>
          <a:bodyPr/>
          <a:lstStyle/>
          <a:p>
            <a:pPr eaLnBrk="1" hangingPunct="1"/>
            <a:r>
              <a:rPr lang="cs-CZ" sz="3200" b="1" dirty="0" smtClean="0"/>
              <a:t>Program:</a:t>
            </a: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39552" y="1163617"/>
            <a:ext cx="7920880" cy="416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 algn="l">
              <a:buFont typeface="+mj-lt"/>
              <a:buAutoNum type="arabicPeriod" startAt="5"/>
            </a:pPr>
            <a:r>
              <a:rPr lang="cs-CZ" sz="2800" b="1" dirty="0" smtClean="0">
                <a:solidFill>
                  <a:schemeClr val="tx1"/>
                </a:solidFill>
              </a:rPr>
              <a:t>Místní </a:t>
            </a:r>
            <a:r>
              <a:rPr lang="cs-CZ" sz="2800" b="1" dirty="0">
                <a:solidFill>
                  <a:schemeClr val="tx1"/>
                </a:solidFill>
              </a:rPr>
              <a:t>akční plány pro mateřské a základní školy – </a:t>
            </a:r>
            <a:r>
              <a:rPr lang="cs-CZ" sz="2800" b="1" dirty="0" smtClean="0">
                <a:solidFill>
                  <a:schemeClr val="tx1"/>
                </a:solidFill>
              </a:rPr>
              <a:t>projekt </a:t>
            </a:r>
            <a:r>
              <a:rPr lang="cs-CZ" sz="2800" b="1" dirty="0">
                <a:solidFill>
                  <a:schemeClr val="tx1"/>
                </a:solidFill>
              </a:rPr>
              <a:t>MAS;</a:t>
            </a:r>
            <a:endParaRPr lang="cs-CZ" sz="2800" dirty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 startAt="5"/>
            </a:pPr>
            <a:r>
              <a:rPr lang="cs-CZ" sz="2800" b="1" dirty="0" smtClean="0">
                <a:solidFill>
                  <a:schemeClr val="tx1"/>
                </a:solidFill>
              </a:rPr>
              <a:t>Příprava </a:t>
            </a:r>
            <a:r>
              <a:rPr lang="cs-CZ" sz="2800" b="1" dirty="0">
                <a:solidFill>
                  <a:schemeClr val="tx1"/>
                </a:solidFill>
              </a:rPr>
              <a:t>aktivit pro podzim – exkurze na východní Slovensko (26.–30. 10. 2015);</a:t>
            </a:r>
            <a:br>
              <a:rPr lang="cs-CZ" sz="2800" b="1" dirty="0">
                <a:solidFill>
                  <a:schemeClr val="tx1"/>
                </a:solidFill>
              </a:rPr>
            </a:br>
            <a:r>
              <a:rPr lang="cs-CZ" sz="2800" b="1" dirty="0" smtClean="0">
                <a:solidFill>
                  <a:schemeClr val="tx1"/>
                </a:solidFill>
              </a:rPr>
              <a:t>III</a:t>
            </a:r>
            <a:r>
              <a:rPr lang="cs-CZ" sz="2800" b="1" dirty="0">
                <a:solidFill>
                  <a:schemeClr val="tx1"/>
                </a:solidFill>
              </a:rPr>
              <a:t>. Venkovská konference (18.–19. 11. 2015) </a:t>
            </a:r>
            <a:r>
              <a:rPr lang="cs-CZ" sz="2800" b="1" dirty="0" smtClean="0">
                <a:solidFill>
                  <a:schemeClr val="tx1"/>
                </a:solidFill>
              </a:rPr>
              <a:t>aj.</a:t>
            </a:r>
            <a:endParaRPr lang="cs-CZ" sz="2800" dirty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 startAt="5"/>
            </a:pPr>
            <a:r>
              <a:rPr lang="cs-CZ" sz="2800" b="1" dirty="0" smtClean="0">
                <a:solidFill>
                  <a:schemeClr val="tx1"/>
                </a:solidFill>
              </a:rPr>
              <a:t>Různé</a:t>
            </a:r>
            <a:r>
              <a:rPr lang="cs-CZ" sz="2800" b="1" dirty="0">
                <a:solidFill>
                  <a:schemeClr val="tx1"/>
                </a:solidFill>
              </a:rPr>
              <a:t>;</a:t>
            </a:r>
            <a:endParaRPr lang="cs-CZ" sz="2800" dirty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 startAt="5"/>
            </a:pPr>
            <a:r>
              <a:rPr lang="cs-CZ" sz="2800" b="1" dirty="0" smtClean="0">
                <a:solidFill>
                  <a:schemeClr val="tx1"/>
                </a:solidFill>
              </a:rPr>
              <a:t>Diskuze</a:t>
            </a:r>
            <a:r>
              <a:rPr lang="cs-CZ" sz="2800" b="1" dirty="0">
                <a:solidFill>
                  <a:schemeClr val="tx1"/>
                </a:solidFill>
              </a:rPr>
              <a:t>;</a:t>
            </a:r>
            <a:endParaRPr lang="cs-CZ" sz="2800" dirty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 startAt="5"/>
            </a:pPr>
            <a:r>
              <a:rPr lang="cs-CZ" sz="2800" b="1" dirty="0" smtClean="0">
                <a:solidFill>
                  <a:schemeClr val="tx1"/>
                </a:solidFill>
              </a:rPr>
              <a:t>Neformální </a:t>
            </a:r>
            <a:r>
              <a:rPr lang="cs-CZ" sz="2800" b="1" dirty="0">
                <a:solidFill>
                  <a:schemeClr val="tx1"/>
                </a:solidFill>
              </a:rPr>
              <a:t>posezení – všichni.</a:t>
            </a:r>
            <a:endParaRPr lang="cs-CZ" sz="2800" dirty="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9097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327992" y="476672"/>
            <a:ext cx="7196336" cy="1152128"/>
          </a:xfrm>
        </p:spPr>
        <p:txBody>
          <a:bodyPr/>
          <a:lstStyle/>
          <a:p>
            <a:pPr eaLnBrk="1" hangingPunct="1"/>
            <a:r>
              <a:rPr lang="cs-CZ" sz="3200" b="1" dirty="0"/>
              <a:t>Volba </a:t>
            </a:r>
            <a:r>
              <a:rPr lang="cs-CZ" sz="3200" b="1" dirty="0" smtClean="0"/>
              <a:t>mandátové, volební a návrhové </a:t>
            </a:r>
            <a:br>
              <a:rPr lang="cs-CZ" sz="3200" b="1" dirty="0" smtClean="0"/>
            </a:br>
            <a:r>
              <a:rPr lang="cs-CZ" sz="3200" b="1" dirty="0" smtClean="0"/>
              <a:t>komise</a:t>
            </a:r>
            <a:endParaRPr lang="cs-CZ" sz="3600" b="1" dirty="0" smtClean="0"/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7162800" cy="324036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</a:rPr>
              <a:t> Tříčlenná: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</a:rPr>
              <a:t> Mandátová a volební – </a:t>
            </a:r>
            <a:endParaRPr lang="cs-CZ" sz="2800" b="1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</a:rPr>
              <a:t> Návrhová – 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</a:rPr>
              <a:t> Zapisovatelka – Kateřina Valdová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</a:rPr>
              <a:t> Ověřovatelé – </a:t>
            </a:r>
          </a:p>
          <a:p>
            <a:pPr algn="l" eaLnBrk="1" hangingPunct="1">
              <a:lnSpc>
                <a:spcPct val="90000"/>
              </a:lnSpc>
            </a:pPr>
            <a:r>
              <a:rPr lang="cs-CZ" sz="2800" b="1" dirty="0" smtClean="0">
                <a:solidFill>
                  <a:schemeClr val="tx1"/>
                </a:solidFill>
              </a:rPr>
              <a:t> 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cs-CZ" sz="2800" b="1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cs-CZ" sz="2800" b="1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cs-CZ" sz="2800" b="1" dirty="0" smtClean="0">
              <a:solidFill>
                <a:schemeClr val="tx1"/>
              </a:solidFill>
            </a:endParaRP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89439"/>
            <a:ext cx="123442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Admin\Desktop\soj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321146" y="116632"/>
            <a:ext cx="7772400" cy="936104"/>
          </a:xfrm>
        </p:spPr>
        <p:txBody>
          <a:bodyPr/>
          <a:lstStyle/>
          <a:p>
            <a:pPr lvl="0" eaLnBrk="1" hangingPunct="1"/>
            <a:r>
              <a:rPr lang="cs-CZ" sz="3200" b="1" dirty="0" smtClean="0"/>
              <a:t>Priority MAS v období 2014+</a:t>
            </a: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544" y="1562133"/>
            <a:ext cx="7920880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l">
              <a:buFontTx/>
              <a:buChar char="-"/>
            </a:pPr>
            <a:r>
              <a:rPr lang="cs-CZ" sz="2800" b="1" dirty="0" smtClean="0">
                <a:solidFill>
                  <a:schemeClr val="tx1"/>
                </a:solidFill>
              </a:rPr>
              <a:t>SCLLD – Strategie komunitně vedeného místního rozvoje – přerozdělovat prostředky do území metodou dříve LEADER, dnes SCLLD </a:t>
            </a:r>
          </a:p>
          <a:p>
            <a:pPr marL="457200" lvl="0" indent="-457200" algn="l">
              <a:buFontTx/>
              <a:buChar char="-"/>
            </a:pPr>
            <a:r>
              <a:rPr lang="cs-CZ" sz="2800" b="1" dirty="0" smtClean="0">
                <a:solidFill>
                  <a:schemeClr val="tx1"/>
                </a:solidFill>
              </a:rPr>
              <a:t>Realizovat vlastní projekty – získat prostředky na činnost a aktivity v území i z jiných zdrojů a operačních programů – příklad místní </a:t>
            </a:r>
            <a:r>
              <a:rPr lang="cs-CZ" sz="2800" b="1" smtClean="0">
                <a:solidFill>
                  <a:schemeClr val="tx1"/>
                </a:solidFill>
              </a:rPr>
              <a:t>akční plány </a:t>
            </a:r>
            <a:r>
              <a:rPr lang="cs-CZ" sz="2800" b="1" dirty="0" smtClean="0">
                <a:solidFill>
                  <a:schemeClr val="tx1"/>
                </a:solidFill>
              </a:rPr>
              <a:t>(viz později)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8512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321146" y="116632"/>
            <a:ext cx="7772400" cy="1656184"/>
          </a:xfrm>
        </p:spPr>
        <p:txBody>
          <a:bodyPr/>
          <a:lstStyle/>
          <a:p>
            <a:pPr lvl="0" eaLnBrk="1" hangingPunct="1"/>
            <a:r>
              <a:rPr lang="cs-CZ" sz="3200" b="1" dirty="0"/>
              <a:t>Standardizace MAS – schválení 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statutu</a:t>
            </a:r>
            <a:r>
              <a:rPr lang="cs-CZ" sz="3200" b="1" dirty="0"/>
              <a:t>, volba člena výběrového výboru – soukromý sektor a další informace</a:t>
            </a:r>
            <a:r>
              <a:rPr lang="cs-CZ" sz="3200" b="1" dirty="0" smtClean="0"/>
              <a:t>;</a:t>
            </a: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544" y="2380818"/>
            <a:ext cx="7920880" cy="155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l">
              <a:buFontTx/>
              <a:buChar char="-"/>
            </a:pPr>
            <a:r>
              <a:rPr lang="cs-CZ" sz="2800" b="1" dirty="0" smtClean="0">
                <a:solidFill>
                  <a:schemeClr val="tx1"/>
                </a:solidFill>
              </a:rPr>
              <a:t>Odevzdání žádosti – 25. 3. 2015</a:t>
            </a:r>
          </a:p>
          <a:p>
            <a:pPr marL="457200" lvl="0" indent="-457200" algn="l">
              <a:buFontTx/>
              <a:buChar char="-"/>
            </a:pPr>
            <a:r>
              <a:rPr lang="cs-CZ" sz="2800" b="1" dirty="0" err="1" smtClean="0">
                <a:solidFill>
                  <a:schemeClr val="tx1"/>
                </a:solidFill>
              </a:rPr>
              <a:t>Chybník</a:t>
            </a:r>
            <a:r>
              <a:rPr lang="cs-CZ" sz="2800" b="1" dirty="0" smtClean="0">
                <a:solidFill>
                  <a:schemeClr val="tx1"/>
                </a:solidFill>
              </a:rPr>
              <a:t> – 27. 7. 2015</a:t>
            </a:r>
          </a:p>
          <a:p>
            <a:pPr marL="457200" lvl="0" indent="-457200" algn="l">
              <a:buFontTx/>
              <a:buChar char="-"/>
            </a:pPr>
            <a:r>
              <a:rPr lang="cs-CZ" sz="2800" b="1" dirty="0" smtClean="0">
                <a:solidFill>
                  <a:schemeClr val="tx1"/>
                </a:solidFill>
              </a:rPr>
              <a:t>Vypořádat připomínky – do 30. 9. 2015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4824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321146" y="116632"/>
            <a:ext cx="7772400" cy="1656184"/>
          </a:xfrm>
        </p:spPr>
        <p:txBody>
          <a:bodyPr/>
          <a:lstStyle/>
          <a:p>
            <a:pPr lvl="0" eaLnBrk="1" hangingPunct="1"/>
            <a:r>
              <a:rPr lang="cs-CZ" sz="3200" b="1" dirty="0"/>
              <a:t>Standardizace MAS – schválení 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statutu</a:t>
            </a:r>
            <a:r>
              <a:rPr lang="cs-CZ" sz="3200" b="1" dirty="0"/>
              <a:t>, volba člena výběrového výboru – soukromý sektor a další informace</a:t>
            </a:r>
            <a:r>
              <a:rPr lang="cs-CZ" sz="3200" b="1" dirty="0" smtClean="0"/>
              <a:t>;</a:t>
            </a: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21146" y="2276872"/>
            <a:ext cx="7920880" cy="24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l">
              <a:buFontTx/>
              <a:buChar char="-"/>
            </a:pPr>
            <a:r>
              <a:rPr lang="cs-CZ" sz="2800" b="1" dirty="0" smtClean="0">
                <a:solidFill>
                  <a:schemeClr val="tx1"/>
                </a:solidFill>
              </a:rPr>
              <a:t>Statut – zapracování připomínek SZIF ČR dle aktuálního výkladu metodiky – potřeba schválit</a:t>
            </a:r>
          </a:p>
          <a:p>
            <a:pPr marL="457200" lvl="0" indent="-457200" algn="l">
              <a:buFontTx/>
              <a:buChar char="-"/>
            </a:pPr>
            <a:r>
              <a:rPr lang="cs-CZ" sz="2800" b="1" dirty="0" smtClean="0">
                <a:solidFill>
                  <a:schemeClr val="tx1"/>
                </a:solidFill>
              </a:rPr>
              <a:t>Usnesení: </a:t>
            </a:r>
          </a:p>
          <a:p>
            <a:pPr lvl="0" algn="l"/>
            <a:r>
              <a:rPr lang="cs-CZ" sz="2800" b="1" dirty="0" smtClean="0">
                <a:solidFill>
                  <a:schemeClr val="tx1"/>
                </a:solidFill>
              </a:rPr>
              <a:t>Sněm místní akční skupiny schvaluje statut </a:t>
            </a:r>
            <a:r>
              <a:rPr lang="cs-CZ" sz="2800" b="1" dirty="0">
                <a:solidFill>
                  <a:schemeClr val="tx1"/>
                </a:solidFill>
              </a:rPr>
              <a:t>MAS </a:t>
            </a:r>
            <a:r>
              <a:rPr lang="cs-CZ" sz="2800" b="1" dirty="0" smtClean="0">
                <a:solidFill>
                  <a:schemeClr val="tx1"/>
                </a:solidFill>
              </a:rPr>
              <a:t>– viz příloha.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9808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321146" y="116632"/>
            <a:ext cx="7772400" cy="1656184"/>
          </a:xfrm>
        </p:spPr>
        <p:txBody>
          <a:bodyPr/>
          <a:lstStyle/>
          <a:p>
            <a:pPr lvl="0" eaLnBrk="1" hangingPunct="1"/>
            <a:r>
              <a:rPr lang="cs-CZ" sz="3200" b="1" dirty="0"/>
              <a:t>Standardizace MAS – schválení 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statutu</a:t>
            </a:r>
            <a:r>
              <a:rPr lang="cs-CZ" sz="3200" b="1" dirty="0"/>
              <a:t>, volba člena výběrového výboru – soukromý sektor a další informace</a:t>
            </a:r>
            <a:r>
              <a:rPr lang="cs-CZ" sz="3200" b="1" dirty="0" smtClean="0"/>
              <a:t>;</a:t>
            </a: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21146" y="2018340"/>
            <a:ext cx="8283302" cy="293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l">
              <a:buFontTx/>
              <a:buChar char="-"/>
            </a:pPr>
            <a:r>
              <a:rPr lang="cs-CZ" sz="2800" b="1" dirty="0" smtClean="0">
                <a:solidFill>
                  <a:schemeClr val="tx1"/>
                </a:solidFill>
              </a:rPr>
              <a:t>Volba člena výběrového výboru – soukromý sektor – T. J. Sokol Libňatov – Aleš Kosina rezignoval</a:t>
            </a:r>
          </a:p>
          <a:p>
            <a:pPr marL="457200" lvl="0" indent="-457200" algn="l">
              <a:buFontTx/>
              <a:buChar char="-"/>
            </a:pPr>
            <a:r>
              <a:rPr lang="cs-CZ" sz="2800" b="1" dirty="0" smtClean="0">
                <a:solidFill>
                  <a:schemeClr val="tx1"/>
                </a:solidFill>
              </a:rPr>
              <a:t>Kandidáti: SDH Libňatov – zástupce Zdeněk Vít</a:t>
            </a:r>
          </a:p>
          <a:p>
            <a:pPr marL="457200" lvl="0" indent="-457200" algn="l">
              <a:buFontTx/>
              <a:buChar char="-"/>
            </a:pPr>
            <a:r>
              <a:rPr lang="cs-CZ" sz="2800" b="1" dirty="0" smtClean="0">
                <a:solidFill>
                  <a:schemeClr val="tx1"/>
                </a:solidFill>
              </a:rPr>
              <a:t>Usnesení: </a:t>
            </a:r>
          </a:p>
          <a:p>
            <a:pPr lvl="0" algn="l"/>
            <a:r>
              <a:rPr lang="cs-CZ" sz="2800" b="1" dirty="0" smtClean="0">
                <a:solidFill>
                  <a:schemeClr val="tx1"/>
                </a:solidFill>
              </a:rPr>
              <a:t>Sněm místní akční skupiny schvaluje člena výběrového výboru SDH Libňatov, kterého zastupuje Zdeněk Vít.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7045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321146" y="116632"/>
            <a:ext cx="7772400" cy="1656184"/>
          </a:xfrm>
        </p:spPr>
        <p:txBody>
          <a:bodyPr/>
          <a:lstStyle/>
          <a:p>
            <a:pPr lvl="0" eaLnBrk="1" hangingPunct="1"/>
            <a:r>
              <a:rPr lang="cs-CZ" sz="3200" b="1" dirty="0"/>
              <a:t>Standardizace MAS – schválení 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statutu</a:t>
            </a:r>
            <a:r>
              <a:rPr lang="cs-CZ" sz="3200" b="1" dirty="0"/>
              <a:t>, volba člena výběrového výboru – soukromý sektor a další informace</a:t>
            </a:r>
            <a:r>
              <a:rPr lang="cs-CZ" sz="3200" b="1" dirty="0" smtClean="0"/>
              <a:t>;</a:t>
            </a: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21146" y="2492316"/>
            <a:ext cx="7920880" cy="198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l">
              <a:buFontTx/>
              <a:buChar char="-"/>
            </a:pPr>
            <a:r>
              <a:rPr lang="cs-CZ" sz="2800" b="1" dirty="0" smtClean="0">
                <a:solidFill>
                  <a:schemeClr val="tx1"/>
                </a:solidFill>
              </a:rPr>
              <a:t>Další informace:</a:t>
            </a:r>
          </a:p>
          <a:p>
            <a:pPr marL="457200" lvl="0" indent="-457200" algn="l">
              <a:buFontTx/>
              <a:buChar char="-"/>
            </a:pPr>
            <a:r>
              <a:rPr lang="cs-CZ" sz="2800" b="1" dirty="0" smtClean="0">
                <a:solidFill>
                  <a:schemeClr val="tx1"/>
                </a:solidFill>
              </a:rPr>
              <a:t>Všechny ostatní požadavky byly zodpovězeny </a:t>
            </a:r>
          </a:p>
          <a:p>
            <a:pPr marL="457200" lvl="0" indent="-457200" algn="l">
              <a:buFontTx/>
              <a:buChar char="-"/>
            </a:pPr>
            <a:r>
              <a:rPr lang="cs-CZ" sz="2800" b="1" dirty="0" smtClean="0">
                <a:solidFill>
                  <a:schemeClr val="tx1"/>
                </a:solidFill>
              </a:rPr>
              <a:t>Předpokládá se, že do konce listopadu budeme mít další informace</a:t>
            </a:r>
          </a:p>
        </p:txBody>
      </p:sp>
    </p:spTree>
    <p:extLst>
      <p:ext uri="{BB962C8B-B14F-4D97-AF65-F5344CB8AC3E}">
        <p14:creationId xmlns:p14="http://schemas.microsoft.com/office/powerpoint/2010/main" val="15047035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Vlastní 9">
      <a:dk1>
        <a:sysClr val="windowText" lastClr="000000"/>
      </a:dk1>
      <a:lt1>
        <a:srgbClr val="016547"/>
      </a:lt1>
      <a:dk2>
        <a:srgbClr val="047250"/>
      </a:dk2>
      <a:lt2>
        <a:srgbClr val="F4E7ED"/>
      </a:lt2>
      <a:accent1>
        <a:srgbClr val="013928"/>
      </a:accent1>
      <a:accent2>
        <a:srgbClr val="02553C"/>
      </a:accent2>
      <a:accent3>
        <a:srgbClr val="DE6C36"/>
      </a:accent3>
      <a:accent4>
        <a:srgbClr val="F9B639"/>
      </a:accent4>
      <a:accent5>
        <a:srgbClr val="FFCA0C"/>
      </a:accent5>
      <a:accent6>
        <a:srgbClr val="FA8D3D"/>
      </a:accent6>
      <a:hlink>
        <a:srgbClr val="FFDE66"/>
      </a:hlink>
      <a:folHlink>
        <a:srgbClr val="D490C5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2110</TotalTime>
  <Words>548</Words>
  <Application>Microsoft Office PowerPoint</Application>
  <PresentationFormat>Předvádění na obrazovce (4:3)</PresentationFormat>
  <Paragraphs>71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Motiv systému Office</vt:lpstr>
      <vt:lpstr>Sněm Místní akční skupiny Království – Jestřebí hory, o.p.s.</vt:lpstr>
      <vt:lpstr>Program:</vt:lpstr>
      <vt:lpstr>Program:</vt:lpstr>
      <vt:lpstr>Volba mandátové, volební a návrhové  komise</vt:lpstr>
      <vt:lpstr>Priority MAS v období 2014+</vt:lpstr>
      <vt:lpstr>Standardizace MAS – schválení  statutu, volba člena výběrového výboru – soukromý sektor a další informace;</vt:lpstr>
      <vt:lpstr>Standardizace MAS – schválení  statutu, volba člena výběrového výboru – soukromý sektor a další informace;</vt:lpstr>
      <vt:lpstr>Standardizace MAS – schválení  statutu, volba člena výběrového výboru – soukromý sektor a další informace;</vt:lpstr>
      <vt:lpstr>Standardizace MAS – schválení  statutu, volba člena výběrového výboru – soukromý sektor a další informace;</vt:lpstr>
      <vt:lpstr>Aktuální informace z tvorby strategie komunitně vedeného místního rozvoje </vt:lpstr>
      <vt:lpstr>Aktuální informace z tvorby strategie komunitně vedeného místního rozvoje </vt:lpstr>
      <vt:lpstr>Místní akční plány pro mateřské  a základní školy – projekt MAS;</vt:lpstr>
      <vt:lpstr>Místní akční plány pro mateřské  a základní školy – projekt MAS;</vt:lpstr>
      <vt:lpstr>Příprava aktivit pro podzim</vt:lpstr>
      <vt:lpstr> Program </vt:lpstr>
      <vt:lpstr>Děkuji za pozornost a vzhůru k občerstvení.  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Kata</dc:creator>
  <cp:lastModifiedBy>Balcar Jéňa</cp:lastModifiedBy>
  <cp:revision>181</cp:revision>
  <cp:lastPrinted>2015-09-17T13:24:37Z</cp:lastPrinted>
  <dcterms:created xsi:type="dcterms:W3CDTF">2012-01-30T09:40:09Z</dcterms:created>
  <dcterms:modified xsi:type="dcterms:W3CDTF">2015-09-17T13:29:15Z</dcterms:modified>
</cp:coreProperties>
</file>