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77" r:id="rId3"/>
    <p:sldId id="259" r:id="rId4"/>
    <p:sldId id="261" r:id="rId5"/>
    <p:sldId id="263" r:id="rId6"/>
    <p:sldId id="275" r:id="rId7"/>
    <p:sldId id="276" r:id="rId8"/>
    <p:sldId id="264" r:id="rId9"/>
    <p:sldId id="274" r:id="rId10"/>
    <p:sldId id="267" r:id="rId11"/>
    <p:sldId id="268" r:id="rId12"/>
    <p:sldId id="269" r:id="rId13"/>
    <p:sldId id="271" r:id="rId14"/>
    <p:sldId id="270" r:id="rId15"/>
    <p:sldId id="272" r:id="rId16"/>
    <p:sldId id="278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92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55C9E-94EE-4B04-9D97-B368B525C4B4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114D6-6EBF-4869-AF2A-6D5BDBD06A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183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134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3630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091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8245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8191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9130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26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9193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984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686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273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1A57-55C2-4534-8363-4ECA26A6485A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CF0B-5FF7-4FC7-A630-9F0CF11F6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02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052737"/>
            <a:ext cx="9144000" cy="12241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DOHODA O VZÁJEMNÉ SPOLUPRÁCI </a:t>
            </a:r>
            <a:br>
              <a:rPr lang="cs-CZ" dirty="0" smtClean="0"/>
            </a:br>
            <a:r>
              <a:rPr lang="cs-CZ" dirty="0" smtClean="0"/>
              <a:t>V OBLASTI CESTOVNÍHO RUCHU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25" y="3100790"/>
            <a:ext cx="3335875" cy="15347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0790"/>
            <a:ext cx="3274030" cy="15347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51" y="4308016"/>
            <a:ext cx="1694521" cy="1641264"/>
          </a:xfrm>
          <a:prstGeom prst="rect">
            <a:avLst/>
          </a:prstGeom>
        </p:spPr>
      </p:pic>
      <p:pic>
        <p:nvPicPr>
          <p:cNvPr id="8" name="Obrázek 7" descr="http://files.obcesobe.cz/200000129-ed531ee4d5/loga%20komplet%20horizontální%20barevná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6093296"/>
            <a:ext cx="5760720" cy="3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61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SDRUŽENÍ PENĚZ DÁVÁ SMYSL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3" y="1423762"/>
            <a:ext cx="8623853" cy="481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0072" y="6309320"/>
            <a:ext cx="320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		Zdroj: KPMG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224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SLOVENSKO – zákon o cestovním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otivace díky státní dotaci</a:t>
            </a:r>
          </a:p>
          <a:p>
            <a:pPr lvl="1"/>
            <a:r>
              <a:rPr lang="cs-CZ" dirty="0" smtClean="0"/>
              <a:t>Poplatky ubytovatelů</a:t>
            </a:r>
          </a:p>
          <a:p>
            <a:pPr lvl="1"/>
            <a:r>
              <a:rPr lang="cs-CZ" dirty="0" smtClean="0"/>
              <a:t>Členské příspěvky (obce, podnikatelé)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Státní dotace vyplacena až do výše: </a:t>
            </a:r>
          </a:p>
          <a:p>
            <a:pPr lvl="1"/>
            <a:r>
              <a:rPr lang="cs-CZ" smtClean="0"/>
              <a:t>90% </a:t>
            </a:r>
            <a:r>
              <a:rPr lang="cs-CZ" dirty="0" smtClean="0"/>
              <a:t>vybraných poplatků od ubytovatelů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61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7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SLOVENSKO – kolik peněz generuje region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/>
              <a:t>Poplatek z ubytování		    1 mil. eur</a:t>
            </a:r>
          </a:p>
          <a:p>
            <a:r>
              <a:rPr lang="cs-CZ" dirty="0" smtClean="0"/>
              <a:t>Stát </a:t>
            </a:r>
            <a:r>
              <a:rPr lang="cs-CZ" sz="2400" dirty="0" smtClean="0"/>
              <a:t>/dotace až 90%/		</a:t>
            </a:r>
            <a:r>
              <a:rPr lang="cs-CZ" sz="2400" dirty="0"/>
              <a:t>	</a:t>
            </a:r>
            <a:r>
              <a:rPr lang="cs-CZ" sz="2400" dirty="0" smtClean="0"/>
              <a:t> </a:t>
            </a:r>
            <a:r>
              <a:rPr lang="cs-CZ" u="sng" dirty="0" smtClean="0"/>
              <a:t>0,9 mil. eur</a:t>
            </a:r>
          </a:p>
          <a:p>
            <a:pPr marL="3657600" lvl="8" indent="0">
              <a:buNone/>
            </a:pPr>
            <a:r>
              <a:rPr lang="cs-CZ" sz="2800" dirty="0" smtClean="0"/>
              <a:t>                        1,9 mil. eur</a:t>
            </a:r>
          </a:p>
          <a:p>
            <a:endParaRPr lang="cs-CZ" dirty="0" smtClean="0"/>
          </a:p>
          <a:p>
            <a:r>
              <a:rPr lang="cs-CZ" sz="2800" dirty="0" smtClean="0"/>
              <a:t>Poplatek z ubytování zůstává obcím (1 mil. eur), ale z části ho může vložit do Organizace cestovního ruchu</a:t>
            </a:r>
          </a:p>
          <a:p>
            <a:r>
              <a:rPr lang="cs-CZ" sz="2800" dirty="0" smtClean="0"/>
              <a:t>S dotací státu hospodaří regionální Organizace cestovního ruchu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8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SLOVENSKO - PODPORA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sz="2300" dirty="0"/>
          </a:p>
          <a:p>
            <a:r>
              <a:rPr lang="cs-CZ" dirty="0"/>
              <a:t>Vloni vyplatilo Slovensko v rámci zákona o cestovním ruchu státní </a:t>
            </a:r>
            <a:r>
              <a:rPr lang="cs-CZ" dirty="0" smtClean="0"/>
              <a:t>dotace </a:t>
            </a:r>
            <a:r>
              <a:rPr lang="cs-CZ" dirty="0"/>
              <a:t>ve výši 3 miliony eur.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Vysoké </a:t>
            </a:r>
            <a:r>
              <a:rPr lang="cs-CZ" b="1" dirty="0"/>
              <a:t>Tatry</a:t>
            </a:r>
            <a:r>
              <a:rPr lang="cs-CZ" dirty="0"/>
              <a:t> získaly 0,8 mil. eur. </a:t>
            </a:r>
          </a:p>
          <a:p>
            <a:r>
              <a:rPr lang="cs-CZ" b="1" dirty="0"/>
              <a:t>Nízké Tatry</a:t>
            </a:r>
            <a:r>
              <a:rPr lang="cs-CZ" dirty="0"/>
              <a:t> získaly 0,6 mil. eur. </a:t>
            </a:r>
          </a:p>
          <a:p>
            <a:endParaRPr lang="cs-CZ" b="1" dirty="0" smtClean="0"/>
          </a:p>
          <a:p>
            <a:r>
              <a:rPr lang="cs-CZ" b="1" dirty="0" smtClean="0"/>
              <a:t>Díky </a:t>
            </a:r>
            <a:r>
              <a:rPr lang="cs-CZ" b="1" dirty="0"/>
              <a:t>tomu šlo na podporu cestovního ruchu do regionu Tater 1,4 milionu eur ze státní kasy.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r>
              <a:rPr lang="cs-CZ" dirty="0" smtClean="0"/>
              <a:t>Tuto </a:t>
            </a:r>
            <a:r>
              <a:rPr lang="cs-CZ" dirty="0"/>
              <a:t>částku doplnili v Tatrách </a:t>
            </a:r>
            <a:r>
              <a:rPr lang="cs-CZ" dirty="0" smtClean="0"/>
              <a:t>o peníze, které </a:t>
            </a:r>
            <a:r>
              <a:rPr lang="cs-CZ" dirty="0"/>
              <a:t>vybrali z poplatků a příspěvků v </a:t>
            </a:r>
            <a:r>
              <a:rPr lang="cs-CZ" dirty="0" smtClean="0"/>
              <a:t>regionu.</a:t>
            </a:r>
          </a:p>
          <a:p>
            <a:endParaRPr lang="cs-CZ" dirty="0" smtClean="0"/>
          </a:p>
          <a:p>
            <a:r>
              <a:rPr lang="cs-CZ" b="1" dirty="0" smtClean="0"/>
              <a:t>Celkově </a:t>
            </a:r>
            <a:r>
              <a:rPr lang="cs-CZ" b="1" dirty="0"/>
              <a:t>region mohl investovat do podpory cestovního ruchu v Tatrách cca 3 miliony eur</a:t>
            </a:r>
            <a:r>
              <a:rPr lang="cs-CZ" b="1" dirty="0" smtClean="0"/>
              <a:t>.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55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RAKOUSKO – zákon o cestovním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Turistická daň </a:t>
            </a:r>
            <a:r>
              <a:rPr lang="cs-CZ" dirty="0"/>
              <a:t>a </a:t>
            </a:r>
            <a:r>
              <a:rPr lang="cs-CZ" dirty="0" smtClean="0"/>
              <a:t>poplatky </a:t>
            </a:r>
            <a:r>
              <a:rPr lang="cs-CZ" dirty="0"/>
              <a:t>z </a:t>
            </a:r>
            <a:r>
              <a:rPr lang="cs-CZ" dirty="0" smtClean="0"/>
              <a:t>ubytování</a:t>
            </a:r>
          </a:p>
          <a:p>
            <a:endParaRPr lang="cs-CZ" dirty="0" smtClean="0"/>
          </a:p>
          <a:p>
            <a:r>
              <a:rPr lang="cs-CZ" dirty="0" smtClean="0"/>
              <a:t>Podnikatelé </a:t>
            </a:r>
            <a:r>
              <a:rPr lang="cs-CZ" sz="2000" dirty="0" smtClean="0"/>
              <a:t>(ubytovatelé</a:t>
            </a:r>
            <a:r>
              <a:rPr lang="cs-CZ" sz="2000" dirty="0"/>
              <a:t>, provozovatelé restaurací, </a:t>
            </a:r>
            <a:r>
              <a:rPr lang="cs-CZ" sz="2000" dirty="0" smtClean="0"/>
              <a:t>truhláři)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r>
              <a:rPr lang="cs-CZ" dirty="0" smtClean="0"/>
              <a:t>platí promile </a:t>
            </a:r>
            <a:r>
              <a:rPr lang="cs-CZ" dirty="0"/>
              <a:t>ze svých tržeb, jako formu </a:t>
            </a:r>
            <a:r>
              <a:rPr lang="cs-CZ" dirty="0" smtClean="0"/>
              <a:t>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turistické daně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05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PODPORA REGIONŮ V 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000" b="1" dirty="0" smtClean="0"/>
              <a:t>ITÁLIE</a:t>
            </a:r>
          </a:p>
          <a:p>
            <a:pPr marL="0" indent="0" algn="ctr">
              <a:buNone/>
            </a:pPr>
            <a:endParaRPr lang="cs-CZ" sz="2900" dirty="0"/>
          </a:p>
          <a:p>
            <a:r>
              <a:rPr lang="cs-CZ" b="1" dirty="0" err="1"/>
              <a:t>Südtirol</a:t>
            </a:r>
            <a:r>
              <a:rPr lang="cs-CZ" dirty="0"/>
              <a:t> – horské oblasti </a:t>
            </a:r>
            <a:r>
              <a:rPr lang="cs-CZ" dirty="0" err="1"/>
              <a:t>Sextner</a:t>
            </a:r>
            <a:r>
              <a:rPr lang="cs-CZ" dirty="0"/>
              <a:t> </a:t>
            </a:r>
            <a:r>
              <a:rPr lang="cs-CZ" dirty="0" err="1"/>
              <a:t>Dolomiten</a:t>
            </a:r>
            <a:r>
              <a:rPr lang="cs-CZ" dirty="0"/>
              <a:t> a </a:t>
            </a:r>
            <a:r>
              <a:rPr lang="cs-CZ" dirty="0" err="1"/>
              <a:t>Kronplatz</a:t>
            </a:r>
            <a:r>
              <a:rPr lang="cs-CZ" dirty="0"/>
              <a:t> </a:t>
            </a:r>
          </a:p>
          <a:p>
            <a:r>
              <a:rPr lang="cs-CZ" dirty="0" smtClean="0"/>
              <a:t>4,8 </a:t>
            </a:r>
            <a:r>
              <a:rPr lang="cs-CZ" dirty="0"/>
              <a:t>mil. </a:t>
            </a:r>
            <a:r>
              <a:rPr lang="cs-CZ" dirty="0" smtClean="0"/>
              <a:t>přenocování/rok </a:t>
            </a:r>
            <a:r>
              <a:rPr lang="cs-CZ" dirty="0"/>
              <a:t>/ cca 1,2 milion lidí s přenocováním 4 noci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r>
              <a:rPr lang="cs-CZ" dirty="0"/>
              <a:t>Agentura provincie zaměstnává 61 lidí. V roce 2014 hospodaří </a:t>
            </a:r>
            <a:r>
              <a:rPr lang="cs-CZ" b="1" dirty="0"/>
              <a:t>s marketingovým rozpočtem 9 milionů euro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b="1" dirty="0" err="1" smtClean="0"/>
              <a:t>Trentino</a:t>
            </a:r>
            <a:r>
              <a:rPr lang="cs-CZ" dirty="0" smtClean="0"/>
              <a:t> </a:t>
            </a:r>
            <a:r>
              <a:rPr lang="cs-CZ" dirty="0"/>
              <a:t>– horské oblasti </a:t>
            </a:r>
            <a:r>
              <a:rPr lang="cs-CZ" dirty="0" err="1"/>
              <a:t>Andalo</a:t>
            </a:r>
            <a:r>
              <a:rPr lang="cs-CZ" dirty="0"/>
              <a:t>, Val di </a:t>
            </a:r>
            <a:r>
              <a:rPr lang="cs-CZ" dirty="0" err="1"/>
              <a:t>Fassa</a:t>
            </a:r>
            <a:r>
              <a:rPr lang="cs-CZ" dirty="0"/>
              <a:t>, Madona di </a:t>
            </a:r>
            <a:r>
              <a:rPr lang="cs-CZ" dirty="0" err="1"/>
              <a:t>Campiglio</a:t>
            </a:r>
            <a:r>
              <a:rPr lang="cs-CZ" dirty="0"/>
              <a:t>, </a:t>
            </a:r>
            <a:r>
              <a:rPr lang="cs-CZ" dirty="0" err="1"/>
              <a:t>Folgaria</a:t>
            </a:r>
            <a:r>
              <a:rPr lang="cs-CZ" dirty="0"/>
              <a:t>, San Martino di </a:t>
            </a:r>
            <a:r>
              <a:rPr lang="cs-CZ" dirty="0" err="1"/>
              <a:t>Castrozza</a:t>
            </a:r>
            <a:r>
              <a:rPr lang="cs-CZ" dirty="0"/>
              <a:t>, Val di </a:t>
            </a:r>
            <a:r>
              <a:rPr lang="cs-CZ" dirty="0" err="1"/>
              <a:t>Fiemme</a:t>
            </a:r>
            <a:r>
              <a:rPr lang="cs-CZ" dirty="0"/>
              <a:t>, Val di </a:t>
            </a:r>
            <a:r>
              <a:rPr lang="cs-CZ" dirty="0" smtClean="0"/>
              <a:t>Sole</a:t>
            </a:r>
          </a:p>
          <a:p>
            <a:r>
              <a:rPr lang="cs-CZ" dirty="0" smtClean="0"/>
              <a:t>5,7 </a:t>
            </a:r>
            <a:r>
              <a:rPr lang="cs-CZ" dirty="0"/>
              <a:t>mil. přenocování za </a:t>
            </a:r>
            <a:r>
              <a:rPr lang="cs-CZ" dirty="0" smtClean="0"/>
              <a:t>zimu/ </a:t>
            </a:r>
            <a:r>
              <a:rPr lang="cs-CZ" dirty="0"/>
              <a:t>cca 1,4 milionu lidí s </a:t>
            </a:r>
            <a:r>
              <a:rPr lang="cs-CZ" dirty="0" smtClean="0"/>
              <a:t>přen. </a:t>
            </a:r>
            <a:r>
              <a:rPr lang="cs-CZ" dirty="0"/>
              <a:t>4 noci</a:t>
            </a:r>
            <a:r>
              <a:rPr lang="cs-CZ" dirty="0" smtClean="0"/>
              <a:t>/</a:t>
            </a:r>
          </a:p>
          <a:p>
            <a:endParaRPr lang="cs-CZ" dirty="0"/>
          </a:p>
          <a:p>
            <a:r>
              <a:rPr lang="cs-CZ" dirty="0"/>
              <a:t>Agentura provincie </a:t>
            </a:r>
            <a:r>
              <a:rPr lang="cs-CZ" b="1" dirty="0"/>
              <a:t>hospodařila v roce 2013 s 18 miliony eury, v roce 2014 s 15 miliony eury</a:t>
            </a:r>
            <a:r>
              <a:rPr lang="cs-CZ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27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Svazek obcí Východní Krkonoše</a:t>
            </a:r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r>
              <a:rPr lang="cs-CZ" sz="1800" b="1" dirty="0" smtClean="0"/>
              <a:t>Mgr. Tomáš Hendrych</a:t>
            </a:r>
          </a:p>
          <a:p>
            <a:pPr marL="0" indent="0" algn="ctr">
              <a:buNone/>
            </a:pPr>
            <a:r>
              <a:rPr lang="cs-CZ" sz="1800" dirty="0" smtClean="0"/>
              <a:t>předseda Svazku obcí Východní Krkonoše</a:t>
            </a:r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r>
              <a:rPr lang="cs-CZ" b="1" dirty="0" smtClean="0"/>
              <a:t>MEGA PLUS, s.r.o.</a:t>
            </a:r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r>
              <a:rPr lang="cs-CZ" sz="1800" b="1" dirty="0" smtClean="0"/>
              <a:t>Richard </a:t>
            </a:r>
            <a:r>
              <a:rPr lang="cs-CZ" sz="1800" b="1" dirty="0" err="1" smtClean="0"/>
              <a:t>Kirnig</a:t>
            </a:r>
            <a:endParaRPr lang="cs-CZ" sz="1800" b="1" dirty="0" smtClean="0"/>
          </a:p>
          <a:p>
            <a:pPr marL="0" indent="0" algn="ctr">
              <a:buNone/>
            </a:pPr>
            <a:r>
              <a:rPr lang="cs-CZ" sz="1800" dirty="0" smtClean="0"/>
              <a:t>vlastník společnosti</a:t>
            </a:r>
          </a:p>
          <a:p>
            <a:pPr marL="0" indent="0" algn="ctr">
              <a:buNone/>
            </a:pPr>
            <a:r>
              <a:rPr lang="cs-CZ" sz="1800" b="1" dirty="0" smtClean="0"/>
              <a:t>Mgr. Petr Hynek</a:t>
            </a:r>
          </a:p>
          <a:p>
            <a:pPr marL="0" indent="0" algn="ctr">
              <a:buNone/>
            </a:pPr>
            <a:r>
              <a:rPr lang="cs-CZ" sz="1800" dirty="0" smtClean="0"/>
              <a:t>jednatel společnosti</a:t>
            </a:r>
            <a:endParaRPr lang="cs-CZ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27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-1" y="836713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DOHODA O VZÁJEMNÉ SPOLUPRÁCI </a:t>
            </a:r>
            <a:br>
              <a:rPr lang="cs-CZ" dirty="0" smtClean="0"/>
            </a:br>
            <a:r>
              <a:rPr lang="cs-CZ" dirty="0" smtClean="0"/>
              <a:t>V OBLASTI CESTOVNÍHO RUCHU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1988840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rozvíjení </a:t>
            </a:r>
            <a:r>
              <a:rPr lang="cs-CZ" dirty="0"/>
              <a:t>a prohlubování spolupráce v oblasti cestovního ruchu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sdružování finančních prostředků ze soukromých a veřejných zdrojů k zajištění funkčnosti neziskových služeb cestovního ruchu (zejména turistická doprava, úprava běžeckých tratí, cyklostezky, propagace a marketing …)  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spolupráci v oblasti propagace a marketingu s cílem společné prezentace na akcích konaných v rámci České republiky a rovněž v zahraničí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společnou podporu a propagaci akcí v oblastech turistiky, sportu, kultury a společenského života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organizaci setkání vedoucích k výměně informací a zkušeností, týkajících se rozvoje regionu Východních Krkonoš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http://files.obcesobe.cz/200000129-ed531ee4d5/loga%20komplet%20horizontální%20barevná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309320"/>
            <a:ext cx="5760720" cy="3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911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93508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SPOLUPRÁCE V REGIONU UŽ FUNGUJE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464496"/>
          </a:xfrm>
        </p:spPr>
        <p:txBody>
          <a:bodyPr>
            <a:normAutofit fontScale="92500" lnSpcReduction="2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TourPAS - společná </a:t>
            </a:r>
            <a:r>
              <a:rPr lang="cs-CZ" sz="2800" dirty="0"/>
              <a:t>jízdenka na lanovky, bobovou dráhu, koupaliště, rozhlednu a autobus</a:t>
            </a:r>
          </a:p>
          <a:p>
            <a:endParaRPr lang="cs-CZ" sz="2800" dirty="0" smtClean="0"/>
          </a:p>
          <a:p>
            <a:r>
              <a:rPr lang="cs-CZ" sz="2800" dirty="0" smtClean="0"/>
              <a:t>Karta </a:t>
            </a:r>
            <a:r>
              <a:rPr lang="cs-CZ" sz="2800" dirty="0"/>
              <a:t>na </a:t>
            </a:r>
            <a:r>
              <a:rPr lang="cs-CZ" sz="2800" dirty="0" smtClean="0"/>
              <a:t>dalších 20 služeb v </a:t>
            </a:r>
            <a:r>
              <a:rPr lang="cs-CZ" sz="2800" dirty="0"/>
              <a:t>regionu se slevou až 60 %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	</a:t>
            </a:r>
            <a:r>
              <a:rPr lang="cs-CZ" sz="2400" dirty="0" smtClean="0"/>
              <a:t>(ZOO, lanové parky, půjčovny koloběžek, minigolf, výstavy)</a:t>
            </a:r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Balíček toho nejlepšího, co nabízí východní Krkonoše</a:t>
            </a:r>
          </a:p>
          <a:p>
            <a:endParaRPr lang="cs-CZ" sz="2800" dirty="0" smtClean="0"/>
          </a:p>
          <a:p>
            <a:r>
              <a:rPr lang="cs-CZ" sz="2800" dirty="0" smtClean="0"/>
              <a:t>Realizováno ve spolupráci se Svazkem obcí Východní Krkonoše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" y="5805264"/>
            <a:ext cx="8982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6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5"/>
            <a:ext cx="4608512" cy="30729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049" y="836712"/>
            <a:ext cx="4019618" cy="302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SkiResort ČERNÁ HORA – PEC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37 km sjezdovek na 1 skipas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6 lanovek a 31 vleků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29 km sjezdovek s tech. sněhem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SkiTour – vyhlídkové rolby mezi největšími areály Černá hora a Pec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5 </a:t>
            </a:r>
            <a:r>
              <a:rPr lang="cs-CZ" dirty="0" smtClean="0">
                <a:solidFill>
                  <a:schemeClr val="tx2"/>
                </a:solidFill>
              </a:rPr>
              <a:t>areálů: Černá hora, Pec pod Sněžkou, Černý Důl, Velká Úpa, Svoboda nad Úpou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570320"/>
            <a:ext cx="48245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 smtClean="0">
              <a:solidFill>
                <a:srgbClr val="007434"/>
              </a:solidFill>
            </a:endParaRPr>
          </a:p>
          <a:p>
            <a:r>
              <a:rPr lang="cs-CZ" sz="2000" b="1" dirty="0" smtClean="0">
                <a:solidFill>
                  <a:srgbClr val="007434"/>
                </a:solidFill>
              </a:rPr>
              <a:t>TourResort ČERNÁ </a:t>
            </a:r>
            <a:r>
              <a:rPr lang="cs-CZ" sz="2000" b="1" dirty="0">
                <a:solidFill>
                  <a:srgbClr val="007434"/>
                </a:solidFill>
              </a:rPr>
              <a:t>HORA – SNĚŽKA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ČERNOHORSKÝ </a:t>
            </a:r>
            <a:r>
              <a:rPr lang="cs-CZ" sz="1600" b="1" dirty="0">
                <a:solidFill>
                  <a:srgbClr val="007434"/>
                </a:solidFill>
              </a:rPr>
              <a:t>EXPRESS </a:t>
            </a:r>
            <a:r>
              <a:rPr lang="cs-CZ" sz="1600" dirty="0" smtClean="0">
                <a:solidFill>
                  <a:srgbClr val="007434"/>
                </a:solidFill>
              </a:rPr>
              <a:t>Janské L. </a:t>
            </a:r>
            <a:r>
              <a:rPr lang="cs-CZ" sz="1600" dirty="0">
                <a:solidFill>
                  <a:srgbClr val="007434"/>
                </a:solidFill>
              </a:rPr>
              <a:t>– Černá hora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7434"/>
                </a:solidFill>
              </a:rPr>
              <a:t>HNĚDÝ VRCH </a:t>
            </a:r>
            <a:r>
              <a:rPr lang="cs-CZ" sz="1600" dirty="0">
                <a:solidFill>
                  <a:srgbClr val="007434"/>
                </a:solidFill>
              </a:rPr>
              <a:t>Pec pod Sněžkou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PORTÁŠKY</a:t>
            </a:r>
            <a:r>
              <a:rPr lang="cs-CZ" sz="1600" dirty="0" smtClean="0">
                <a:solidFill>
                  <a:srgbClr val="007434"/>
                </a:solidFill>
              </a:rPr>
              <a:t> </a:t>
            </a:r>
            <a:r>
              <a:rPr lang="cs-CZ" sz="1600" dirty="0">
                <a:solidFill>
                  <a:srgbClr val="007434"/>
                </a:solidFill>
              </a:rPr>
              <a:t>Velká </a:t>
            </a:r>
            <a:r>
              <a:rPr lang="cs-CZ" sz="1600" dirty="0" smtClean="0">
                <a:solidFill>
                  <a:srgbClr val="007434"/>
                </a:solidFill>
              </a:rPr>
              <a:t>Úpa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SNĚŽKA </a:t>
            </a:r>
            <a:r>
              <a:rPr lang="cs-CZ" sz="1600" dirty="0" smtClean="0">
                <a:solidFill>
                  <a:srgbClr val="007434"/>
                </a:solidFill>
              </a:rPr>
              <a:t>Pec pod Sněžkou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BOBOVÁ DRÁHA </a:t>
            </a:r>
            <a:r>
              <a:rPr lang="cs-CZ" sz="1600" dirty="0" smtClean="0">
                <a:solidFill>
                  <a:srgbClr val="007434"/>
                </a:solidFill>
              </a:rPr>
              <a:t>Pec pod Sněžkou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KOUPALIŠTĚ </a:t>
            </a:r>
            <a:r>
              <a:rPr lang="cs-CZ" sz="1600" dirty="0" smtClean="0">
                <a:solidFill>
                  <a:srgbClr val="007434"/>
                </a:solidFill>
              </a:rPr>
              <a:t>Trutnov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7434"/>
                </a:solidFill>
              </a:rPr>
              <a:t>ROZHLEDNA </a:t>
            </a:r>
            <a:r>
              <a:rPr lang="cs-CZ" sz="1600" dirty="0" smtClean="0">
                <a:solidFill>
                  <a:srgbClr val="007434"/>
                </a:solidFill>
              </a:rPr>
              <a:t>Pec pod Sněžkou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7434"/>
                </a:solidFill>
              </a:rPr>
              <a:t>S </a:t>
            </a:r>
            <a:r>
              <a:rPr lang="cs-CZ" sz="1600" b="1" dirty="0" smtClean="0">
                <a:solidFill>
                  <a:srgbClr val="007434"/>
                </a:solidFill>
              </a:rPr>
              <a:t>TourPASem</a:t>
            </a:r>
            <a:r>
              <a:rPr lang="cs-CZ" sz="1600" dirty="0" smtClean="0">
                <a:solidFill>
                  <a:srgbClr val="007434"/>
                </a:solidFill>
              </a:rPr>
              <a:t> slevy</a:t>
            </a:r>
            <a:r>
              <a:rPr lang="cs-CZ" sz="2000" dirty="0" smtClean="0">
                <a:solidFill>
                  <a:srgbClr val="007434"/>
                </a:solidFill>
              </a:rPr>
              <a:t>: </a:t>
            </a:r>
            <a:r>
              <a:rPr lang="cs-CZ" sz="1600" dirty="0" smtClean="0">
                <a:solidFill>
                  <a:srgbClr val="007434"/>
                </a:solidFill>
              </a:rPr>
              <a:t>ZOO, lanový park, koloběžky, horská kola, nordic walking, wellness, termální bazén, minigolf, jízda na poníkovi, výstavy </a:t>
            </a:r>
            <a:endParaRPr lang="cs-CZ" sz="1600" dirty="0">
              <a:solidFill>
                <a:srgbClr val="007434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2431"/>
            <a:ext cx="4019018" cy="3014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3" y="3933056"/>
            <a:ext cx="3832953" cy="2664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400" b="1" dirty="0" smtClean="0">
              <a:solidFill>
                <a:srgbClr val="007434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434"/>
                </a:solidFill>
              </a:rPr>
              <a:t>TourResort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434"/>
                </a:solidFill>
              </a:rPr>
              <a:t>ČERNÁ HORA – SNĚŽKA</a:t>
            </a:r>
          </a:p>
          <a:p>
            <a:endParaRPr lang="cs-CZ" sz="1400" dirty="0" smtClean="0">
              <a:solidFill>
                <a:srgbClr val="007434"/>
              </a:solidFill>
            </a:endParaRPr>
          </a:p>
          <a:p>
            <a:pPr marL="285750" indent="-285750"/>
            <a:r>
              <a:rPr lang="cs-CZ" sz="2400" b="1" dirty="0" smtClean="0">
                <a:solidFill>
                  <a:srgbClr val="007434"/>
                </a:solidFill>
              </a:rPr>
              <a:t>250 tisíc návštěvníků za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007434"/>
                </a:solidFill>
              </a:rPr>
              <a:t>     letní sezónu</a:t>
            </a:r>
          </a:p>
          <a:p>
            <a:r>
              <a:rPr lang="cs-CZ" sz="2400" dirty="0" smtClean="0">
                <a:solidFill>
                  <a:srgbClr val="007434"/>
                </a:solidFill>
              </a:rPr>
              <a:t>z Česka, Polska a Německa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88024" y="980728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SkiResort ČERNÁ HORA – PEC 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2"/>
                </a:solidFill>
              </a:rPr>
              <a:t>750 tisíc návštěvníků za zimní sezónu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</a:rPr>
              <a:t>z Česka, Polska, Německa, Holandska a  Dánska ad.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" y="764704"/>
            <a:ext cx="4488448" cy="299289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56" y="3933057"/>
            <a:ext cx="5096041" cy="2855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r>
              <a:rPr lang="cs-CZ" sz="3200" dirty="0" smtClean="0"/>
              <a:t>SVAZEK OBCÍ VÝCHODNÍ KRKONOŠE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2304255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Trutnov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Mladé Buky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Svoboda nad Úpou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Janské </a:t>
            </a:r>
            <a:r>
              <a:rPr lang="cs-CZ" b="1" dirty="0" smtClean="0"/>
              <a:t>Lázně</a:t>
            </a:r>
          </a:p>
          <a:p>
            <a:endParaRPr lang="cs-CZ" b="1" dirty="0"/>
          </a:p>
          <a:p>
            <a:r>
              <a:rPr lang="cs-CZ" b="1" dirty="0" smtClean="0"/>
              <a:t>Černý Důl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1944215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Horní Maršov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Pec pod Sněžkou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Malá Úpa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Žacléř</a:t>
            </a:r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14127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FUNGUJE OD ROKU 2004 A SDRUŽUJE 9 MĚST A OBCÍ: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14908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HLAVNÍ POSLÁNÍ SVAZKU:</a:t>
            </a:r>
            <a:endParaRPr lang="cs-CZ" dirty="0"/>
          </a:p>
          <a:p>
            <a:pPr algn="ctr"/>
            <a:r>
              <a:rPr lang="cs-CZ" dirty="0" smtClean="0"/>
              <a:t>sdružování </a:t>
            </a:r>
            <a:r>
              <a:rPr lang="cs-CZ" dirty="0"/>
              <a:t>finančních prostředků za účelem společné propagace turistického regionu východní Krkonoše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6832"/>
            <a:ext cx="2514146" cy="2004502"/>
          </a:xfrm>
          <a:prstGeom prst="rect">
            <a:avLst/>
          </a:prstGeom>
        </p:spPr>
      </p:pic>
      <p:pic>
        <p:nvPicPr>
          <p:cNvPr id="9" name="Obrázek 8" descr="http://files.obcesobe.cz/200000129-ed531ee4d5/loga%20komplet%20horizontální%20barevná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661248"/>
            <a:ext cx="5760720" cy="3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90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SVAZEK OBCÍ VÝCHODNÍ KRKONOŠE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50251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3568" y="1340768"/>
            <a:ext cx="7776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285750" indent="-285750" algn="ctr"/>
            <a:r>
              <a:rPr lang="cs-CZ" sz="2000" b="1" dirty="0" smtClean="0"/>
              <a:t>SVAZEK OBCÍ VÝCHODNÍ KRKONOŠE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řeší </a:t>
            </a:r>
            <a:r>
              <a:rPr lang="cs-CZ" sz="2000" b="1" dirty="0"/>
              <a:t>„cestovní ruch“ v rámci evropského projektu 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„</a:t>
            </a:r>
            <a:r>
              <a:rPr lang="cs-CZ" sz="2000" b="1" dirty="0"/>
              <a:t>Meziobecní spolupráce“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Záštita nad projektem: </a:t>
            </a:r>
            <a:r>
              <a:rPr lang="cs-CZ" sz="2000" b="1" dirty="0"/>
              <a:t>Svaz měst a obcí ČR</a:t>
            </a:r>
            <a:endParaRPr lang="cs-CZ" sz="2000" dirty="0"/>
          </a:p>
          <a:p>
            <a:r>
              <a:rPr lang="cs-CZ" sz="2000" b="1" dirty="0"/>
              <a:t> 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projekt „Meziobecní spolupráce“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analyzuje současný stav na území </a:t>
            </a:r>
            <a:r>
              <a:rPr lang="cs-CZ" sz="2000" dirty="0" smtClean="0"/>
              <a:t>regionů ukazuje </a:t>
            </a:r>
            <a:r>
              <a:rPr lang="cs-CZ" sz="2000" dirty="0"/>
              <a:t>na modelech ze zahraničí způsoby efektivní </a:t>
            </a:r>
            <a:r>
              <a:rPr lang="cs-CZ" sz="2000" dirty="0" smtClean="0"/>
              <a:t>spolupráce zpracovává </a:t>
            </a:r>
            <a:r>
              <a:rPr lang="cs-CZ" sz="2000" dirty="0"/>
              <a:t>strategie pro další rozvoj</a:t>
            </a:r>
          </a:p>
          <a:p>
            <a:r>
              <a:rPr lang="cs-CZ" sz="2000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01" y="2420888"/>
            <a:ext cx="1702854" cy="1649337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2" name="Obrázek 11" descr="http://files.obcesobe.cz/200000129-ed531ee4d5/loga%20komplet%20horizontální%20barevná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949280"/>
            <a:ext cx="5760720" cy="3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22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</a:bodyPr>
          <a:lstStyle/>
          <a:p>
            <a:r>
              <a:rPr lang="cs-CZ" sz="3200" dirty="0" smtClean="0"/>
              <a:t>TAM, KDE MAJÍ ZÁKON O CESTOVNÍM RUCHU</a:t>
            </a:r>
            <a:br>
              <a:rPr lang="cs-CZ" sz="3200" dirty="0" smtClean="0"/>
            </a:br>
            <a:r>
              <a:rPr lang="cs-CZ" sz="2800" dirty="0" smtClean="0"/>
              <a:t>(SLOVENSKO, RAKOUSKO, ITÁLIE)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852937"/>
            <a:ext cx="4038600" cy="18002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 smtClean="0"/>
              <a:t>úprava běžeckých tras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rovoz letních a zimních turistických autobusů</a:t>
            </a:r>
          </a:p>
          <a:p>
            <a:pPr lvl="1"/>
            <a:r>
              <a:rPr lang="cs-CZ" dirty="0" smtClean="0"/>
              <a:t>provoz infocenter</a:t>
            </a:r>
          </a:p>
          <a:p>
            <a:pPr lvl="1"/>
            <a:r>
              <a:rPr lang="cs-CZ" dirty="0" smtClean="0"/>
              <a:t>cyklostezky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2780929"/>
            <a:ext cx="4038600" cy="216024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 smtClean="0"/>
              <a:t>turistické </a:t>
            </a:r>
            <a:r>
              <a:rPr lang="cs-CZ" dirty="0"/>
              <a:t>trasy</a:t>
            </a:r>
          </a:p>
          <a:p>
            <a:pPr lvl="1"/>
            <a:r>
              <a:rPr lang="cs-CZ" dirty="0"/>
              <a:t>propagační materiály</a:t>
            </a:r>
          </a:p>
          <a:p>
            <a:pPr lvl="1"/>
            <a:r>
              <a:rPr lang="cs-CZ" dirty="0"/>
              <a:t>letní turistické karty</a:t>
            </a:r>
          </a:p>
          <a:p>
            <a:pPr lvl="1"/>
            <a:r>
              <a:rPr lang="cs-CZ" dirty="0" smtClean="0"/>
              <a:t>reklama </a:t>
            </a:r>
            <a:r>
              <a:rPr lang="cs-CZ" dirty="0"/>
              <a:t>regionu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3580" y="170080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/>
              <a:t>Turistická agentura </a:t>
            </a:r>
            <a:r>
              <a:rPr lang="cs-CZ" dirty="0"/>
              <a:t>(Organizace cestovního ruchu</a:t>
            </a:r>
            <a:r>
              <a:rPr lang="cs-CZ" dirty="0" smtClean="0"/>
              <a:t>)  </a:t>
            </a:r>
            <a:r>
              <a:rPr lang="cs-CZ" dirty="0"/>
              <a:t>– sdružuje finanční prostředky v regionu (obce, podnikatelé, stát) </a:t>
            </a:r>
          </a:p>
          <a:p>
            <a:r>
              <a:rPr lang="cs-CZ" b="1" dirty="0" smtClean="0"/>
              <a:t>Turistická agentura financuje</a:t>
            </a:r>
            <a:r>
              <a:rPr lang="cs-CZ" dirty="0" smtClean="0"/>
              <a:t>: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52" y="4377829"/>
            <a:ext cx="90364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cs-CZ" sz="2000" b="1" dirty="0" smtClean="0"/>
          </a:p>
          <a:p>
            <a:pPr lvl="1" algn="ctr"/>
            <a:r>
              <a:rPr lang="cs-CZ" sz="2000" b="1" dirty="0" smtClean="0"/>
              <a:t>Východní Krkonoše</a:t>
            </a:r>
          </a:p>
          <a:p>
            <a:pPr lvl="1" algn="ctr"/>
            <a:endParaRPr lang="cs-CZ" sz="1000" dirty="0"/>
          </a:p>
          <a:p>
            <a:pPr algn="ctr"/>
            <a:r>
              <a:rPr lang="cs-CZ" sz="2000" dirty="0"/>
              <a:t> –  aktivity regionálního významu podnikají : Svazek </a:t>
            </a:r>
            <a:r>
              <a:rPr lang="cs-CZ" sz="2000" dirty="0" smtClean="0"/>
              <a:t>Krkonoše, Svazek </a:t>
            </a:r>
            <a:r>
              <a:rPr lang="cs-CZ" sz="2000" dirty="0"/>
              <a:t>obcí </a:t>
            </a:r>
            <a:r>
              <a:rPr lang="cs-CZ" sz="2000" dirty="0" smtClean="0"/>
              <a:t>Východní Krkonoše, MEGA </a:t>
            </a:r>
            <a:r>
              <a:rPr lang="cs-CZ" sz="2000" dirty="0"/>
              <a:t>PLUS s.r.o. a někteří další poskytovatelé </a:t>
            </a:r>
            <a:r>
              <a:rPr lang="cs-CZ" sz="2000" dirty="0" smtClean="0"/>
              <a:t>služeb…  </a:t>
            </a:r>
          </a:p>
          <a:p>
            <a:endParaRPr lang="cs-CZ" sz="2000" dirty="0"/>
          </a:p>
          <a:p>
            <a:pPr algn="ctr"/>
            <a:r>
              <a:rPr lang="cs-CZ" sz="2000" dirty="0" smtClean="0"/>
              <a:t>BEZ SPOLEČNÉ ORGANIZACE · IMPROVIZACE · DOBROVOLNOST · DOHODA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214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3712"/>
            <a:ext cx="8229600" cy="7239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PŘÍNOS SPOLUPRÁCE V REGIONU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3" cy="5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000" dirty="0"/>
              <a:t>zlepšení spolupráce a komunikace mezi subjekty působícími v cestovním ruchu</a:t>
            </a:r>
          </a:p>
          <a:p>
            <a:endParaRPr lang="cs-CZ" sz="2000" dirty="0"/>
          </a:p>
          <a:p>
            <a:pPr lvl="0"/>
            <a:r>
              <a:rPr lang="cs-CZ" sz="2000" dirty="0"/>
              <a:t>nastavení způsobu sdružování finančních prostředků a jejich využití pro společnou propagaci celé oblasti východních Krkonoš 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lvl="0"/>
            <a:r>
              <a:rPr lang="cs-CZ" sz="2000" dirty="0"/>
              <a:t>udržet stávající návštěvníky a přilákat do regionu další turisty, poskytnout jim pestrou a kvalitní nabídku služeb 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/>
              <a:t>růst ekonomiky celého regionu s následnou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stabilizací </a:t>
            </a:r>
            <a:r>
              <a:rPr lang="cs-CZ" sz="2000" dirty="0"/>
              <a:t>a rozšířením počtu pracovních příležitostí,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příznivé </a:t>
            </a:r>
            <a:r>
              <a:rPr lang="cs-CZ" sz="2000" dirty="0"/>
              <a:t>prostředí pro nové podnikatelské záměry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2162944" cy="2094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4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470</Words>
  <Application>Microsoft Office PowerPoint</Application>
  <PresentationFormat>Předvádění na obrazovce (4:3)</PresentationFormat>
  <Paragraphs>181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DOHODA O VZÁJEMNÉ SPOLUPRÁCI  V OBLASTI CESTOVNÍHO RUCHU</vt:lpstr>
      <vt:lpstr>DOHODA O VZÁJEMNÉ SPOLUPRÁCI  V OBLASTI CESTOVNÍHO RUCHU</vt:lpstr>
      <vt:lpstr>SPOLUPRÁCE V REGIONU UŽ FUNGUJE</vt:lpstr>
      <vt:lpstr>Snímek 4</vt:lpstr>
      <vt:lpstr>Snímek 5</vt:lpstr>
      <vt:lpstr>SVAZEK OBCÍ VÝCHODNÍ KRKONOŠE</vt:lpstr>
      <vt:lpstr>SVAZEK OBCÍ VÝCHODNÍ KRKONOŠE</vt:lpstr>
      <vt:lpstr>TAM, KDE MAJÍ ZÁKON O CESTOVNÍM RUCHU (SLOVENSKO, RAKOUSKO, ITÁLIE)</vt:lpstr>
      <vt:lpstr>PŘÍNOS SPOLUPRÁCE V REGIONU</vt:lpstr>
      <vt:lpstr>SDRUŽENÍ PENĚZ DÁVÁ SMYSL</vt:lpstr>
      <vt:lpstr>SLOVENSKO – zákon o cestovním ruchu</vt:lpstr>
      <vt:lpstr>SLOVENSKO – kolik peněz generuje region</vt:lpstr>
      <vt:lpstr>SLOVENSKO - PODPORA REGIONŮ</vt:lpstr>
      <vt:lpstr>RAKOUSKO – zákon o cestovním ruchu</vt:lpstr>
      <vt:lpstr>PODPORA REGIONŮ V ZAHRANIČÍ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DOHODA O VZÁJEMNÉ SPOLUPRÁCI V OBLASTI CESTOVNÍHO RUCHU</dc:title>
  <dc:creator>Radek</dc:creator>
  <cp:lastModifiedBy>Andrea Roszlerova</cp:lastModifiedBy>
  <cp:revision>54</cp:revision>
  <cp:lastPrinted>2014-06-23T06:45:36Z</cp:lastPrinted>
  <dcterms:created xsi:type="dcterms:W3CDTF">2014-06-20T08:03:19Z</dcterms:created>
  <dcterms:modified xsi:type="dcterms:W3CDTF">2014-06-24T07:38:49Z</dcterms:modified>
</cp:coreProperties>
</file>