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9" r:id="rId3"/>
    <p:sldId id="260" r:id="rId4"/>
    <p:sldId id="262" r:id="rId5"/>
    <p:sldId id="268" r:id="rId6"/>
    <p:sldId id="263" r:id="rId7"/>
    <p:sldId id="265" r:id="rId8"/>
    <p:sldId id="269" r:id="rId9"/>
    <p:sldId id="327" r:id="rId10"/>
    <p:sldId id="307" r:id="rId11"/>
    <p:sldId id="308" r:id="rId12"/>
    <p:sldId id="309" r:id="rId13"/>
    <p:sldId id="310" r:id="rId14"/>
    <p:sldId id="311" r:id="rId15"/>
    <p:sldId id="313" r:id="rId16"/>
    <p:sldId id="319" r:id="rId17"/>
    <p:sldId id="320" r:id="rId18"/>
    <p:sldId id="322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306" r:id="rId30"/>
    <p:sldId id="298" r:id="rId31"/>
    <p:sldId id="299" r:id="rId32"/>
    <p:sldId id="297" r:id="rId33"/>
    <p:sldId id="300" r:id="rId34"/>
    <p:sldId id="301" r:id="rId35"/>
    <p:sldId id="302" r:id="rId36"/>
    <p:sldId id="304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8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4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D0BD7E-E4A8-4E60-985C-ACB7291A5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DAAA4B-7C1E-4744-9EFF-086C4F7EC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8A5D16-CCCB-447B-9818-AD8FB633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1C5C-7EEF-4E81-B186-ED06EF262619}" type="datetimeFigureOut">
              <a:rPr lang="cs-CZ" smtClean="0"/>
              <a:t>10.01.2020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507FB3-63A5-4034-A4A2-FB3F1282D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60C74A-6E6C-4E48-AC84-D3C5118EC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C8B1-D13A-4983-8462-9C24DD473B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06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A18D67-F951-43E8-87E1-75E0AC5B1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75A0811-9E87-41B9-AD0E-765F8BFAB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37DB19-CDC2-4F03-8B6C-0E4C3B40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1C5C-7EEF-4E81-B186-ED06EF262619}" type="datetimeFigureOut">
              <a:rPr lang="cs-CZ" smtClean="0"/>
              <a:t>10.01.2020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D56240-AB45-4940-BB2A-E7CA8B7FF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EE47D4-9329-490C-AEFC-82BD0F13A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C8B1-D13A-4983-8462-9C24DD473B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55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FD0DE80-1AAB-46E1-B267-C301AC54D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DE7F970-2191-4263-AA47-2DE9D21A6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8D5628-B9B2-4AAD-B4AB-21AB7DCF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1C5C-7EEF-4E81-B186-ED06EF262619}" type="datetimeFigureOut">
              <a:rPr lang="cs-CZ" smtClean="0"/>
              <a:t>10.01.2020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B0818D-0B2C-417A-AAA6-F7FF3498E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2CAF55-D9EA-4FDE-AA37-4FED2625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C8B1-D13A-4983-8462-9C24DD473B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73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D13C3-31EC-4D49-8AAC-2D2A4818B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4166A9-E7CA-47ED-8429-93AF067E6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339771-7A39-4E59-B979-C6534AB6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1C5C-7EEF-4E81-B186-ED06EF262619}" type="datetimeFigureOut">
              <a:rPr lang="cs-CZ" smtClean="0"/>
              <a:t>10.01.2020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6FD809-B4CC-4190-B2CE-8B69F7E33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6092BF-490B-40C8-A33A-8367184D2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C8B1-D13A-4983-8462-9C24DD473B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06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77E797-BB03-42BB-810C-B488B3CAA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6E979F9-6011-4863-B221-8C40B839F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BCD223-3842-4247-9C2F-356F25D3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1C5C-7EEF-4E81-B186-ED06EF262619}" type="datetimeFigureOut">
              <a:rPr lang="cs-CZ" smtClean="0"/>
              <a:t>10.01.2020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39723F-19C0-479B-BD1F-33B8F477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83E934-93D7-416B-B014-6ACDFCBC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C8B1-D13A-4983-8462-9C24DD473B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41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359A55-F009-4184-8868-C270637B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0834F8-2496-431D-82A5-75742006C1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23D810-0883-48CA-B131-70139DDFF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AB12EFA-2D5C-46BE-B850-7D06B10D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1C5C-7EEF-4E81-B186-ED06EF262619}" type="datetimeFigureOut">
              <a:rPr lang="cs-CZ" smtClean="0"/>
              <a:t>10.01.2020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61E59F-C364-4831-A665-ECD506E6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8429B7-95AA-4C9E-8C72-A7CC4B0F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C8B1-D13A-4983-8462-9C24DD473B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907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53455C-7B9C-456C-AEB5-4988CE1F4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08FF43A-C394-4BAC-BE0F-07564600C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27DA27A-6229-495A-817A-5389096EA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EFF0F96-7096-47FA-AFCC-C85CF9C14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6A77257-DDA8-4535-9F11-9179524903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9839E42-7915-4B64-B450-106216382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1C5C-7EEF-4E81-B186-ED06EF262619}" type="datetimeFigureOut">
              <a:rPr lang="cs-CZ" smtClean="0"/>
              <a:t>10.01.2020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4C6B580-B86D-4B11-9733-9B125F99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0B593C6-6FD6-4CDE-9B7D-9F615194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C8B1-D13A-4983-8462-9C24DD473B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82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AA6DC6-AC0C-4858-A66E-01AC77C8C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9B918B2-3E7D-4C0E-8C90-824E9E59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1C5C-7EEF-4E81-B186-ED06EF262619}" type="datetimeFigureOut">
              <a:rPr lang="cs-CZ" smtClean="0"/>
              <a:t>10.01.2020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6DD5055-AC7E-41BA-BEFC-91870C477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26C2DC2-68EB-49B2-A506-E6BF84452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C8B1-D13A-4983-8462-9C24DD473B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25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69368FE-22CC-4DA2-B42A-24BCD76A0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1C5C-7EEF-4E81-B186-ED06EF262619}" type="datetimeFigureOut">
              <a:rPr lang="cs-CZ" smtClean="0"/>
              <a:t>10.01.2020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775B569-5010-4DB9-8C1D-70C1674C6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7EC06E-3960-44FF-96AE-E4AB66A8D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C8B1-D13A-4983-8462-9C24DD473B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87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84E34-CBEA-4A1E-958F-02166D8B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3063F6-6C97-4EF8-8CB3-52C2940CD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A8B1D3C-3883-4650-BBC9-970B8AA72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93C1EA-7083-4182-B164-63DC636E8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1C5C-7EEF-4E81-B186-ED06EF262619}" type="datetimeFigureOut">
              <a:rPr lang="cs-CZ" smtClean="0"/>
              <a:t>10.01.2020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505329-B908-45DC-BA0D-9941498BC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10E3049-3E8D-42D3-86E3-655B1B3C5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C8B1-D13A-4983-8462-9C24DD473B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25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B82F9-04A7-482E-B119-8C71C0A7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1C7879D-41EF-4BED-AC92-8B6CAF3D72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E8002B1-7E2A-4A9D-8A65-FEF0F6AC1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68AC7AD-FE6B-415A-AA13-DC0C3CC32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1C5C-7EEF-4E81-B186-ED06EF262619}" type="datetimeFigureOut">
              <a:rPr lang="cs-CZ" smtClean="0"/>
              <a:t>10.01.2020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40FDCE-23EA-4553-80D9-783F34AAE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2C9578-D95D-4B50-85B3-AD6C25C2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C8B1-D13A-4983-8462-9C24DD473B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75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3501F66-3337-4CAA-B450-7A24CA9FF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914E53A-41D0-4742-B6F8-88C3DDF74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3A1D24-F179-4717-9778-46D95E5C00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E1C5C-7EEF-4E81-B186-ED06EF262619}" type="datetimeFigureOut">
              <a:rPr lang="cs-CZ" smtClean="0"/>
              <a:t>10.01.2020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4861C4-0C46-42BD-B52A-EB04B86370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B3D5D4-3EAC-417F-A555-BA67CCCDC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4C8B1-D13A-4983-8462-9C24DD473B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39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strukturalni-fondy.cz/getmedia/6facaa00-ee17-41bb-b323-7a2c9cfe86d6/IROP-kriteria-pro-ZoZp-SC-4-1.pdf?ext=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ukturalni-fondy.cz/cs/Jak-na-projekt/Elektronicka-zadost/Edukacni-videa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rop.mmr.cz/cs/Zadatele-a-prijemci/Dokumenty/Dokumenty/Dokumenty-k-jednotlivym-vyzvam/Vyzva-c-53-Udrzitelna-doprava-integrovane-projekty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5B9FEC-B8CF-4A69-9E0D-C67E340CC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52" y="606057"/>
            <a:ext cx="11705249" cy="162678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Tw Cen MT (Nadpisy)"/>
              </a:rPr>
              <a:t> </a:t>
            </a:r>
            <a:r>
              <a:rPr lang="cs-CZ" sz="4400" b="1" dirty="0">
                <a:latin typeface="Tw Cen MT (Nadpisy)"/>
              </a:rPr>
              <a:t>3. výzva MAS KJH - IROP – BEZPEČNOST A UDRŽITELNOST DOPRAVY </a:t>
            </a:r>
            <a:endParaRPr lang="cs-CZ" sz="4400" dirty="0">
              <a:latin typeface="Tw Cen MT (Nadpisy)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608A9A-2799-49C4-AF22-CEF71A11D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79405"/>
            <a:ext cx="9144000" cy="2115879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cs-CZ" sz="3600" b="1" dirty="0">
                <a:solidFill>
                  <a:schemeClr val="tx1"/>
                </a:solidFill>
                <a:latin typeface="Tw Cen MT (Nadpisy)"/>
              </a:rPr>
              <a:t>SEMINÁŘ PRO ŽADATELE</a:t>
            </a:r>
          </a:p>
          <a:p>
            <a:pPr>
              <a:spcBef>
                <a:spcPts val="0"/>
              </a:spcBef>
            </a:pPr>
            <a:r>
              <a:rPr lang="cs-CZ" sz="3600" b="1" dirty="0">
                <a:solidFill>
                  <a:schemeClr val="tx1"/>
                </a:solidFill>
                <a:latin typeface="Tw Cen MT (Nadpisy)"/>
              </a:rPr>
              <a:t>23.1.2020	</a:t>
            </a:r>
          </a:p>
          <a:p>
            <a:endParaRPr lang="cs-CZ" sz="1050" dirty="0">
              <a:latin typeface="Tw Cen MT (Nadpisy)"/>
            </a:endParaRPr>
          </a:p>
          <a:p>
            <a:r>
              <a:rPr lang="cs-CZ" dirty="0">
                <a:solidFill>
                  <a:schemeClr val="tx1"/>
                </a:solidFill>
                <a:latin typeface="Tw Cen MT (Nadpisy)"/>
              </a:rPr>
              <a:t>k výzvě MAS z </a:t>
            </a:r>
            <a:r>
              <a:rPr lang="cs-CZ" b="1" dirty="0">
                <a:latin typeface="Tw Cen MT (Nadpisy)"/>
              </a:rPr>
              <a:t>Integrovaného regionálního o</a:t>
            </a:r>
            <a:r>
              <a:rPr lang="cs-CZ" b="1" dirty="0">
                <a:solidFill>
                  <a:schemeClr val="tx1"/>
                </a:solidFill>
                <a:latin typeface="Tw Cen MT (Nadpisy)"/>
              </a:rPr>
              <a:t>peračního programu (IROP)</a:t>
            </a:r>
            <a:endParaRPr lang="cs-CZ" dirty="0">
              <a:solidFill>
                <a:schemeClr val="tx1"/>
              </a:solidFill>
              <a:latin typeface="Tw Cen MT (Nadpisy)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9062A8-F505-4AB8-B1CF-3CE81EF27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940" y="5592283"/>
            <a:ext cx="2540361" cy="102727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97A2FDD-15FC-4C25-AA35-45E37F9E7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1339"/>
            <a:ext cx="8163906" cy="134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85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155209-686C-4C5E-82F5-AD8CE1BF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721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>
                <a:latin typeface="Tw Cen MT (Nadpisy)"/>
              </a:rPr>
            </a:br>
            <a:r>
              <a:rPr lang="cs-CZ" b="1" dirty="0">
                <a:latin typeface="Tw Cen MT (Nadpisy)"/>
              </a:rPr>
              <a:t>Bezpečnost dopravy</a:t>
            </a:r>
            <a:br>
              <a:rPr lang="cs-CZ" b="1" dirty="0">
                <a:latin typeface="Tw Cen MT (Nadpisy)"/>
              </a:rPr>
            </a:br>
            <a:endParaRPr lang="cs-CZ" b="1" dirty="0">
              <a:latin typeface="Tw Cen MT (Nadpisy)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78AF60-610B-4DF6-A7D1-47B4E9525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93" y="1314818"/>
            <a:ext cx="11238614" cy="5178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latin typeface="Tw Cen MT" panose="020B0602020104020603" pitchFamily="34" charset="-18"/>
              </a:rPr>
              <a:t>Vedlejší podporované aktivity:</a:t>
            </a:r>
          </a:p>
          <a:p>
            <a:r>
              <a:rPr lang="cs-CZ" dirty="0">
                <a:latin typeface="Tw Cen MT" panose="020B0602020104020603" pitchFamily="34" charset="-18"/>
              </a:rPr>
              <a:t>Realizace stavbou vyvolaných investic</a:t>
            </a:r>
          </a:p>
          <a:p>
            <a:r>
              <a:rPr lang="cs-CZ" dirty="0">
                <a:latin typeface="Tw Cen MT" panose="020B0602020104020603" pitchFamily="34" charset="-18"/>
              </a:rPr>
              <a:t>Zpracování projektových dokumentací</a:t>
            </a:r>
          </a:p>
          <a:p>
            <a:r>
              <a:rPr lang="cs-CZ" dirty="0">
                <a:latin typeface="Tw Cen MT" panose="020B0602020104020603" pitchFamily="34" charset="-18"/>
              </a:rPr>
              <a:t>Výkup nemovitostí podmiňujících výstavbu</a:t>
            </a:r>
          </a:p>
          <a:p>
            <a:r>
              <a:rPr lang="cs-CZ" dirty="0">
                <a:latin typeface="Tw Cen MT" panose="020B0602020104020603" pitchFamily="34" charset="-18"/>
              </a:rPr>
              <a:t>Provádění inženýrské činnosti ve výstavbě</a:t>
            </a:r>
          </a:p>
          <a:p>
            <a:r>
              <a:rPr lang="cs-CZ" dirty="0">
                <a:latin typeface="Tw Cen MT" panose="020B0602020104020603" pitchFamily="34" charset="-18"/>
              </a:rPr>
              <a:t>Vybrané služby bezprostředně související s realizací projektu</a:t>
            </a:r>
          </a:p>
          <a:p>
            <a:r>
              <a:rPr lang="cs-CZ" dirty="0">
                <a:latin typeface="Tw Cen MT" panose="020B0602020104020603" pitchFamily="34" charset="-18"/>
              </a:rPr>
              <a:t>Povinná publicita </a:t>
            </a:r>
          </a:p>
          <a:p>
            <a:pPr marL="0" indent="0">
              <a:buNone/>
            </a:pPr>
            <a:r>
              <a:rPr lang="cs-CZ" dirty="0">
                <a:latin typeface="Tw Cen MT" panose="020B0602020104020603" pitchFamily="34" charset="-18"/>
              </a:rPr>
              <a:t>(Pojem rekonstrukce/modernizace komunikace pro pěší zahrnuje stavební úpravy stávající komunikace spojené s přestavbou zemního tělesa nebo konstrukčních vrstev komunikace, jejímž výsledkem je změna nivelety, směrového vedení nebo šířkového uspořádání komunikace)</a:t>
            </a:r>
          </a:p>
          <a:p>
            <a:pPr marL="0" indent="0">
              <a:lnSpc>
                <a:spcPct val="140000"/>
              </a:lnSpc>
              <a:buNone/>
            </a:pPr>
            <a:endParaRPr lang="cs-CZ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99722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155209-686C-4C5E-82F5-AD8CE1BF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223"/>
            <a:ext cx="10515600" cy="829341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Tw Cen MT (Nadpisy)"/>
              </a:rPr>
              <a:t>Bezpečnost dopravy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78AF60-610B-4DF6-A7D1-47B4E9525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95" y="1105786"/>
            <a:ext cx="11366205" cy="544387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cs-CZ" sz="3600" dirty="0">
              <a:latin typeface="Tw Cen MT" panose="020B0602020104020603" pitchFamily="34" charset="-18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3600" dirty="0">
              <a:latin typeface="Tw Cen MT" panose="020B0602020104020603" pitchFamily="34" charset="-1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3600" dirty="0">
                <a:latin typeface="Tw Cen MT" panose="020B0602020104020603" pitchFamily="34" charset="-18"/>
              </a:rPr>
              <a:t>Na hlavní aktivity projektu musí být vynaloženo </a:t>
            </a:r>
            <a:r>
              <a:rPr lang="cs-CZ" sz="3600" b="1" dirty="0">
                <a:solidFill>
                  <a:srgbClr val="FF0000"/>
                </a:solidFill>
                <a:latin typeface="Tw Cen MT" panose="020B0602020104020603" pitchFamily="34" charset="-18"/>
              </a:rPr>
              <a:t>minimálně 85 % celkových způsobilých výdajů projektu</a:t>
            </a:r>
            <a:r>
              <a:rPr lang="cs-CZ" sz="3600" dirty="0">
                <a:latin typeface="Tw Cen MT" panose="020B0602020104020603" pitchFamily="34" charset="-18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3600" dirty="0">
                <a:latin typeface="Tw Cen MT" panose="020B0602020104020603" pitchFamily="34" charset="-18"/>
              </a:rPr>
              <a:t>Na vedlejší aktivity projektu může být vynaloženo </a:t>
            </a:r>
            <a:r>
              <a:rPr lang="cs-CZ" sz="3600" b="1" dirty="0">
                <a:solidFill>
                  <a:srgbClr val="FF0000"/>
                </a:solidFill>
                <a:latin typeface="Tw Cen MT" panose="020B0602020104020603" pitchFamily="34" charset="-18"/>
              </a:rPr>
              <a:t>maximálně 15 % celkových způsobilých výdajů projektu</a:t>
            </a:r>
            <a:r>
              <a:rPr lang="cs-CZ" sz="3600" dirty="0">
                <a:latin typeface="Tw Cen MT" panose="020B0602020104020603" pitchFamily="34" charset="-18"/>
              </a:rPr>
              <a:t>. </a:t>
            </a:r>
          </a:p>
          <a:p>
            <a:pPr marL="0" indent="0">
              <a:buNone/>
            </a:pPr>
            <a:endParaRPr lang="cs-CZ" dirty="0">
              <a:latin typeface="Tw Cen MT" panose="020B0602020104020603" pitchFamily="34" charset="-18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9257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155209-686C-4C5E-82F5-AD8CE1BF5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w Cen MT (Nadpisy)"/>
              </a:rPr>
              <a:t>Bezpečnost dopravy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78AF60-610B-4DF6-A7D1-47B4E9525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77904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3200" b="1" dirty="0">
                <a:latin typeface="Tw Cen MT" panose="020B0602020104020603" pitchFamily="34" charset="-18"/>
              </a:rPr>
              <a:t>Datum ukončení realizace projektu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dirty="0">
                <a:latin typeface="Tw Cen MT" panose="020B0602020104020603" pitchFamily="34" charset="-18"/>
              </a:rPr>
              <a:t>Datem ukončení realizace projektu se rozumí datum, do kterého budou prokazatelně uzavřeny všechny aktivity projektu. Tuto skutečnost je třeba doložit kromě vlastních výstupů projektu </a:t>
            </a:r>
            <a:r>
              <a:rPr lang="cs-CZ" b="1" dirty="0">
                <a:latin typeface="Tw Cen MT" panose="020B0602020104020603" pitchFamily="34" charset="-18"/>
              </a:rPr>
              <a:t>fotodokumentací</a:t>
            </a:r>
            <a:r>
              <a:rPr lang="cs-CZ" dirty="0">
                <a:latin typeface="Tw Cen MT" panose="020B0602020104020603" pitchFamily="34" charset="-18"/>
              </a:rPr>
              <a:t> a </a:t>
            </a:r>
            <a:r>
              <a:rPr lang="cs-CZ" b="1" dirty="0">
                <a:latin typeface="Tw Cen MT" panose="020B0602020104020603" pitchFamily="34" charset="-18"/>
              </a:rPr>
              <a:t>protokolem</a:t>
            </a:r>
            <a:r>
              <a:rPr lang="cs-CZ" dirty="0">
                <a:latin typeface="Tw Cen MT" panose="020B0602020104020603" pitchFamily="34" charset="-18"/>
              </a:rPr>
              <a:t> </a:t>
            </a:r>
            <a:r>
              <a:rPr lang="cs-CZ" b="1" dirty="0">
                <a:latin typeface="Tw Cen MT" panose="020B0602020104020603" pitchFamily="34" charset="-18"/>
              </a:rPr>
              <a:t>o předání a převzetí díla</a:t>
            </a:r>
            <a:r>
              <a:rPr lang="cs-CZ" dirty="0">
                <a:latin typeface="Tw Cen MT" panose="020B0602020104020603" pitchFamily="34" charset="-18"/>
              </a:rPr>
              <a:t>. Datum podepsání protokolu o předání a převzetí díla nesmí překročit termín ukončení realizace projektu uvedený v Rozhodnutí o poskytnutí dotace.</a:t>
            </a:r>
          </a:p>
        </p:txBody>
      </p:sp>
    </p:spTree>
    <p:extLst>
      <p:ext uri="{BB962C8B-B14F-4D97-AF65-F5344CB8AC3E}">
        <p14:creationId xmlns:p14="http://schemas.microsoft.com/office/powerpoint/2010/main" val="1911882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155209-686C-4C5E-82F5-AD8CE1BF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88"/>
            <a:ext cx="10515600" cy="1339704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latin typeface="Tw Cen MT (Nadpisy)"/>
              </a:rPr>
              <a:t>Bezpečnost dopravy</a:t>
            </a:r>
            <a:br>
              <a:rPr lang="cs-CZ" b="1" dirty="0">
                <a:latin typeface="Tw Cen MT (Nadpisy)"/>
              </a:rPr>
            </a:br>
            <a:r>
              <a:rPr lang="cs-CZ" b="1" dirty="0">
                <a:latin typeface="Tw Cen MT (Nadpisy)"/>
              </a:rPr>
              <a:t>Upozornění pro žadatele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78AF60-610B-4DF6-A7D1-47B4E9525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7" y="1499192"/>
            <a:ext cx="11674547" cy="5092994"/>
          </a:xfrm>
        </p:spPr>
        <p:txBody>
          <a:bodyPr>
            <a:normAutofit/>
          </a:bodyPr>
          <a:lstStyle/>
          <a:p>
            <a:r>
              <a:rPr lang="cs-CZ" dirty="0"/>
              <a:t>Realizace projektu </a:t>
            </a:r>
            <a:r>
              <a:rPr lang="cs-CZ" b="1" dirty="0"/>
              <a:t>nesmí</a:t>
            </a:r>
            <a:r>
              <a:rPr lang="cs-CZ" dirty="0"/>
              <a:t> být ukončena před podáním žádosti o podporu.</a:t>
            </a:r>
          </a:p>
          <a:p>
            <a:r>
              <a:rPr lang="cs-CZ" dirty="0"/>
              <a:t>Etapy projektu nesmí být kratší, než 3 měsíce.</a:t>
            </a:r>
          </a:p>
          <a:p>
            <a:r>
              <a:rPr lang="cs-CZ" dirty="0"/>
              <a:t>Je nutné: - pročíst si </a:t>
            </a:r>
            <a:r>
              <a:rPr lang="cs-CZ" b="1" dirty="0"/>
              <a:t>Podmínky</a:t>
            </a:r>
            <a:r>
              <a:rPr lang="cs-CZ" dirty="0"/>
              <a:t> Rozhodnutí o poskytnutí dotace.</a:t>
            </a:r>
          </a:p>
          <a:p>
            <a:pPr marL="0" indent="0">
              <a:buNone/>
            </a:pPr>
            <a:r>
              <a:rPr lang="cs-CZ" dirty="0"/>
              <a:t>                    - postupovat v souladu se </a:t>
            </a:r>
            <a:r>
              <a:rPr lang="cs-CZ" b="1" dirty="0"/>
              <a:t>Specifickými</a:t>
            </a:r>
            <a:r>
              <a:rPr lang="cs-CZ" dirty="0"/>
              <a:t> a </a:t>
            </a:r>
            <a:r>
              <a:rPr lang="cs-CZ" b="1" dirty="0"/>
              <a:t>Obecnými pravidly</a:t>
            </a:r>
            <a:r>
              <a:rPr lang="cs-CZ" dirty="0"/>
              <a:t> pro </a:t>
            </a:r>
          </a:p>
          <a:p>
            <a:pPr marL="0" indent="0">
              <a:buNone/>
            </a:pPr>
            <a:r>
              <a:rPr lang="cs-CZ" dirty="0"/>
              <a:t>                      žadatele a příjemce.</a:t>
            </a:r>
          </a:p>
          <a:p>
            <a:pPr marL="0" indent="0">
              <a:buNone/>
            </a:pPr>
            <a:r>
              <a:rPr lang="cs-CZ" dirty="0"/>
              <a:t>                    - Žádosti o podporu </a:t>
            </a:r>
            <a:r>
              <a:rPr lang="cs-CZ" b="1" dirty="0"/>
              <a:t>finalizovat</a:t>
            </a:r>
            <a:r>
              <a:rPr lang="cs-CZ" dirty="0"/>
              <a:t> v ISKP14+ dříve, než v posledních  </a:t>
            </a:r>
          </a:p>
          <a:p>
            <a:pPr marL="0" indent="0">
              <a:buNone/>
            </a:pPr>
            <a:r>
              <a:rPr lang="cs-CZ" dirty="0"/>
              <a:t>                      hodinách před ukončením příjmu žádostí ve výzvě.</a:t>
            </a:r>
          </a:p>
          <a:p>
            <a:pPr marL="0" indent="0">
              <a:buNone/>
            </a:pPr>
            <a:r>
              <a:rPr lang="cs-CZ" dirty="0"/>
              <a:t>                    - doložit všechny relevantní </a:t>
            </a:r>
            <a:r>
              <a:rPr lang="cs-CZ" b="1" dirty="0"/>
              <a:t>povinné přílohy </a:t>
            </a:r>
            <a:r>
              <a:rPr lang="cs-CZ" dirty="0"/>
              <a:t>k žádosti.</a:t>
            </a:r>
          </a:p>
          <a:p>
            <a:pPr marL="0" indent="0">
              <a:buNone/>
            </a:pPr>
            <a:r>
              <a:rPr lang="cs-CZ" dirty="0"/>
              <a:t>                    - dát do </a:t>
            </a:r>
            <a:r>
              <a:rPr lang="cs-CZ" b="1" dirty="0"/>
              <a:t>souladu</a:t>
            </a:r>
            <a:r>
              <a:rPr lang="cs-CZ" dirty="0"/>
              <a:t> údaje uváděné v žádosti o podporu v ISKP 14+ a v </a:t>
            </a:r>
          </a:p>
          <a:p>
            <a:pPr marL="0" indent="0">
              <a:buNone/>
            </a:pPr>
            <a:r>
              <a:rPr lang="cs-CZ" dirty="0"/>
              <a:t>                      povinných přílohách k žádosti.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2223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155209-686C-4C5E-82F5-AD8CE1BF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216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w Cen MT (Nadpisy)"/>
              </a:rPr>
              <a:t>Bezpečnost dopravy</a:t>
            </a:r>
            <a:br>
              <a:rPr lang="cs-CZ" b="1" dirty="0">
                <a:latin typeface="Tw Cen MT (Nadpisy)"/>
              </a:rPr>
            </a:br>
            <a:r>
              <a:rPr lang="cs-CZ" b="1" dirty="0">
                <a:latin typeface="Tw Cen MT (Nadpisy)"/>
              </a:rPr>
              <a:t>Upozornění pro žadatele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78AF60-610B-4DF6-A7D1-47B4E9525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0" y="1616149"/>
            <a:ext cx="11504428" cy="5241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Tw Cen MT" panose="020B0602020104020603" pitchFamily="34" charset="-18"/>
              </a:rPr>
              <a:t>             - jednoznačně vymezit </a:t>
            </a:r>
            <a:r>
              <a:rPr lang="cs-CZ" b="1" dirty="0">
                <a:latin typeface="Tw Cen MT" panose="020B0602020104020603" pitchFamily="34" charset="-18"/>
              </a:rPr>
              <a:t>způsobilé výdaje</a:t>
            </a:r>
            <a:r>
              <a:rPr lang="cs-CZ" dirty="0">
                <a:latin typeface="Tw Cen MT" panose="020B0602020104020603" pitchFamily="34" charset="-18"/>
              </a:rPr>
              <a:t> projektu na hlavní výdaje</a:t>
            </a:r>
          </a:p>
          <a:p>
            <a:pPr marL="0" indent="0">
              <a:buNone/>
            </a:pPr>
            <a:r>
              <a:rPr lang="cs-CZ" dirty="0">
                <a:latin typeface="Tw Cen MT" panose="020B0602020104020603" pitchFamily="34" charset="-18"/>
              </a:rPr>
              <a:t>               (minimálně 85 %) a vedlejší výdaje (maximálně 15 %).</a:t>
            </a:r>
          </a:p>
          <a:p>
            <a:pPr marL="0" indent="0">
              <a:buNone/>
            </a:pPr>
            <a:r>
              <a:rPr lang="cs-CZ" dirty="0">
                <a:latin typeface="Tw Cen MT" panose="020B0602020104020603" pitchFamily="34" charset="-18"/>
              </a:rPr>
              <a:t>             - </a:t>
            </a:r>
            <a:r>
              <a:rPr lang="cs-CZ" b="1" dirty="0">
                <a:latin typeface="Tw Cen MT" panose="020B0602020104020603" pitchFamily="34" charset="-18"/>
              </a:rPr>
              <a:t>hodnoty indikátorů </a:t>
            </a:r>
            <a:r>
              <a:rPr lang="cs-CZ" dirty="0">
                <a:latin typeface="Tw Cen MT" panose="020B0602020104020603" pitchFamily="34" charset="-18"/>
              </a:rPr>
              <a:t>musí odpovídat postupům stanoveným v </a:t>
            </a:r>
          </a:p>
          <a:p>
            <a:pPr marL="0" indent="0">
              <a:buNone/>
            </a:pPr>
            <a:r>
              <a:rPr lang="cs-CZ" dirty="0">
                <a:latin typeface="Tw Cen MT" panose="020B0602020104020603" pitchFamily="34" charset="-18"/>
              </a:rPr>
              <a:t>               metodických listech indikátorů, které jsou přílohou specifických</a:t>
            </a:r>
          </a:p>
          <a:p>
            <a:pPr marL="0" indent="0">
              <a:buNone/>
            </a:pPr>
            <a:r>
              <a:rPr lang="cs-CZ" dirty="0">
                <a:latin typeface="Tw Cen MT" panose="020B0602020104020603" pitchFamily="34" charset="-18"/>
              </a:rPr>
              <a:t>               pravidel.</a:t>
            </a:r>
          </a:p>
          <a:p>
            <a:pPr marL="0" indent="0">
              <a:buNone/>
            </a:pPr>
            <a:r>
              <a:rPr lang="cs-CZ" dirty="0">
                <a:latin typeface="Tw Cen MT" panose="020B0602020104020603" pitchFamily="34" charset="-18"/>
              </a:rPr>
              <a:t>             - respektovat stanovená </a:t>
            </a:r>
            <a:r>
              <a:rPr lang="cs-CZ" b="1" dirty="0">
                <a:latin typeface="Tw Cen MT" panose="020B0602020104020603" pitchFamily="34" charset="-18"/>
              </a:rPr>
              <a:t>pravidla veřejné podpory</a:t>
            </a:r>
            <a:r>
              <a:rPr lang="cs-CZ" dirty="0">
                <a:latin typeface="Tw Cen MT" panose="020B0602020104020603" pitchFamily="34" charset="-18"/>
              </a:rPr>
              <a:t>.</a:t>
            </a:r>
          </a:p>
          <a:p>
            <a:pPr marL="0" indent="0">
              <a:buNone/>
            </a:pPr>
            <a:r>
              <a:rPr lang="cs-CZ" dirty="0">
                <a:latin typeface="Tw Cen MT" panose="020B0602020104020603" pitchFamily="34" charset="-18"/>
              </a:rPr>
              <a:t>             - úspěšný projekt musí splňovat všechny </a:t>
            </a:r>
            <a:r>
              <a:rPr lang="cs-CZ" b="1" dirty="0">
                <a:latin typeface="Tw Cen MT" panose="020B0602020104020603" pitchFamily="34" charset="-18"/>
              </a:rPr>
              <a:t>obecná a specifická kritéria </a:t>
            </a:r>
          </a:p>
          <a:p>
            <a:pPr marL="0" indent="0">
              <a:buNone/>
            </a:pPr>
            <a:r>
              <a:rPr lang="cs-CZ" b="1" dirty="0">
                <a:latin typeface="Tw Cen MT" panose="020B0602020104020603" pitchFamily="34" charset="-18"/>
              </a:rPr>
              <a:t>               přijatelnosti.</a:t>
            </a:r>
          </a:p>
        </p:txBody>
      </p:sp>
    </p:spTree>
    <p:extLst>
      <p:ext uri="{BB962C8B-B14F-4D97-AF65-F5344CB8AC3E}">
        <p14:creationId xmlns:p14="http://schemas.microsoft.com/office/powerpoint/2010/main" val="1070924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155209-686C-4C5E-82F5-AD8CE1BF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387"/>
            <a:ext cx="10515600" cy="110578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w Cen MT (Nadpisy)"/>
              </a:rPr>
              <a:t>Bezpečnost dopravy</a:t>
            </a:r>
            <a:br>
              <a:rPr lang="cs-CZ" b="1" dirty="0">
                <a:latin typeface="Tw Cen MT (Nadpisy)"/>
              </a:rPr>
            </a:br>
            <a:r>
              <a:rPr lang="cs-CZ" b="1" dirty="0">
                <a:latin typeface="Tw Cen MT (Nadpisy)"/>
              </a:rPr>
              <a:t>Indikátory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78AF60-610B-4DF6-A7D1-47B4E9525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16" y="1429407"/>
            <a:ext cx="11958084" cy="5428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Tw Cen MT" panose="020B0602020104020603" pitchFamily="34" charset="-18"/>
              </a:rPr>
              <a:t>Plánovaná hodnota indikátoru je </a:t>
            </a:r>
            <a:r>
              <a:rPr lang="cs-CZ" sz="2400" b="1" dirty="0">
                <a:latin typeface="Tw Cen MT" panose="020B0602020104020603" pitchFamily="34" charset="-18"/>
              </a:rPr>
              <a:t>závazná</a:t>
            </a:r>
            <a:r>
              <a:rPr lang="cs-CZ" sz="2400" dirty="0">
                <a:latin typeface="Tw Cen MT" panose="020B0602020104020603" pitchFamily="34" charset="-18"/>
              </a:rPr>
              <a:t>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cs-CZ" sz="2400" dirty="0">
                <a:latin typeface="Tw Cen MT" panose="020B0602020104020603" pitchFamily="34" charset="-18"/>
              </a:rPr>
              <a:t>Nenaplnění či překročení vykazovaného indikátoru k určenému datu jeho naplnění může vést ke krácení nebo nevyplacení dotace. Jeho neudržení po dobu udržitelnosti může mít charakter porušení rozpočtové kázně s následkem finanční sankce. </a:t>
            </a:r>
          </a:p>
          <a:p>
            <a:pPr marL="0" indent="0">
              <a:spcAft>
                <a:spcPts val="1200"/>
              </a:spcAft>
              <a:buNone/>
            </a:pPr>
            <a:endParaRPr lang="cs-CZ" sz="2400" dirty="0">
              <a:latin typeface="Tw Cen MT" panose="020B0602020104020603" pitchFamily="34" charset="-18"/>
            </a:endParaRPr>
          </a:p>
          <a:p>
            <a:pPr marL="0" indent="0">
              <a:buNone/>
            </a:pPr>
            <a:r>
              <a:rPr lang="cs-CZ" sz="2400" b="1" dirty="0">
                <a:latin typeface="Tw Cen MT" panose="020B0602020104020603" pitchFamily="34" charset="-18"/>
              </a:rPr>
              <a:t>Indikátor výstupu </a:t>
            </a:r>
            <a:endParaRPr lang="cs-CZ" sz="2400" dirty="0">
              <a:latin typeface="Tw Cen MT" panose="020B0602020104020603" pitchFamily="34" charset="-18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  <a:latin typeface="Tw Cen MT" panose="020B0602020104020603" pitchFamily="34" charset="-18"/>
              </a:rPr>
              <a:t>7 50 01- Počet realizací vedoucích ke zvýšení bezpečnosti v dopravě</a:t>
            </a:r>
          </a:p>
          <a:p>
            <a:pPr marL="0" indent="0">
              <a:buNone/>
            </a:pPr>
            <a:endParaRPr lang="cs-CZ" sz="2400" b="1" dirty="0">
              <a:solidFill>
                <a:srgbClr val="FF0000"/>
              </a:solidFill>
              <a:latin typeface="Tw Cen MT" panose="020B0602020104020603" pitchFamily="34" charset="-18"/>
            </a:endParaRPr>
          </a:p>
          <a:p>
            <a:pPr marL="0" indent="0">
              <a:buNone/>
            </a:pPr>
            <a:r>
              <a:rPr lang="cs-CZ" sz="2400" dirty="0">
                <a:latin typeface="Tw Cen MT" panose="020B0602020104020603" pitchFamily="34" charset="-18"/>
              </a:rPr>
              <a:t>Vykazovat plnění indikátoru bude příjemce podpory ve zprávách o realizaci projektu a udržení hodnoty indikátoru ve zprávách o udržitelnosti projektu v datovém poli </a:t>
            </a:r>
            <a:r>
              <a:rPr lang="cs-CZ" sz="2400" i="1" dirty="0">
                <a:latin typeface="Tw Cen MT" panose="020B0602020104020603" pitchFamily="34" charset="-18"/>
              </a:rPr>
              <a:t>Dosažená hodnota</a:t>
            </a:r>
            <a:r>
              <a:rPr lang="cs-CZ" sz="2400" dirty="0">
                <a:latin typeface="Tw Cen MT" panose="020B0602020104020603" pitchFamily="34" charset="-18"/>
              </a:rPr>
              <a:t>.</a:t>
            </a:r>
          </a:p>
          <a:p>
            <a:pPr marL="0" indent="0">
              <a:buNone/>
            </a:pPr>
            <a:endParaRPr lang="cs-CZ" sz="2600" dirty="0">
              <a:latin typeface="Tw Cen MT" panose="020B0602020104020603" pitchFamily="34" charset="-18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036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155209-686C-4C5E-82F5-AD8CE1BF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9851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w Cen MT" panose="020B0602020104020603" pitchFamily="34" charset="-18"/>
              </a:rPr>
              <a:t>Bezpečnost dopravy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78AF60-610B-4DF6-A7D1-47B4E9525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53" y="669850"/>
            <a:ext cx="11738345" cy="6262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Povinné přílohy k žádosti</a:t>
            </a:r>
            <a:r>
              <a:rPr lang="cs-CZ" dirty="0"/>
              <a:t>:</a:t>
            </a:r>
          </a:p>
          <a:p>
            <a:r>
              <a:rPr lang="cs-CZ" dirty="0"/>
              <a:t>Plná moc – dokládá se v případě přenesení pravomocím na jinou osobu, např. při podpisu žádosti.</a:t>
            </a:r>
          </a:p>
          <a:p>
            <a:r>
              <a:rPr lang="cs-CZ" dirty="0"/>
              <a:t>Zadávací a výběrová řízení – jako povinnou přílohu žádosti o podporu žadatel předkládá pouze uzavřenou smlouvu na plnění zakázky, kterou uplatňuje v projektu.</a:t>
            </a:r>
          </a:p>
          <a:p>
            <a:r>
              <a:rPr lang="cs-CZ" dirty="0"/>
              <a:t>Studie proveditelnosti – slouží k posouzení potřebnosti a realizovatelnosti projektu a usnadňuje podání žádosti o podporu v MS2014+, neboť mnoho údajů uváděných se studii bude využito při vyplňování elektronického formuláře žádosti.</a:t>
            </a:r>
          </a:p>
          <a:p>
            <a:r>
              <a:rPr lang="cs-CZ" dirty="0"/>
              <a:t>Karta souladu projektu s principy udržitelné mobility – pokud projekt zahrnuje více samostatných řešení, musí být každá z izolovaných částí projektu připravena v souladu s principy udržitelné mobility a tato skutečnost musí přímo vyplývat z předložené Karty souladu s principy udržitelné mobility.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2166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155209-686C-4C5E-82F5-AD8CE1BF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90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w Cen MT" panose="020B0602020104020603" pitchFamily="34" charset="-18"/>
              </a:rPr>
              <a:t>Bezpečnost dopravy</a:t>
            </a:r>
            <a:endParaRPr lang="cs-CZ" b="1" dirty="0">
              <a:latin typeface="Tw Cen MT (Nadpisy)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78AF60-610B-4DF6-A7D1-47B4E9525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09" y="1137684"/>
            <a:ext cx="11578856" cy="5560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Povinné přílohy k žádosti</a:t>
            </a:r>
            <a:r>
              <a:rPr lang="cs-CZ" dirty="0"/>
              <a:t>:</a:t>
            </a:r>
          </a:p>
          <a:p>
            <a:r>
              <a:rPr lang="cs-CZ" dirty="0"/>
              <a:t>Čestné prohlášení o skutečném majiteli – pokud je žadatelem právnická osoba mimo veřejnoprávní právnické osoby, jako povinnou přílohu žádosti o podporu předkládá čestné prohlášení obsahující informaci o skutečném majiteli ve smyslu § 4 odst. 4 zákona č. 253/2008 Sb., o některých opatřeních proti legalizaci výnosů z trestné činnosti a financování terorismu, ve znění pozdějších předpisů.</a:t>
            </a:r>
          </a:p>
          <a:p>
            <a:r>
              <a:rPr lang="cs-CZ" dirty="0"/>
              <a:t>Územní rozhodnutí nebo územní souhlas nebo veřejnoprávní smlouva nahrazující územní řízení – žadatel dokládá územní rozhodnutí s nabytím právní moci nejpozději k datu, které odpovídá dnu podání žádosti o podporu.</a:t>
            </a:r>
          </a:p>
          <a:p>
            <a:r>
              <a:rPr lang="cs-CZ" dirty="0"/>
              <a:t>Žádost o stavební povolení nebo ohlášení, případně stavební povolení nebo souhlas s provedením ohlášeného stavebního záměru nebo veřejnoprávní smlouva nahrazující stavební povolení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180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155209-686C-4C5E-82F5-AD8CE1BF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1415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Tw Cen MT" panose="020B0602020104020603" pitchFamily="34" charset="-18"/>
              </a:rPr>
              <a:t>Bezpečnost dopravy</a:t>
            </a:r>
            <a:endParaRPr lang="cs-CZ" b="1" dirty="0">
              <a:latin typeface="Tw Cen MT (Nadpisy)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78AF60-610B-4DF6-A7D1-47B4E9525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86541"/>
            <a:ext cx="12089219" cy="536944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cs-CZ" b="1" dirty="0">
                <a:latin typeface="Tw Cen MT" panose="020B0602020104020603" pitchFamily="34" charset="-18"/>
              </a:rPr>
              <a:t>Povinné přílohy k žádosti</a:t>
            </a:r>
            <a:r>
              <a:rPr lang="cs-CZ" dirty="0">
                <a:latin typeface="Tw Cen MT" panose="020B0602020104020603" pitchFamily="34" charset="-18"/>
              </a:rPr>
              <a:t>:</a:t>
            </a:r>
          </a:p>
          <a:p>
            <a:pPr>
              <a:spcAft>
                <a:spcPts val="1800"/>
              </a:spcAft>
            </a:pPr>
            <a:r>
              <a:rPr lang="cs-CZ" dirty="0">
                <a:latin typeface="Tw Cen MT" panose="020B0602020104020603" pitchFamily="34" charset="-18"/>
              </a:rPr>
              <a:t>Projektová dokumentace pro vydání stavebního povolení nebo pro ohlášení stavby</a:t>
            </a:r>
          </a:p>
          <a:p>
            <a:pPr>
              <a:spcAft>
                <a:spcPts val="1800"/>
              </a:spcAft>
            </a:pPr>
            <a:r>
              <a:rPr lang="cs-CZ" dirty="0">
                <a:latin typeface="Tw Cen MT" panose="020B0602020104020603" pitchFamily="34" charset="-18"/>
              </a:rPr>
              <a:t>Položkový rozpočet stavby – žadatel stanoví ceny stavebních prací za účelem zjištění předpokládané ceny způsobilých výdajů hlavních a vedlejších aktivit projektu u nezahájených zakázek na základě stavebního rozpočtu, který se vztahuje k příslušnému stupni projektové dokumentace, a přiloží jeho originál ve formátu </a:t>
            </a:r>
            <a:r>
              <a:rPr lang="cs-CZ" dirty="0" err="1">
                <a:latin typeface="Tw Cen MT" panose="020B0602020104020603" pitchFamily="34" charset="-18"/>
              </a:rPr>
              <a:t>pdf</a:t>
            </a:r>
            <a:r>
              <a:rPr lang="cs-CZ" dirty="0">
                <a:latin typeface="Tw Cen MT" panose="020B0602020104020603" pitchFamily="34" charset="-18"/>
              </a:rPr>
              <a:t> jako povinnou přílohu k žádosti.</a:t>
            </a:r>
          </a:p>
          <a:p>
            <a:pPr>
              <a:spcAft>
                <a:spcPts val="1800"/>
              </a:spcAft>
            </a:pPr>
            <a:r>
              <a:rPr lang="cs-CZ" dirty="0">
                <a:latin typeface="Tw Cen MT" panose="020B0602020104020603" pitchFamily="34" charset="-18"/>
              </a:rPr>
              <a:t>Smlouva o spolupráci – musí být k žádosti o podporu přiložena v případě, že projekt má být realizován na území více obcí a žadatelem je jedna z těchto obcí.</a:t>
            </a:r>
          </a:p>
        </p:txBody>
      </p:sp>
    </p:spTree>
    <p:extLst>
      <p:ext uri="{BB962C8B-B14F-4D97-AF65-F5344CB8AC3E}">
        <p14:creationId xmlns:p14="http://schemas.microsoft.com/office/powerpoint/2010/main" val="4288739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4C11F-BC99-4C12-8CEB-3C232B8E4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5210"/>
          </a:xfrm>
        </p:spPr>
        <p:txBody>
          <a:bodyPr/>
          <a:lstStyle/>
          <a:p>
            <a:pPr algn="ctr"/>
            <a:r>
              <a:rPr lang="pl-PL" b="1" dirty="0">
                <a:latin typeface="Tw Cen MT" panose="020B0602020104020603" pitchFamily="34" charset="-18"/>
              </a:rPr>
              <a:t>Proces hodnocení a výběru projektů</a:t>
            </a: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9BF16C-F55F-4317-B23D-83038B422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05" y="1626781"/>
            <a:ext cx="11472530" cy="486609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3200" dirty="0">
                <a:latin typeface="Tw Cen MT" panose="020B0602020104020603" pitchFamily="34" charset="-18"/>
              </a:rPr>
              <a:t>Hodnocení formálních náležitostí a přijatelnosti, věcné hodnocení a výběr projektů:</a:t>
            </a:r>
          </a:p>
          <a:p>
            <a:pPr>
              <a:spcAft>
                <a:spcPts val="1200"/>
              </a:spcAft>
            </a:pPr>
            <a:r>
              <a:rPr lang="cs-CZ" sz="3200" dirty="0">
                <a:latin typeface="Tw Cen MT" panose="020B0602020104020603" pitchFamily="34" charset="-18"/>
              </a:rPr>
              <a:t>Příloha č. 1 Výzvy MAS - </a:t>
            </a:r>
            <a:r>
              <a:rPr lang="cs-CZ" sz="3200" b="1" dirty="0">
                <a:latin typeface="Tw Cen MT" panose="020B0602020104020603" pitchFamily="34" charset="-18"/>
              </a:rPr>
              <a:t>Kritéria formálního hodnocení a přijatelnosti</a:t>
            </a:r>
          </a:p>
          <a:p>
            <a:pPr>
              <a:spcAft>
                <a:spcPts val="1200"/>
              </a:spcAft>
            </a:pPr>
            <a:r>
              <a:rPr lang="cs-CZ" sz="3200" dirty="0">
                <a:latin typeface="Tw Cen MT" panose="020B0602020104020603" pitchFamily="34" charset="-18"/>
              </a:rPr>
              <a:t>Příloha č. 2 Výzvy MAS -</a:t>
            </a:r>
            <a:r>
              <a:rPr lang="cs-CZ" sz="3200" b="1" dirty="0">
                <a:latin typeface="Tw Cen MT" panose="020B0602020104020603" pitchFamily="34" charset="-18"/>
              </a:rPr>
              <a:t> Kritéria věcného hodnocení</a:t>
            </a:r>
          </a:p>
          <a:p>
            <a:pPr>
              <a:spcAft>
                <a:spcPts val="1200"/>
              </a:spcAft>
            </a:pPr>
            <a:r>
              <a:rPr lang="cs-CZ" sz="3200" dirty="0">
                <a:latin typeface="Tw Cen MT" panose="020B0602020104020603" pitchFamily="34" charset="-18"/>
              </a:rPr>
              <a:t>Proces hodnocení a výběru projektů zajišťuje MAS Království – Jestřebí hory, o.p.s.</a:t>
            </a:r>
          </a:p>
          <a:p>
            <a:r>
              <a:rPr lang="cs-CZ" sz="3200" dirty="0">
                <a:latin typeface="Tw Cen MT" panose="020B0602020104020603" pitchFamily="34" charset="-18"/>
              </a:rPr>
              <a:t>Žádosti předložené jiným způsobem a v jiném termínu než umožňuje výzva, nejsou akceptovány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358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A44373-0B55-467A-A2E8-DB863B2C8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544" y="382772"/>
            <a:ext cx="10588256" cy="1307916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>
                <a:latin typeface="Tw Cen MT (Nadpisy)"/>
              </a:rPr>
              <a:t>Program semináře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B4FDE5-EA1A-4C9B-B1E2-9D9A40FC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86" y="1924493"/>
            <a:ext cx="10823944" cy="45683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dirty="0">
                <a:latin typeface="Tw Cen MT (Nadpisy)"/>
              </a:rPr>
              <a:t>Představení výzvy</a:t>
            </a:r>
          </a:p>
          <a:p>
            <a:pPr>
              <a:lnSpc>
                <a:spcPct val="100000"/>
              </a:lnSpc>
            </a:pPr>
            <a:r>
              <a:rPr lang="cs-CZ" sz="3200" dirty="0">
                <a:latin typeface="Tw Cen MT (Nadpisy)"/>
              </a:rPr>
              <a:t>Podporované aktivity</a:t>
            </a:r>
          </a:p>
          <a:p>
            <a:pPr>
              <a:lnSpc>
                <a:spcPct val="100000"/>
              </a:lnSpc>
            </a:pPr>
            <a:r>
              <a:rPr lang="cs-CZ" sz="3200" dirty="0">
                <a:latin typeface="Tw Cen MT (Nadpisy)"/>
              </a:rPr>
              <a:t>Indikátory</a:t>
            </a:r>
          </a:p>
          <a:p>
            <a:pPr>
              <a:lnSpc>
                <a:spcPct val="100000"/>
              </a:lnSpc>
            </a:pPr>
            <a:r>
              <a:rPr lang="cs-CZ" sz="3200" dirty="0">
                <a:latin typeface="Tw Cen MT (Nadpisy)"/>
              </a:rPr>
              <a:t>Způsobilost výdajů</a:t>
            </a:r>
          </a:p>
          <a:p>
            <a:pPr>
              <a:lnSpc>
                <a:spcPct val="100000"/>
              </a:lnSpc>
            </a:pPr>
            <a:r>
              <a:rPr lang="cs-CZ" sz="3200" dirty="0">
                <a:latin typeface="Tw Cen MT (Nadpisy)"/>
              </a:rPr>
              <a:t>Proces hodnocení a výběru projektů</a:t>
            </a:r>
          </a:p>
          <a:p>
            <a:pPr>
              <a:lnSpc>
                <a:spcPct val="100000"/>
              </a:lnSpc>
            </a:pPr>
            <a:r>
              <a:rPr lang="cs-CZ" sz="3200" dirty="0">
                <a:latin typeface="Tw Cen MT (Nadpisy)"/>
              </a:rPr>
              <a:t>IS KP14+</a:t>
            </a:r>
          </a:p>
          <a:p>
            <a:pPr>
              <a:lnSpc>
                <a:spcPct val="100000"/>
              </a:lnSpc>
            </a:pPr>
            <a:r>
              <a:rPr lang="cs-CZ" sz="3200" dirty="0">
                <a:latin typeface="Tw Cen MT (Nadpisy)"/>
              </a:rPr>
              <a:t>Důležité odkazy</a:t>
            </a:r>
          </a:p>
        </p:txBody>
      </p:sp>
    </p:spTree>
    <p:extLst>
      <p:ext uri="{BB962C8B-B14F-4D97-AF65-F5344CB8AC3E}">
        <p14:creationId xmlns:p14="http://schemas.microsoft.com/office/powerpoint/2010/main" val="2437314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4C11F-BC99-4C12-8CEB-3C232B8E4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5210"/>
          </a:xfrm>
        </p:spPr>
        <p:txBody>
          <a:bodyPr/>
          <a:lstStyle/>
          <a:p>
            <a:pPr algn="ctr"/>
            <a:r>
              <a:rPr lang="pl-PL" b="1" dirty="0">
                <a:latin typeface="Tw Cen MT" panose="020B0602020104020603" pitchFamily="34" charset="-18"/>
              </a:rPr>
              <a:t>Proces hodnocení a výběru projektů</a:t>
            </a: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9BF16C-F55F-4317-B23D-83038B422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63" y="1509822"/>
            <a:ext cx="10843437" cy="498305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cs-CZ" sz="3200" dirty="0">
                <a:latin typeface="Tw Cen MT" panose="020B0602020104020603" pitchFamily="34" charset="-18"/>
              </a:rPr>
              <a:t>Výsledkem výběru je </a:t>
            </a:r>
            <a:r>
              <a:rPr lang="cs-CZ" sz="3200" b="1" dirty="0">
                <a:latin typeface="Tw Cen MT" panose="020B0602020104020603" pitchFamily="34" charset="-18"/>
              </a:rPr>
              <a:t>seznam projektů doporučených k financování</a:t>
            </a:r>
            <a:r>
              <a:rPr lang="cs-CZ" sz="3200" dirty="0">
                <a:latin typeface="Tw Cen MT" panose="020B0602020104020603" pitchFamily="34" charset="-18"/>
              </a:rPr>
              <a:t>, které MAS navrhuje ke schválení</a:t>
            </a:r>
            <a:r>
              <a:rPr lang="cs-CZ" sz="3200" b="1" dirty="0">
                <a:latin typeface="Tw Cen MT" panose="020B0602020104020603" pitchFamily="34" charset="-18"/>
              </a:rPr>
              <a:t> </a:t>
            </a:r>
            <a:r>
              <a:rPr lang="cs-CZ" sz="3200" dirty="0">
                <a:latin typeface="Tw Cen MT" panose="020B0602020104020603" pitchFamily="34" charset="-18"/>
              </a:rPr>
              <a:t>– tento seznam předá MAS Řídícímu orgánu IROP</a:t>
            </a:r>
            <a:r>
              <a:rPr lang="cs-CZ" sz="3200" b="1" dirty="0">
                <a:latin typeface="Tw Cen MT" panose="020B0602020104020603" pitchFamily="34" charset="-18"/>
              </a:rPr>
              <a:t> </a:t>
            </a:r>
            <a:r>
              <a:rPr lang="cs-CZ" sz="3200" dirty="0">
                <a:latin typeface="Tw Cen MT" panose="020B0602020104020603" pitchFamily="34" charset="-18"/>
              </a:rPr>
              <a:t>– ŘO IROP provede </a:t>
            </a:r>
            <a:r>
              <a:rPr lang="cs-CZ" sz="3200" b="1" dirty="0">
                <a:latin typeface="Tw Cen MT" panose="020B0602020104020603" pitchFamily="34" charset="-18"/>
              </a:rPr>
              <a:t>závěrečné ověření způsobilosti </a:t>
            </a:r>
            <a:r>
              <a:rPr lang="cs-CZ" sz="3200" dirty="0">
                <a:latin typeface="Tw Cen MT" panose="020B0602020104020603" pitchFamily="34" charset="-18"/>
              </a:rPr>
              <a:t>vybraných projektů a kontrolu administrativních postupů MAS.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cs-CZ" sz="3200" dirty="0">
                <a:latin typeface="Tw Cen MT" panose="020B0602020104020603" pitchFamily="34" charset="-18"/>
              </a:rPr>
              <a:t>Jednokolová výzva s jednou uzávěrkou pro podání žádosti</a:t>
            </a:r>
            <a:r>
              <a:rPr lang="cs-CZ" sz="3200" b="1" dirty="0">
                <a:latin typeface="Tw Cen MT" panose="020B0602020104020603" pitchFamily="34" charset="-18"/>
              </a:rPr>
              <a:t> </a:t>
            </a:r>
            <a:r>
              <a:rPr lang="cs-CZ" sz="3200" dirty="0">
                <a:latin typeface="Tw Cen MT" panose="020B0602020104020603" pitchFamily="34" charset="-18"/>
              </a:rPr>
              <a:t>–</a:t>
            </a:r>
            <a:r>
              <a:rPr lang="cs-CZ" sz="3200" b="1" dirty="0">
                <a:latin typeface="Tw Cen MT" panose="020B0602020104020603" pitchFamily="34" charset="-18"/>
              </a:rPr>
              <a:t> </a:t>
            </a:r>
            <a:r>
              <a:rPr lang="cs-CZ" sz="3200" dirty="0">
                <a:latin typeface="Tw Cen MT" panose="020B0602020104020603" pitchFamily="34" charset="-18"/>
              </a:rPr>
              <a:t>jednokolové hodnocení</a:t>
            </a:r>
          </a:p>
          <a:p>
            <a:pPr marL="0" indent="0">
              <a:buNone/>
            </a:pPr>
            <a:r>
              <a:rPr lang="cs-CZ" sz="3200" dirty="0">
                <a:latin typeface="Tw Cen MT" panose="020B0602020104020603" pitchFamily="34" charset="-18"/>
              </a:rPr>
              <a:t>Proces hodnocení</a:t>
            </a:r>
            <a:r>
              <a:rPr lang="cs-CZ" sz="3200" b="1" dirty="0">
                <a:latin typeface="Tw Cen MT" panose="020B0602020104020603" pitchFamily="34" charset="-18"/>
              </a:rPr>
              <a:t> </a:t>
            </a:r>
            <a:r>
              <a:rPr lang="cs-CZ" sz="3200" dirty="0">
                <a:latin typeface="Tw Cen MT" panose="020B0602020104020603" pitchFamily="34" charset="-18"/>
              </a:rPr>
              <a:t>ukončen nejpozději do 5 měsíců od data ukončení příjmu žádostí o podporu.</a:t>
            </a:r>
          </a:p>
        </p:txBody>
      </p:sp>
    </p:spTree>
    <p:extLst>
      <p:ext uri="{BB962C8B-B14F-4D97-AF65-F5344CB8AC3E}">
        <p14:creationId xmlns:p14="http://schemas.microsoft.com/office/powerpoint/2010/main" val="697935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4C11F-BC99-4C12-8CEB-3C232B8E4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079"/>
            <a:ext cx="10515600" cy="1041991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w Cen MT" panose="020B0602020104020603" pitchFamily="34" charset="-18"/>
              </a:rPr>
              <a:t>Proces hodnocení a výběru projektů</a:t>
            </a:r>
            <a:br>
              <a:rPr lang="cs-CZ" b="1" dirty="0">
                <a:latin typeface="Tw Cen MT" panose="020B0602020104020603" pitchFamily="34" charset="-18"/>
              </a:rPr>
            </a:br>
            <a:r>
              <a:rPr lang="cs-CZ" b="1" dirty="0">
                <a:latin typeface="Tw Cen MT" panose="020B0602020104020603" pitchFamily="34" charset="-18"/>
              </a:rPr>
              <a:t>Hodnocení formálních náležitostí a přijatelnosti</a:t>
            </a: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9BF16C-F55F-4317-B23D-83038B422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51" y="1692166"/>
            <a:ext cx="11738344" cy="5038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Tw Cen MT" panose="020B0602020104020603" pitchFamily="34" charset="-18"/>
              </a:rPr>
              <a:t>= První fáze hodnocení projektů</a:t>
            </a:r>
          </a:p>
          <a:p>
            <a:r>
              <a:rPr lang="cs-CZ" sz="2600" dirty="0">
                <a:latin typeface="Tw Cen MT" panose="020B0602020104020603" pitchFamily="34" charset="-18"/>
              </a:rPr>
              <a:t>Posouzení základních věcných a administrativních požadavků</a:t>
            </a:r>
          </a:p>
          <a:p>
            <a:r>
              <a:rPr lang="cs-CZ" sz="2600" dirty="0">
                <a:latin typeface="Tw Cen MT" panose="020B0602020104020603" pitchFamily="34" charset="-18"/>
              </a:rPr>
              <a:t>Provádějí pracovníci MAS KJH</a:t>
            </a:r>
          </a:p>
          <a:p>
            <a:pPr>
              <a:spcAft>
                <a:spcPts val="1200"/>
              </a:spcAft>
            </a:pPr>
            <a:r>
              <a:rPr lang="cs-CZ" sz="2600" dirty="0">
                <a:latin typeface="Tw Cen MT" panose="020B0602020104020603" pitchFamily="34" charset="-18"/>
              </a:rPr>
              <a:t>Lhůta max. </a:t>
            </a:r>
            <a:r>
              <a:rPr lang="cs-CZ" sz="2600" b="1" dirty="0">
                <a:latin typeface="Tw Cen MT" panose="020B0602020104020603" pitchFamily="34" charset="-18"/>
              </a:rPr>
              <a:t>29 pracovních dnů </a:t>
            </a:r>
            <a:r>
              <a:rPr lang="cs-CZ" sz="2600" dirty="0">
                <a:latin typeface="Tw Cen MT" panose="020B0602020104020603" pitchFamily="34" charset="-18"/>
              </a:rPr>
              <a:t>od ukončení příjmu žádostí o podporu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600" b="1" dirty="0">
                <a:latin typeface="Tw Cen MT" panose="020B0602020104020603" pitchFamily="34" charset="-18"/>
              </a:rPr>
              <a:t>Dvě kritéria přijatelnosti </a:t>
            </a:r>
            <a:r>
              <a:rPr lang="cs-CZ" sz="2600" dirty="0">
                <a:latin typeface="Tw Cen MT" panose="020B0602020104020603" pitchFamily="34" charset="-18"/>
              </a:rPr>
              <a:t>„</a:t>
            </a:r>
            <a:r>
              <a:rPr lang="cs-CZ" sz="2600" i="1" dirty="0">
                <a:latin typeface="Tw Cen MT" panose="020B0602020104020603" pitchFamily="34" charset="-18"/>
              </a:rPr>
              <a:t>Projekt je realizován na územní působnosti MAS Království - Jestřebí hory, o.p.s.</a:t>
            </a:r>
            <a:r>
              <a:rPr lang="cs-CZ" sz="2600" dirty="0">
                <a:latin typeface="Tw Cen MT" panose="020B0602020104020603" pitchFamily="34" charset="-18"/>
              </a:rPr>
              <a:t>“, „</a:t>
            </a:r>
            <a:r>
              <a:rPr lang="cs-CZ" sz="2600" i="1" dirty="0">
                <a:latin typeface="Tw Cen MT" panose="020B0602020104020603" pitchFamily="34" charset="-18"/>
              </a:rPr>
              <a:t>Žadatel splňuje definici oprávněného příjemce pro příslušný specifický cíl a výzvu MAS</a:t>
            </a:r>
            <a:r>
              <a:rPr lang="cs-CZ" sz="2600" dirty="0">
                <a:latin typeface="Tw Cen MT" panose="020B0602020104020603" pitchFamily="34" charset="-18"/>
              </a:rPr>
              <a:t>“ </a:t>
            </a:r>
            <a:r>
              <a:rPr lang="cs-CZ" sz="2600" b="1" dirty="0">
                <a:solidFill>
                  <a:srgbClr val="FF0000"/>
                </a:solidFill>
                <a:latin typeface="Tw Cen MT" panose="020B0602020104020603" pitchFamily="34" charset="-18"/>
              </a:rPr>
              <a:t>jsou neopravitelná</a:t>
            </a:r>
          </a:p>
          <a:p>
            <a:pPr>
              <a:lnSpc>
                <a:spcPct val="100000"/>
              </a:lnSpc>
            </a:pPr>
            <a:r>
              <a:rPr lang="cs-CZ" sz="2600" b="1" dirty="0">
                <a:latin typeface="Tw Cen MT" panose="020B0602020104020603" pitchFamily="34" charset="-18"/>
              </a:rPr>
              <a:t>Kritéria formálních náležitostí a kritéria přijatelnosti (s výjimkou dvou výše uvedených) jsou opravitelná </a:t>
            </a:r>
            <a:r>
              <a:rPr lang="cs-CZ" sz="2600" dirty="0">
                <a:latin typeface="Tw Cen MT" panose="020B0602020104020603" pitchFamily="34" charset="-18"/>
              </a:rPr>
              <a:t>– žadatel může být vyzván </a:t>
            </a:r>
            <a:r>
              <a:rPr lang="cs-CZ" sz="2600" b="1" dirty="0">
                <a:latin typeface="Tw Cen MT" panose="020B0602020104020603" pitchFamily="34" charset="-18"/>
              </a:rPr>
              <a:t>k opravě nebo doplnění</a:t>
            </a:r>
            <a:r>
              <a:rPr lang="cs-CZ" sz="2600" dirty="0">
                <a:latin typeface="Tw Cen MT" panose="020B0602020104020603" pitchFamily="34" charset="-18"/>
              </a:rPr>
              <a:t> ve lhůtě do 5 pracovních dní, max. 2x</a:t>
            </a:r>
          </a:p>
          <a:p>
            <a:pPr marL="0" indent="0">
              <a:spcAft>
                <a:spcPts val="600"/>
              </a:spcAft>
              <a:buNone/>
            </a:pPr>
            <a:endParaRPr lang="cs-CZ" sz="3200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78111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4C11F-BC99-4C12-8CEB-3C232B8E4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080"/>
            <a:ext cx="10515600" cy="79744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w Cen MT" panose="020B0602020104020603" pitchFamily="34" charset="-18"/>
              </a:rPr>
              <a:t>Proces hodnocení a výběru projektů</a:t>
            </a:r>
            <a:br>
              <a:rPr lang="cs-CZ" b="1" dirty="0">
                <a:latin typeface="Tw Cen MT" panose="020B0602020104020603" pitchFamily="34" charset="-18"/>
              </a:rPr>
            </a:br>
            <a:r>
              <a:rPr lang="cs-CZ" b="1" dirty="0">
                <a:latin typeface="Tw Cen MT" panose="020B0602020104020603" pitchFamily="34" charset="-18"/>
              </a:rPr>
              <a:t>Hodnocení přijatelnosti a formálních náležitostí</a:t>
            </a: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9BF16C-F55F-4317-B23D-83038B422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1" y="1616149"/>
            <a:ext cx="11557591" cy="49547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Tw Cen MT" panose="020B0602020104020603" pitchFamily="34" charset="-18"/>
              </a:rPr>
              <a:t>MAS po provedení hodnocení přijatelnosti a formálních náležitostí zasílá prostřednictvím MS2014+ žadatelům informaci o výsledku hodnocení do 5 dnů od ukončení kontroly. 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400" dirty="0">
                <a:latin typeface="Tw Cen MT" panose="020B0602020104020603" pitchFamily="34" charset="-18"/>
              </a:rPr>
              <a:t>Ti z nich, jejichž žádosti o podporu byly na základě tohoto hodnocení vyloučeny z dalšího výběru, mohou požádat </a:t>
            </a:r>
            <a:r>
              <a:rPr lang="cs-CZ" sz="2400" b="1" dirty="0">
                <a:latin typeface="Tw Cen MT" panose="020B0602020104020603" pitchFamily="34" charset="-18"/>
              </a:rPr>
              <a:t>nejpozději do 15 kalendářních dní </a:t>
            </a:r>
            <a:r>
              <a:rPr lang="cs-CZ" sz="2400" dirty="0">
                <a:latin typeface="Tw Cen MT" panose="020B0602020104020603" pitchFamily="34" charset="-18"/>
              </a:rPr>
              <a:t>ode dne doručení informace o negativním výsledku o </a:t>
            </a:r>
            <a:r>
              <a:rPr lang="cs-CZ" sz="2400" b="1" dirty="0">
                <a:latin typeface="Tw Cen MT" panose="020B0602020104020603" pitchFamily="34" charset="-18"/>
              </a:rPr>
              <a:t>přezkum hodnocení</a:t>
            </a:r>
            <a:r>
              <a:rPr lang="cs-CZ" sz="2400" dirty="0">
                <a:latin typeface="Tw Cen MT" panose="020B0602020104020603" pitchFamily="34" charset="-18"/>
              </a:rPr>
              <a:t>. </a:t>
            </a:r>
          </a:p>
          <a:p>
            <a:pPr marL="0" indent="0">
              <a:buNone/>
            </a:pPr>
            <a:r>
              <a:rPr lang="cs-CZ" sz="2400" dirty="0">
                <a:latin typeface="Tw Cen MT" panose="020B0602020104020603" pitchFamily="34" charset="-18"/>
              </a:rPr>
              <a:t>Možnost </a:t>
            </a:r>
            <a:r>
              <a:rPr lang="cs-CZ" sz="2400" b="1" dirty="0">
                <a:latin typeface="Tw Cen MT" panose="020B0602020104020603" pitchFamily="34" charset="-18"/>
              </a:rPr>
              <a:t>vzdání se práva podat žádost o přezkum </a:t>
            </a:r>
          </a:p>
          <a:p>
            <a:r>
              <a:rPr lang="cs-CZ" sz="2400" dirty="0">
                <a:latin typeface="Tw Cen MT" panose="020B0602020104020603" pitchFamily="34" charset="-18"/>
              </a:rPr>
              <a:t>Žadatelé budou o této možnosti informováni interní depeší</a:t>
            </a:r>
          </a:p>
          <a:p>
            <a:r>
              <a:rPr lang="cs-CZ" sz="2400" dirty="0">
                <a:latin typeface="Tw Cen MT" panose="020B0602020104020603" pitchFamily="34" charset="-18"/>
              </a:rPr>
              <a:t>Důvodem je urychlení procesu hodnocení</a:t>
            </a:r>
          </a:p>
          <a:p>
            <a:r>
              <a:rPr lang="cs-CZ" sz="2400" dirty="0">
                <a:latin typeface="Tw Cen MT" panose="020B0602020104020603" pitchFamily="34" charset="-18"/>
              </a:rPr>
              <a:t>Urychlit proces hodnocení lze pouze v případě, kdy se všichni žadatelé ve výzvě MAS vzdají možnosti přezkumu</a:t>
            </a:r>
          </a:p>
          <a:p>
            <a:r>
              <a:rPr lang="cs-CZ" sz="2400" dirty="0">
                <a:latin typeface="Tw Cen MT" panose="020B0602020104020603" pitchFamily="34" charset="-18"/>
              </a:rPr>
              <a:t>Dokument vzdání se přezkumu ž</a:t>
            </a:r>
            <a:r>
              <a:rPr lang="pl-PL" sz="2400" dirty="0">
                <a:latin typeface="Tw Cen MT" panose="020B0602020104020603" pitchFamily="34" charset="-18"/>
              </a:rPr>
              <a:t>adatelé vkládají do systému </a:t>
            </a:r>
            <a:r>
              <a:rPr lang="cs-CZ" sz="2400" dirty="0">
                <a:latin typeface="Tw Cen MT" panose="020B0602020104020603" pitchFamily="34" charset="-18"/>
              </a:rPr>
              <a:t>MS2014+</a:t>
            </a:r>
            <a:endParaRPr lang="cs-CZ" sz="2200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09506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4C11F-BC99-4C12-8CEB-3C232B8E4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080"/>
            <a:ext cx="10515600" cy="79744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w Cen MT" panose="020B0602020104020603" pitchFamily="34" charset="-18"/>
              </a:rPr>
              <a:t>Proces hodnocení a výběru projektů</a:t>
            </a:r>
            <a:br>
              <a:rPr lang="cs-CZ" b="1" dirty="0">
                <a:latin typeface="Tw Cen MT" panose="020B0602020104020603" pitchFamily="34" charset="-18"/>
              </a:rPr>
            </a:br>
            <a:r>
              <a:rPr lang="cs-CZ" b="1" dirty="0">
                <a:latin typeface="Tw Cen MT" panose="020B0602020104020603" pitchFamily="34" charset="-18"/>
              </a:rPr>
              <a:t>Věcné hodnocení</a:t>
            </a: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9BF16C-F55F-4317-B23D-83038B422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1" y="1807535"/>
            <a:ext cx="11557591" cy="49441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3200" dirty="0">
                <a:latin typeface="Tw Cen MT" panose="020B0602020104020603" pitchFamily="34" charset="-18"/>
              </a:rPr>
              <a:t>= Druhá fáze hodnocení projektů</a:t>
            </a:r>
          </a:p>
          <a:p>
            <a:pPr>
              <a:lnSpc>
                <a:spcPct val="100000"/>
              </a:lnSpc>
            </a:pPr>
            <a:r>
              <a:rPr lang="cs-CZ" sz="3200" dirty="0">
                <a:latin typeface="Tw Cen MT" panose="020B0602020104020603" pitchFamily="34" charset="-18"/>
              </a:rPr>
              <a:t>Hodnocení kvality</a:t>
            </a:r>
          </a:p>
          <a:p>
            <a:pPr>
              <a:lnSpc>
                <a:spcPct val="100000"/>
              </a:lnSpc>
            </a:pPr>
            <a:r>
              <a:rPr lang="pt-BR" sz="3200" dirty="0">
                <a:latin typeface="Tw Cen MT" panose="020B0602020104020603" pitchFamily="34" charset="-18"/>
              </a:rPr>
              <a:t>Provádí Výběrov</a:t>
            </a:r>
            <a:r>
              <a:rPr lang="cs-CZ" sz="3200" dirty="0">
                <a:latin typeface="Tw Cen MT" panose="020B0602020104020603" pitchFamily="34" charset="-18"/>
              </a:rPr>
              <a:t>ý výbor</a:t>
            </a:r>
            <a:r>
              <a:rPr lang="pt-BR" sz="3200" dirty="0">
                <a:latin typeface="Tw Cen MT" panose="020B0602020104020603" pitchFamily="34" charset="-18"/>
              </a:rPr>
              <a:t> MAS </a:t>
            </a:r>
            <a:r>
              <a:rPr lang="cs-CZ" sz="3200" dirty="0">
                <a:latin typeface="Tw Cen MT" panose="020B0602020104020603" pitchFamily="34" charset="-18"/>
              </a:rPr>
              <a:t>KJH</a:t>
            </a:r>
            <a:endParaRPr lang="pt-BR" sz="3200" dirty="0">
              <a:latin typeface="Tw Cen MT" panose="020B0602020104020603" pitchFamily="34" charset="-18"/>
            </a:endParaRPr>
          </a:p>
          <a:p>
            <a:pPr>
              <a:lnSpc>
                <a:spcPct val="100000"/>
              </a:lnSpc>
            </a:pPr>
            <a:r>
              <a:rPr lang="cs-CZ" sz="3200" dirty="0">
                <a:latin typeface="Tw Cen MT" panose="020B0602020104020603" pitchFamily="34" charset="-18"/>
              </a:rPr>
              <a:t>Pouze žádosti o podporu, které uspěly v 1. fázi hodnocení</a:t>
            </a:r>
          </a:p>
          <a:p>
            <a:pPr>
              <a:lnSpc>
                <a:spcPct val="100000"/>
              </a:lnSpc>
            </a:pPr>
            <a:r>
              <a:rPr lang="cs-CZ" sz="3200" dirty="0">
                <a:latin typeface="Tw Cen MT" panose="020B0602020104020603" pitchFamily="34" charset="-18"/>
              </a:rPr>
              <a:t>Lhůta max.</a:t>
            </a:r>
            <a:r>
              <a:rPr lang="cs-CZ" sz="3200" b="1" dirty="0">
                <a:latin typeface="Tw Cen MT" panose="020B0602020104020603" pitchFamily="34" charset="-18"/>
              </a:rPr>
              <a:t> </a:t>
            </a:r>
            <a:r>
              <a:rPr lang="cs-CZ" sz="3200" dirty="0">
                <a:latin typeface="Tw Cen MT" panose="020B0602020104020603" pitchFamily="34" charset="-18"/>
              </a:rPr>
              <a:t>30 pracovních dnů od ukončení hodnocení </a:t>
            </a:r>
            <a:r>
              <a:rPr lang="cs-CZ" sz="3200" dirty="0" err="1">
                <a:latin typeface="Tw Cen MT" panose="020B0602020104020603" pitchFamily="34" charset="-18"/>
              </a:rPr>
              <a:t>FNaP</a:t>
            </a:r>
            <a:endParaRPr lang="cs-CZ" sz="3200" dirty="0">
              <a:latin typeface="Tw Cen MT" panose="020B0602020104020603" pitchFamily="34" charset="-18"/>
            </a:endParaRPr>
          </a:p>
          <a:p>
            <a:pPr>
              <a:lnSpc>
                <a:spcPct val="100000"/>
              </a:lnSpc>
            </a:pPr>
            <a:r>
              <a:rPr lang="cs-CZ" sz="3200" dirty="0">
                <a:latin typeface="Tw Cen MT" panose="020B0602020104020603" pitchFamily="34" charset="-18"/>
              </a:rPr>
              <a:t>Možnost vzdání se práva podat žádost o přezkum </a:t>
            </a:r>
          </a:p>
          <a:p>
            <a:pPr>
              <a:lnSpc>
                <a:spcPct val="100000"/>
              </a:lnSpc>
            </a:pPr>
            <a:r>
              <a:rPr lang="cs-CZ" sz="3200" dirty="0">
                <a:latin typeface="Tw Cen MT" panose="020B0602020104020603" pitchFamily="34" charset="-18"/>
              </a:rPr>
              <a:t>O výsledku věcného hodnocení bude žadatel informován prostřednictvím interní depeše MS2014+</a:t>
            </a:r>
          </a:p>
          <a:p>
            <a:endParaRPr lang="cs-CZ" sz="3200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97799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4C11F-BC99-4C12-8CEB-3C232B8E4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8" y="1428206"/>
            <a:ext cx="2739658" cy="37498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b="1" dirty="0">
                <a:latin typeface="Tw Cen MT" panose="020B0602020104020603" pitchFamily="34" charset="-18"/>
              </a:rPr>
              <a:t>Kritéria věcného hodnocení</a:t>
            </a: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A22615B5-F129-472D-95F7-93D8DA8F7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388" y="1428206"/>
            <a:ext cx="8082412" cy="4748757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82CE1D6B-284B-4A50-A966-193C06EB14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822918"/>
              </p:ext>
            </p:extLst>
          </p:nvPr>
        </p:nvGraphicFramePr>
        <p:xfrm>
          <a:off x="2933700" y="127000"/>
          <a:ext cx="8610600" cy="673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3" imgW="8734647" imgH="6867368" progId="Excel.Sheet.12">
                  <p:embed/>
                </p:oleObj>
              </mc:Choice>
              <mc:Fallback>
                <p:oleObj name="Worksheet" r:id="rId3" imgW="8734647" imgH="68673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3700" y="127000"/>
                        <a:ext cx="8610600" cy="673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5137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4C11F-BC99-4C12-8CEB-3C232B8E4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080"/>
            <a:ext cx="10515600" cy="79744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w Cen MT" panose="020B0602020104020603" pitchFamily="34" charset="-18"/>
              </a:rPr>
              <a:t>Proces hodnocení a výběru projektů</a:t>
            </a:r>
            <a:br>
              <a:rPr lang="cs-CZ" b="1" dirty="0">
                <a:latin typeface="Tw Cen MT" panose="020B0602020104020603" pitchFamily="34" charset="-18"/>
              </a:rPr>
            </a:br>
            <a:r>
              <a:rPr lang="cs-CZ" b="1" dirty="0">
                <a:latin typeface="Tw Cen MT" panose="020B0602020104020603" pitchFamily="34" charset="-18"/>
              </a:rPr>
              <a:t>Věcné hodnocení</a:t>
            </a: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A22615B5-F129-472D-95F7-93D8DA8F7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89" y="1967023"/>
            <a:ext cx="11569487" cy="489097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3200" dirty="0">
                <a:latin typeface="Tw Cen MT" panose="020B0602020104020603" pitchFamily="34" charset="-18"/>
              </a:rPr>
              <a:t>MAS současně upozorňuje, že </a:t>
            </a:r>
            <a:r>
              <a:rPr lang="cs-CZ" sz="3200" b="1" dirty="0">
                <a:latin typeface="Tw Cen MT" panose="020B0602020104020603" pitchFamily="34" charset="-18"/>
              </a:rPr>
              <a:t>seznam projektů doporučených </a:t>
            </a:r>
            <a:br>
              <a:rPr lang="cs-CZ" sz="3200" b="1" dirty="0">
                <a:latin typeface="Tw Cen MT" panose="020B0602020104020603" pitchFamily="34" charset="-18"/>
              </a:rPr>
            </a:br>
            <a:r>
              <a:rPr lang="cs-CZ" sz="3200" b="1" dirty="0">
                <a:latin typeface="Tw Cen MT" panose="020B0602020104020603" pitchFamily="34" charset="-18"/>
              </a:rPr>
              <a:t>k financování </a:t>
            </a:r>
            <a:r>
              <a:rPr lang="cs-CZ" sz="3200" dirty="0">
                <a:latin typeface="Tw Cen MT" panose="020B0602020104020603" pitchFamily="34" charset="-18"/>
              </a:rPr>
              <a:t>předává k </a:t>
            </a:r>
            <a:r>
              <a:rPr lang="cs-CZ" sz="3200" b="1" dirty="0">
                <a:latin typeface="Tw Cen MT" panose="020B0602020104020603" pitchFamily="34" charset="-18"/>
              </a:rPr>
              <a:t>závěrečnému ověření způsobilosti</a:t>
            </a:r>
            <a:r>
              <a:rPr lang="cs-CZ" sz="3200" dirty="0">
                <a:latin typeface="Tw Cen MT" panose="020B0602020104020603" pitchFamily="34" charset="-18"/>
              </a:rPr>
              <a:t> a ke kontrole administrativních postupů na ŘO IROP.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600" dirty="0">
              <a:latin typeface="Tw Cen MT" panose="020B0602020104020603" pitchFamily="34" charset="-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200" b="1" dirty="0">
                <a:latin typeface="Tw Cen MT" panose="020B0602020104020603" pitchFamily="34" charset="-18"/>
              </a:rPr>
              <a:t>Kritéria pro závěrečné ověření způsobilosti: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600" dirty="0">
                <a:latin typeface="Tw Cen MT" panose="020B0602020104020603" pitchFamily="34" charset="-18"/>
                <a:hlinkClick r:id="rId2"/>
              </a:rPr>
              <a:t>http://strukturalni-fondy.cz/getmedia/6facaa00-ee17-41bb-b323-7a2c9cfe86d6/IROP-kriteria-pro-ZoZp-SC-4-1.pdf?ext=.pdf</a:t>
            </a:r>
            <a:endParaRPr lang="cs-CZ" sz="2600" dirty="0">
              <a:latin typeface="Tw Cen MT" panose="020B0602020104020603" pitchFamily="34" charset="-1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dirty="0">
                <a:solidFill>
                  <a:srgbClr val="FF0000"/>
                </a:solidFill>
                <a:latin typeface="Tw Cen MT" panose="020B0602020104020603" pitchFamily="34" charset="-18"/>
              </a:rPr>
              <a:t>Žadatelům doporučujeme se s kritérii seznámit a při psaní projektu je zohlednit.</a:t>
            </a:r>
          </a:p>
        </p:txBody>
      </p:sp>
    </p:spTree>
    <p:extLst>
      <p:ext uri="{BB962C8B-B14F-4D97-AF65-F5344CB8AC3E}">
        <p14:creationId xmlns:p14="http://schemas.microsoft.com/office/powerpoint/2010/main" val="3904586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BCA9CE-31CB-4D10-98F6-BF51F131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8373"/>
          </a:xfrm>
        </p:spPr>
        <p:txBody>
          <a:bodyPr/>
          <a:lstStyle/>
          <a:p>
            <a:pPr algn="ctr"/>
            <a:r>
              <a:rPr lang="cs-CZ" b="1" dirty="0">
                <a:latin typeface="Tw Cen MT" panose="020B0602020104020603" pitchFamily="34" charset="-18"/>
              </a:rPr>
              <a:t>Podání projektové žádosti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E33E91-DB7A-4681-8B8F-981C7423A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7682" y="2009551"/>
            <a:ext cx="9136117" cy="448332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sz="3600" b="1" dirty="0">
                <a:latin typeface="Tw Cen MT" panose="020B0602020104020603" pitchFamily="34" charset="-18"/>
              </a:rPr>
              <a:t>Zřízení </a:t>
            </a:r>
            <a:r>
              <a:rPr lang="cs-CZ" sz="3600" b="1" dirty="0">
                <a:solidFill>
                  <a:srgbClr val="FF0000"/>
                </a:solidFill>
                <a:latin typeface="Tw Cen MT" panose="020B0602020104020603" pitchFamily="34" charset="-18"/>
              </a:rPr>
              <a:t>elektronického podpisu</a:t>
            </a:r>
          </a:p>
          <a:p>
            <a:pPr>
              <a:lnSpc>
                <a:spcPct val="110000"/>
              </a:lnSpc>
            </a:pPr>
            <a:r>
              <a:rPr lang="cs-CZ" sz="3600" b="1" dirty="0">
                <a:solidFill>
                  <a:srgbClr val="FF0000"/>
                </a:solidFill>
                <a:latin typeface="Tw Cen MT" panose="020B0602020104020603" pitchFamily="34" charset="-18"/>
              </a:rPr>
              <a:t>Registrace do systému IS KP14+</a:t>
            </a:r>
          </a:p>
          <a:p>
            <a:pPr>
              <a:lnSpc>
                <a:spcPct val="110000"/>
              </a:lnSpc>
            </a:pPr>
            <a:r>
              <a:rPr lang="cs-CZ" sz="3600" b="1" dirty="0">
                <a:latin typeface="Tw Cen MT" panose="020B0602020104020603" pitchFamily="34" charset="-18"/>
              </a:rPr>
              <a:t>Vyplnění žádosti o podporu</a:t>
            </a:r>
          </a:p>
          <a:p>
            <a:pPr>
              <a:lnSpc>
                <a:spcPct val="110000"/>
              </a:lnSpc>
            </a:pPr>
            <a:r>
              <a:rPr lang="cs-CZ" sz="3600" b="1" dirty="0">
                <a:latin typeface="Tw Cen MT" panose="020B0602020104020603" pitchFamily="34" charset="-18"/>
              </a:rPr>
              <a:t>Finalizace žádosti o podporu</a:t>
            </a:r>
          </a:p>
          <a:p>
            <a:pPr>
              <a:lnSpc>
                <a:spcPct val="110000"/>
              </a:lnSpc>
            </a:pPr>
            <a:r>
              <a:rPr lang="cs-CZ" sz="3600" b="1" dirty="0">
                <a:latin typeface="Tw Cen MT" panose="020B0602020104020603" pitchFamily="34" charset="-18"/>
              </a:rPr>
              <a:t>Podepsání a odeslání žádosti o podporu</a:t>
            </a:r>
          </a:p>
          <a:p>
            <a:r>
              <a:rPr lang="cs-CZ" b="1" dirty="0">
                <a:solidFill>
                  <a:schemeClr val="bg1"/>
                </a:solidFill>
              </a:rPr>
              <a:t>odepsání a odeslání žádosti o p</a:t>
            </a:r>
          </a:p>
          <a:p>
            <a:r>
              <a:rPr lang="cs-CZ" b="1" dirty="0">
                <a:solidFill>
                  <a:schemeClr val="bg1"/>
                </a:solidFill>
              </a:rPr>
              <a:t>odporu</a:t>
            </a:r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2F19AF3-703A-4C41-989C-2D7FAE96B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958" y="2147167"/>
            <a:ext cx="577504" cy="325356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03432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BCA9CE-31CB-4D10-98F6-BF51F131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601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w Cen MT" panose="020B0602020104020603" pitchFamily="34" charset="-18"/>
              </a:rPr>
              <a:t>Podání projektové žádosti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E33E91-DB7A-4681-8B8F-981C7423A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353"/>
            <a:ext cx="10515600" cy="450820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>
                <a:latin typeface="Tw Cen MT" panose="020B0602020104020603" pitchFamily="34" charset="-18"/>
              </a:rPr>
              <a:t>Veškeré žádosti se zasílají </a:t>
            </a:r>
            <a:r>
              <a:rPr lang="cs-CZ" b="1" dirty="0">
                <a:solidFill>
                  <a:srgbClr val="FF0000"/>
                </a:solidFill>
                <a:latin typeface="Tw Cen MT" panose="020B0602020104020603" pitchFamily="34" charset="-18"/>
              </a:rPr>
              <a:t>jen v elektronické podobě prostřednictvím aplikace IS KP14+: </a:t>
            </a:r>
            <a:r>
              <a:rPr lang="cs-CZ" b="1" dirty="0">
                <a:latin typeface="Tw Cen MT" panose="020B0602020104020603" pitchFamily="34" charset="-18"/>
                <a:hlinkClick r:id="rId2"/>
              </a:rPr>
              <a:t>https://mseu.mssf.cz/</a:t>
            </a:r>
            <a:endParaRPr lang="cs-CZ" b="1" dirty="0">
              <a:latin typeface="Tw Cen MT" panose="020B0602020104020603" pitchFamily="34" charset="-18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000" dirty="0">
                <a:latin typeface="Tw Cen MT" panose="020B0602020104020603" pitchFamily="34" charset="-18"/>
              </a:rPr>
              <a:t>Nevyžaduje instalaci do PC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3200" dirty="0">
              <a:latin typeface="Tw Cen MT" panose="020B0602020104020603" pitchFamily="34" charset="-18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dirty="0">
                <a:latin typeface="Tw Cen MT" panose="020B0602020104020603" pitchFamily="34" charset="-18"/>
              </a:rPr>
              <a:t>Postupovat podle Přílohy č. 1 </a:t>
            </a:r>
            <a:r>
              <a:rPr lang="cs-CZ" b="1" dirty="0">
                <a:latin typeface="Tw Cen MT" panose="020B0602020104020603" pitchFamily="34" charset="-18"/>
              </a:rPr>
              <a:t>Postup pro podání žádosti o podporu </a:t>
            </a:r>
            <a:br>
              <a:rPr lang="cs-CZ" b="1" dirty="0">
                <a:latin typeface="Tw Cen MT" panose="020B0602020104020603" pitchFamily="34" charset="-18"/>
              </a:rPr>
            </a:br>
            <a:r>
              <a:rPr lang="cs-CZ" b="1" dirty="0">
                <a:latin typeface="Tw Cen MT" panose="020B0602020104020603" pitchFamily="34" charset="-18"/>
              </a:rPr>
              <a:t>v MS2014+</a:t>
            </a:r>
            <a:r>
              <a:rPr lang="cs-CZ" dirty="0">
                <a:latin typeface="Tw Cen MT" panose="020B0602020104020603" pitchFamily="34" charset="-18"/>
              </a:rPr>
              <a:t>,</a:t>
            </a:r>
            <a:r>
              <a:rPr lang="cs-CZ" b="1" dirty="0">
                <a:latin typeface="Tw Cen MT" panose="020B0602020104020603" pitchFamily="34" charset="-18"/>
              </a:rPr>
              <a:t> </a:t>
            </a:r>
            <a:r>
              <a:rPr lang="cs-CZ" dirty="0">
                <a:latin typeface="Tw Cen MT" panose="020B0602020104020603" pitchFamily="34" charset="-18"/>
              </a:rPr>
              <a:t>příloha</a:t>
            </a:r>
            <a:r>
              <a:rPr lang="cs-CZ" b="1" dirty="0">
                <a:latin typeface="Tw Cen MT" panose="020B0602020104020603" pitchFamily="34" charset="-18"/>
              </a:rPr>
              <a:t> </a:t>
            </a:r>
            <a:r>
              <a:rPr lang="cs-CZ" dirty="0">
                <a:latin typeface="Tw Cen MT" panose="020B0602020104020603" pitchFamily="34" charset="-18"/>
              </a:rPr>
              <a:t>Specifických pravidel pro žadatele a příjemce</a:t>
            </a:r>
            <a:endParaRPr lang="cs-CZ" b="1" dirty="0">
              <a:latin typeface="Tw Cen MT" panose="020B0602020104020603" pitchFamily="34" charset="-1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3200" dirty="0">
              <a:latin typeface="Tw Cen MT" panose="020B0602020104020603" pitchFamily="34" charset="-18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b="1" dirty="0">
                <a:latin typeface="Tw Cen MT" panose="020B0602020104020603" pitchFamily="34" charset="-18"/>
              </a:rPr>
              <a:t>Edukační video</a:t>
            </a:r>
            <a:r>
              <a:rPr lang="cs-CZ" dirty="0">
                <a:latin typeface="Tw Cen MT" panose="020B0602020104020603" pitchFamily="34" charset="-18"/>
              </a:rPr>
              <a:t>: </a:t>
            </a:r>
            <a:r>
              <a:rPr lang="cs-CZ" sz="2800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Tw Cen MT" panose="020B0602020104020603" pitchFamily="34" charset="-18"/>
                <a:hlinkClick r:id="rId3"/>
              </a:rPr>
              <a:t>http://www.strukturalni-fondy.cz/cs/Jak-na-projekt/Elektronicka-zadost/Edukacni-videa</a:t>
            </a:r>
            <a:r>
              <a:rPr lang="cs-CZ" sz="2800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Tw Cen MT" panose="020B0602020104020603" pitchFamily="34" charset="-18"/>
              </a:rPr>
              <a:t> </a:t>
            </a:r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493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2FD47B-E576-44FA-8524-E932D4C0B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712"/>
            <a:ext cx="10515600" cy="861238"/>
          </a:xfrm>
        </p:spPr>
        <p:txBody>
          <a:bodyPr/>
          <a:lstStyle/>
          <a:p>
            <a:pPr algn="ctr"/>
            <a:r>
              <a:rPr lang="cs-CZ" b="1" dirty="0">
                <a:latin typeface="Tw Cen MT" panose="020B0602020104020603" pitchFamily="34" charset="-18"/>
              </a:rPr>
              <a:t>Titulní obrazovka IS KP14+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3116641-5416-495D-A0E6-7B01DF6EA0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29" y="1140948"/>
            <a:ext cx="9269818" cy="553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150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328B60-1C89-4733-B660-5279088A0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782"/>
          </a:xfrm>
        </p:spPr>
        <p:txBody>
          <a:bodyPr/>
          <a:lstStyle/>
          <a:p>
            <a:pPr algn="ctr"/>
            <a:r>
              <a:rPr lang="cs-CZ" b="1" dirty="0">
                <a:latin typeface="Tw Cen MT" panose="020B0602020104020603" pitchFamily="34" charset="-18"/>
              </a:rPr>
              <a:t>IS KP14+: HW a SW požadavky</a:t>
            </a:r>
            <a:endParaRPr lang="cs-CZ" dirty="0">
              <a:latin typeface="Tw Cen MT" panose="020B0602020104020603" pitchFamily="34" charset="-18"/>
            </a:endParaRP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81EFA6E9-29F7-446A-9F27-EA7909AD519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4100" t="9876" b="6643"/>
          <a:stretch/>
        </p:blipFill>
        <p:spPr bwMode="auto">
          <a:xfrm>
            <a:off x="723014" y="1275908"/>
            <a:ext cx="10760149" cy="5216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C259B73-BB26-4A31-9716-DB05CF722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438" y="4206086"/>
            <a:ext cx="1127032" cy="5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1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A44373-0B55-467A-A2E8-DB863B2C8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72" y="138224"/>
            <a:ext cx="10513828" cy="113768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w Cen MT (Nadpisy)"/>
              </a:rPr>
              <a:t>Představení výzvy</a:t>
            </a:r>
            <a:br>
              <a:rPr lang="cs-CZ" b="1" dirty="0">
                <a:latin typeface="Tw Cen MT (Nadpisy)"/>
              </a:rPr>
            </a:br>
            <a:r>
              <a:rPr lang="cs-CZ" sz="3600" b="1" dirty="0">
                <a:latin typeface="Tw Cen MT (Nadpisy)"/>
              </a:rPr>
              <a:t>Základní informace</a:t>
            </a:r>
            <a:endParaRPr lang="cs-CZ" sz="3600" dirty="0">
              <a:latin typeface="Tw Cen MT (Nadpisy)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B4FDE5-EA1A-4C9B-B1E2-9D9A40FC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23" y="1382233"/>
            <a:ext cx="11057861" cy="533754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3200" dirty="0">
                <a:latin typeface="Tw Cen MT" panose="020B0602020104020603" pitchFamily="34" charset="-18"/>
              </a:rPr>
              <a:t>Vazba na výzvu ŘO IROP č. 53: </a:t>
            </a:r>
          </a:p>
          <a:p>
            <a:pPr marL="0" indent="0" defTabSz="55440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200" b="1" dirty="0">
                <a:latin typeface="Tw Cen MT" panose="020B0602020104020603" pitchFamily="34" charset="-18"/>
              </a:rPr>
              <a:t>	„UDRŽITELNÁ DOPRAVA – INTEGROVANÉ PROJEKTY CLLD“</a:t>
            </a:r>
          </a:p>
          <a:p>
            <a:pPr marL="0" indent="0" defTabSz="55440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200" dirty="0">
                <a:hlinkClick r:id="rId2"/>
              </a:rPr>
              <a:t>https://www.irop.mmr.cz/cs/Zadatele-a-prijemci/Dokumenty/Dokumenty/Dokumenty-k-jednotlivym-vyzvam/Vyzva-c-53-Udrzitelna-doprava-integrovane-projekty</a:t>
            </a:r>
            <a:endParaRPr lang="cs-CZ" sz="3200" dirty="0"/>
          </a:p>
          <a:p>
            <a:pPr marL="0" indent="0" defTabSz="55440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200" b="1" dirty="0">
                <a:solidFill>
                  <a:srgbClr val="FF0000"/>
                </a:solidFill>
                <a:latin typeface="Tw Cen MT (Nadpisy)"/>
              </a:rPr>
              <a:t>Obecná pravidla pro žadatele a příjemce, vč. příloh</a:t>
            </a:r>
          </a:p>
          <a:p>
            <a:pPr marL="0" indent="0" defTabSz="5544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3200" b="1" dirty="0">
                <a:solidFill>
                  <a:srgbClr val="FF0000"/>
                </a:solidFill>
                <a:latin typeface="Tw Cen MT (Nadpisy)"/>
              </a:rPr>
              <a:t>Specifická pravidla pro žadatele a příjemce, vč. příloh</a:t>
            </a:r>
          </a:p>
          <a:p>
            <a:pPr>
              <a:lnSpc>
                <a:spcPct val="100000"/>
              </a:lnSpc>
            </a:pPr>
            <a:r>
              <a:rPr lang="cs-CZ" sz="3200" dirty="0">
                <a:latin typeface="Tw Cen MT (Nadpisy)"/>
              </a:rPr>
              <a:t>Vyhlášení výzvy: 16.12.2019 v 10:00 hodin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3200" dirty="0">
                <a:latin typeface="Tw Cen MT (Nadpisy)"/>
              </a:rPr>
              <a:t>Zahájení příjmu žádostí o podporu: 16.12.2019 v 10:00 hodin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3200" dirty="0">
                <a:latin typeface="Tw Cen MT (Nadpisy)"/>
              </a:rPr>
              <a:t>Ukončení příjmu žádostí o podporu:</a:t>
            </a:r>
            <a:r>
              <a:rPr lang="cs-CZ" sz="3200" b="1" dirty="0">
                <a:latin typeface="Tw Cen MT (Nadpisy)"/>
              </a:rPr>
              <a:t> </a:t>
            </a:r>
            <a:r>
              <a:rPr lang="cs-CZ" sz="3200" b="1" dirty="0">
                <a:solidFill>
                  <a:srgbClr val="FF0000"/>
                </a:solidFill>
                <a:latin typeface="Tw Cen MT (Nadpisy)"/>
              </a:rPr>
              <a:t>28.2.2020 v 10:00 hodin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3200" dirty="0">
                <a:latin typeface="Tw Cen MT (Nadpisy)"/>
              </a:rPr>
              <a:t>Alokace: </a:t>
            </a:r>
            <a:r>
              <a:rPr lang="cs-CZ" sz="3200" b="1" dirty="0">
                <a:latin typeface="Tw Cen MT" panose="020B0602020104020603" pitchFamily="34" charset="-18"/>
              </a:rPr>
              <a:t>8 671 000 Kč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3200" b="1" dirty="0">
                <a:latin typeface="Tw Cen MT (Nadpisy)"/>
              </a:rPr>
              <a:t>Minimální výše celkových způsobilých výdajů: </a:t>
            </a:r>
            <a:r>
              <a:rPr lang="cs-CZ" sz="3200" b="1" dirty="0">
                <a:solidFill>
                  <a:srgbClr val="FF0000"/>
                </a:solidFill>
                <a:latin typeface="Tw Cen MT (Nadpisy)"/>
              </a:rPr>
              <a:t>500 000 Kč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3200" b="1" dirty="0">
                <a:latin typeface="Tw Cen MT (Nadpisy)"/>
              </a:rPr>
              <a:t>Maximální výše celkových způsobilých výdajů: </a:t>
            </a:r>
            <a:r>
              <a:rPr lang="cs-CZ" sz="3200" b="1" dirty="0">
                <a:solidFill>
                  <a:srgbClr val="FF0000"/>
                </a:solidFill>
                <a:latin typeface="Tw Cen MT (Nadpisy)"/>
              </a:rPr>
              <a:t>5 000 000 Kč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8402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5282C-DFCB-4F5C-9CCA-FC374CB78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173"/>
          </a:xfrm>
        </p:spPr>
        <p:txBody>
          <a:bodyPr/>
          <a:lstStyle/>
          <a:p>
            <a:r>
              <a:rPr lang="cs-CZ" b="1" dirty="0">
                <a:latin typeface="Tw Cen MT" panose="020B0602020104020603" pitchFamily="34" charset="-18"/>
              </a:rPr>
              <a:t>Registrace do IS KP14+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93CC8-D312-4BA4-83DE-F4499313EF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6" t="31618" r="17403" b="16670"/>
          <a:stretch/>
        </p:blipFill>
        <p:spPr bwMode="auto">
          <a:xfrm>
            <a:off x="2847813" y="1561398"/>
            <a:ext cx="8876063" cy="4858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FBC6C2E-430E-496C-A5F6-A5055ECE3FAD}"/>
              </a:ext>
            </a:extLst>
          </p:cNvPr>
          <p:cNvPicPr/>
          <p:nvPr/>
        </p:nvPicPr>
        <p:blipFill rotWithShape="1">
          <a:blip r:embed="rId3"/>
          <a:srcRect l="68082" t="31816" r="15498" b="37681"/>
          <a:stretch/>
        </p:blipFill>
        <p:spPr bwMode="auto">
          <a:xfrm>
            <a:off x="1095153" y="2838893"/>
            <a:ext cx="1815788" cy="185863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Šipka doprava 5">
            <a:extLst>
              <a:ext uri="{FF2B5EF4-FFF2-40B4-BE49-F238E27FC236}">
                <a16:creationId xmlns:a16="http://schemas.microsoft.com/office/drawing/2014/main" id="{D547A619-F7B7-412B-B145-2816A1BFB356}"/>
              </a:ext>
            </a:extLst>
          </p:cNvPr>
          <p:cNvSpPr/>
          <p:nvPr/>
        </p:nvSpPr>
        <p:spPr>
          <a:xfrm>
            <a:off x="2910941" y="3604191"/>
            <a:ext cx="469925" cy="3864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980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BFEDE3-B961-479C-B9C5-BF7554D48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680"/>
          </a:xfrm>
        </p:spPr>
        <p:txBody>
          <a:bodyPr/>
          <a:lstStyle/>
          <a:p>
            <a:r>
              <a:rPr lang="cs-CZ" b="1" dirty="0">
                <a:latin typeface="Tw Cen MT" panose="020B0602020104020603" pitchFamily="34" charset="-18"/>
              </a:rPr>
              <a:t>Založení žádosti o podporu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1525C9C-0EA3-4BF3-8F29-DD6A1CE5DA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5" t="8383" r="15008" b="63728"/>
          <a:stretch/>
        </p:blipFill>
        <p:spPr bwMode="auto">
          <a:xfrm>
            <a:off x="838200" y="1365115"/>
            <a:ext cx="10988338" cy="243279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AEADAE-44E3-45D8-AC2C-672AEEA61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9" t="8758" r="14791" b="67234"/>
          <a:stretch/>
        </p:blipFill>
        <p:spPr bwMode="auto">
          <a:xfrm>
            <a:off x="838200" y="4391248"/>
            <a:ext cx="10941880" cy="210162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6A2AAEE-35A6-4952-A88F-022BCD51C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99" y="2119469"/>
            <a:ext cx="1176630" cy="56697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EBCD6AE-A8B3-4A88-8404-9A3597E2B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7402" y="5062661"/>
            <a:ext cx="1030313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1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267514-BD06-4041-BD50-90591236C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763"/>
          </a:xfrm>
        </p:spPr>
        <p:txBody>
          <a:bodyPr/>
          <a:lstStyle/>
          <a:p>
            <a:r>
              <a:rPr lang="cs-CZ" b="1" dirty="0">
                <a:latin typeface="Tw Cen MT" panose="020B0602020104020603" pitchFamily="34" charset="-18"/>
              </a:rPr>
              <a:t>Založení žádosti o podporu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 rotWithShape="1">
          <a:blip r:embed="rId2"/>
          <a:srcRect t="2134" b="9062"/>
          <a:stretch/>
        </p:blipFill>
        <p:spPr bwMode="auto">
          <a:xfrm>
            <a:off x="1051560" y="1219200"/>
            <a:ext cx="10134600" cy="5379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1645920" y="4616196"/>
            <a:ext cx="170688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747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267514-BD06-4041-BD50-90591236C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763"/>
          </a:xfrm>
        </p:spPr>
        <p:txBody>
          <a:bodyPr/>
          <a:lstStyle/>
          <a:p>
            <a:r>
              <a:rPr lang="cs-CZ" b="1" dirty="0">
                <a:latin typeface="Tw Cen MT" panose="020B0602020104020603" pitchFamily="34" charset="-18"/>
              </a:rPr>
              <a:t>Založení žádosti o podporu</a:t>
            </a:r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D35F36C7-E588-45F2-99A8-F3E8E25EEE9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r="43122"/>
          <a:stretch/>
        </p:blipFill>
        <p:spPr bwMode="auto">
          <a:xfrm>
            <a:off x="1168400" y="1206500"/>
            <a:ext cx="102743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B36FC246-3029-4D18-9CF5-DFE19DA8D0C1}"/>
              </a:ext>
            </a:extLst>
          </p:cNvPr>
          <p:cNvSpPr/>
          <p:nvPr/>
        </p:nvSpPr>
        <p:spPr>
          <a:xfrm>
            <a:off x="2527300" y="3848100"/>
            <a:ext cx="1486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496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267514-BD06-4041-BD50-90591236C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763"/>
          </a:xfrm>
        </p:spPr>
        <p:txBody>
          <a:bodyPr/>
          <a:lstStyle/>
          <a:p>
            <a:r>
              <a:rPr lang="cs-CZ" b="1" dirty="0">
                <a:latin typeface="Tw Cen MT" panose="020B0602020104020603" pitchFamily="34" charset="-18"/>
              </a:rPr>
              <a:t>Založení žádosti o podporu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 rotWithShape="1">
          <a:blip r:embed="rId2"/>
          <a:srcRect b="8165"/>
          <a:stretch/>
        </p:blipFill>
        <p:spPr>
          <a:xfrm>
            <a:off x="1691640" y="1173480"/>
            <a:ext cx="9204959" cy="5333999"/>
          </a:xfrm>
          <a:prstGeom prst="rect">
            <a:avLst/>
          </a:prstGeom>
        </p:spPr>
      </p:pic>
      <p:sp>
        <p:nvSpPr>
          <p:cNvPr id="4" name="Šipka doprava 3"/>
          <p:cNvSpPr/>
          <p:nvPr/>
        </p:nvSpPr>
        <p:spPr>
          <a:xfrm>
            <a:off x="182880" y="3801999"/>
            <a:ext cx="1737360" cy="3268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9476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267514-BD06-4041-BD50-90591236C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763"/>
          </a:xfrm>
        </p:spPr>
        <p:txBody>
          <a:bodyPr/>
          <a:lstStyle/>
          <a:p>
            <a:r>
              <a:rPr lang="cs-CZ" b="1" dirty="0">
                <a:latin typeface="Tw Cen MT" panose="020B0602020104020603" pitchFamily="34" charset="-18"/>
              </a:rPr>
              <a:t>Založení žádosti o podporu</a:t>
            </a:r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E10B350E-9432-492E-A10C-6766DC7E5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1073888"/>
            <a:ext cx="8033239" cy="5669812"/>
          </a:xfrm>
          <a:prstGeom prst="rect">
            <a:avLst/>
          </a:prstGeom>
        </p:spPr>
      </p:pic>
      <p:sp>
        <p:nvSpPr>
          <p:cNvPr id="9" name="Šipka: doprava 8">
            <a:extLst>
              <a:ext uri="{FF2B5EF4-FFF2-40B4-BE49-F238E27FC236}">
                <a16:creationId xmlns:a16="http://schemas.microsoft.com/office/drawing/2014/main" id="{B8A00ED9-430F-4632-A228-6F5D5B9310DF}"/>
              </a:ext>
            </a:extLst>
          </p:cNvPr>
          <p:cNvSpPr/>
          <p:nvPr/>
        </p:nvSpPr>
        <p:spPr>
          <a:xfrm>
            <a:off x="2413000" y="5092700"/>
            <a:ext cx="15880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5606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153336-6C80-4C5B-9163-077D030D0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10515600" cy="1658679"/>
          </a:xfrm>
        </p:spPr>
        <p:txBody>
          <a:bodyPr>
            <a:normAutofit/>
          </a:bodyPr>
          <a:lstStyle/>
          <a:p>
            <a:pPr algn="ctr"/>
            <a:r>
              <a:rPr lang="cs-CZ" sz="6600" b="1" dirty="0">
                <a:latin typeface="Tw Cen MT" panose="020B0602020104020603" pitchFamily="34" charset="-18"/>
              </a:rPr>
              <a:t>DĚKUJI ZA POZORNOST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7FC539-5E8B-4E9C-AA29-7A807CCE5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00400"/>
            <a:ext cx="10515600" cy="2349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>
                <a:latin typeface="Tw Cen MT" panose="020B0602020104020603" pitchFamily="34" charset="-18"/>
              </a:rPr>
              <a:t>Kontaktní osoba:	Daniela Müllerová</a:t>
            </a:r>
          </a:p>
          <a:p>
            <a:pPr marL="0" indent="0">
              <a:buNone/>
            </a:pPr>
            <a:r>
              <a:rPr lang="cs-CZ" sz="3600" dirty="0">
                <a:latin typeface="Tw Cen MT" panose="020B0602020104020603" pitchFamily="34" charset="-18"/>
              </a:rPr>
              <a:t>E-mail:			mullerova@kjh.cz</a:t>
            </a:r>
          </a:p>
          <a:p>
            <a:pPr marL="0" indent="0">
              <a:buNone/>
            </a:pPr>
            <a:r>
              <a:rPr lang="cs-CZ" sz="3600" dirty="0">
                <a:latin typeface="Tw Cen MT" panose="020B0602020104020603" pitchFamily="34" charset="-18"/>
              </a:rPr>
              <a:t>Mobil:			731 543 676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909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A44373-0B55-467A-A2E8-DB863B2C8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8494"/>
          </a:xfrm>
        </p:spPr>
        <p:txBody>
          <a:bodyPr/>
          <a:lstStyle/>
          <a:p>
            <a:pPr algn="ctr"/>
            <a:r>
              <a:rPr lang="cs-CZ" sz="4000" b="1" dirty="0">
                <a:latin typeface="Tw Cen MT (Nadpisy)"/>
              </a:rPr>
              <a:t>Představení výzvy</a:t>
            </a:r>
            <a:br>
              <a:rPr lang="cs-CZ" b="1" dirty="0">
                <a:latin typeface="Tw Cen MT (Nadpisy)"/>
              </a:rPr>
            </a:br>
            <a:r>
              <a:rPr lang="cs-CZ" sz="3200" b="1" dirty="0">
                <a:latin typeface="Tw Cen MT (Nadpisy)"/>
              </a:rPr>
              <a:t>Základní informace</a:t>
            </a:r>
            <a:endParaRPr lang="cs-CZ" sz="3200" dirty="0">
              <a:latin typeface="Tw Cen MT (Nadpisy)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B4FDE5-EA1A-4C9B-B1E2-9D9A40FC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432"/>
            <a:ext cx="10515600" cy="4784651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dirty="0">
                <a:latin typeface="Tw Cen MT (Nadpisy)"/>
              </a:rPr>
              <a:t>Místo realizace: </a:t>
            </a:r>
            <a:r>
              <a:rPr lang="cs-CZ" b="1" dirty="0">
                <a:latin typeface="Tw Cen MT (Nadpisy)"/>
              </a:rPr>
              <a:t>území MAS Království – Jestřebí hory, o.p.s.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dirty="0">
                <a:latin typeface="Tw Cen MT (Nadpisy)"/>
              </a:rPr>
              <a:t>Nejzazší datum pro ukončení fyzické realizace projektu: 30.6.2023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dirty="0">
                <a:latin typeface="Tw Cen MT (Nadpisy)"/>
              </a:rPr>
              <a:t>Financování:</a:t>
            </a:r>
          </a:p>
          <a:p>
            <a:pPr marL="0" indent="0" algn="just" defTabSz="554400">
              <a:lnSpc>
                <a:spcPct val="60000"/>
              </a:lnSpc>
              <a:spcAft>
                <a:spcPts val="600"/>
              </a:spcAft>
              <a:buNone/>
            </a:pPr>
            <a:r>
              <a:rPr lang="cs-CZ" dirty="0">
                <a:latin typeface="Tw Cen MT (Nadpisy)"/>
              </a:rPr>
              <a:t>	Evropský fond pro regionální rozvoj - 95 %</a:t>
            </a:r>
          </a:p>
          <a:p>
            <a:pPr marL="0" indent="0" algn="just" defTabSz="554400">
              <a:lnSpc>
                <a:spcPct val="60000"/>
              </a:lnSpc>
              <a:spcAft>
                <a:spcPts val="600"/>
              </a:spcAft>
              <a:buNone/>
            </a:pPr>
            <a:r>
              <a:rPr lang="cs-CZ" dirty="0">
                <a:latin typeface="Tw Cen MT (Nadpisy)"/>
              </a:rPr>
              <a:t>	Míra spolufinancování: </a:t>
            </a:r>
            <a:r>
              <a:rPr lang="cs-CZ" b="1" dirty="0">
                <a:solidFill>
                  <a:srgbClr val="FF0000"/>
                </a:solidFill>
                <a:latin typeface="Tw Cen MT (Nadpisy)"/>
              </a:rPr>
              <a:t>5 %</a:t>
            </a:r>
            <a:r>
              <a:rPr lang="cs-CZ" dirty="0">
                <a:latin typeface="Tw Cen MT (Nadpisy)"/>
              </a:rPr>
              <a:t> </a:t>
            </a:r>
          </a:p>
          <a:p>
            <a:pPr marL="0" indent="0" algn="just" defTabSz="554400">
              <a:lnSpc>
                <a:spcPct val="60000"/>
              </a:lnSpc>
              <a:spcAft>
                <a:spcPts val="600"/>
              </a:spcAft>
              <a:buNone/>
            </a:pPr>
            <a:r>
              <a:rPr lang="cs-CZ" dirty="0">
                <a:latin typeface="Tw Cen MT (Nadpisy)"/>
              </a:rPr>
              <a:t>	Státní rozpočet - 0 %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dirty="0">
                <a:latin typeface="Tw Cen MT (Nadpisy)"/>
              </a:rPr>
              <a:t>Časová způsobilost nákladů: 1. 1. 2014 – 30.6.2023</a:t>
            </a:r>
            <a:endParaRPr lang="cs-CZ" b="1" dirty="0">
              <a:latin typeface="Tw Cen MT (Nadpisy)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dirty="0">
                <a:latin typeface="Tw Cen MT (Nadpisy)"/>
              </a:rPr>
              <a:t>Způsob financování: </a:t>
            </a:r>
            <a:r>
              <a:rPr lang="cs-CZ" b="1" dirty="0">
                <a:solidFill>
                  <a:srgbClr val="FF0000"/>
                </a:solidFill>
                <a:latin typeface="Tw Cen MT (Nadpisy)"/>
              </a:rPr>
              <a:t>ex post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dirty="0">
                <a:latin typeface="Tw Cen MT" panose="020B0602020104020603" pitchFamily="34" charset="-18"/>
              </a:rPr>
              <a:t>Udržitelnost: </a:t>
            </a:r>
            <a:r>
              <a:rPr lang="cs-CZ" b="1" dirty="0">
                <a:solidFill>
                  <a:srgbClr val="FF0000"/>
                </a:solidFill>
                <a:latin typeface="Tw Cen MT" panose="020B0602020104020603" pitchFamily="34" charset="-18"/>
              </a:rPr>
              <a:t>5 let od provedení poslední platby příjemci</a:t>
            </a:r>
            <a:r>
              <a:rPr lang="cs-CZ" dirty="0">
                <a:latin typeface="Tw Cen MT" panose="020B0602020104020603" pitchFamily="34" charset="-18"/>
              </a:rPr>
              <a:t> ze strany ŘO IROP</a:t>
            </a:r>
            <a:endParaRPr lang="cs-CZ" dirty="0">
              <a:solidFill>
                <a:srgbClr val="FF0000"/>
              </a:solidFill>
              <a:latin typeface="Tw Cen MT" panose="020B0602020104020603" pitchFamily="34" charset="-18"/>
            </a:endParaRP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dirty="0">
                <a:latin typeface="Tw Cen MT" panose="020B0602020104020603" pitchFamily="34" charset="-18"/>
              </a:rPr>
              <a:t>Realizace projektu nesmí být ukončena před podáním žádosti o podporu v MS2014+.</a:t>
            </a: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cs-CZ" b="1" dirty="0">
              <a:solidFill>
                <a:srgbClr val="FF0000"/>
              </a:solidFill>
              <a:latin typeface="Tw Cen MT (Nadpisy)"/>
            </a:endParaRPr>
          </a:p>
          <a:p>
            <a:endParaRPr lang="cs-CZ" dirty="0">
              <a:latin typeface="Tw Cen MT (Nadpisy)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9693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A44373-0B55-467A-A2E8-DB863B2C8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9126"/>
          </a:xfrm>
        </p:spPr>
        <p:txBody>
          <a:bodyPr/>
          <a:lstStyle/>
          <a:p>
            <a:pPr algn="ctr"/>
            <a:r>
              <a:rPr lang="cs-CZ" b="1" dirty="0">
                <a:latin typeface="Tw Cen MT (Nadpisy)"/>
              </a:rPr>
              <a:t>Podporovaná aktivita</a:t>
            </a:r>
            <a:r>
              <a:rPr lang="cs-CZ" dirty="0">
                <a:latin typeface="Tw Cen MT (Nadpisy)"/>
              </a:rPr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B4FDE5-EA1A-4C9B-B1E2-9D9A40FC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2716"/>
            <a:ext cx="10515600" cy="38596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dirty="0">
                <a:latin typeface="Tw Cen MT" panose="020B0602020104020603" pitchFamily="34" charset="-18"/>
              </a:rPr>
              <a:t>Ve 3. Výzvě je podporována pouze jedna aktivita:</a:t>
            </a:r>
          </a:p>
          <a:p>
            <a:pPr>
              <a:spcAft>
                <a:spcPts val="600"/>
              </a:spcAft>
              <a:buSzPct val="70000"/>
              <a:buFont typeface="Wingdings" panose="05000000000000000000" pitchFamily="2" charset="2"/>
              <a:buChar char="Ø"/>
            </a:pPr>
            <a:r>
              <a:rPr lang="cs-CZ" sz="4000" b="1" dirty="0">
                <a:latin typeface="Tw Cen MT" panose="020B0602020104020603" pitchFamily="34" charset="-18"/>
              </a:rPr>
              <a:t> </a:t>
            </a:r>
            <a:r>
              <a:rPr lang="cs-CZ" sz="4000" b="1" dirty="0">
                <a:solidFill>
                  <a:srgbClr val="FF0000"/>
                </a:solidFill>
                <a:latin typeface="Tw Cen MT" panose="020B0602020104020603" pitchFamily="34" charset="-18"/>
              </a:rPr>
              <a:t>Bezpečnost dopravy</a:t>
            </a:r>
          </a:p>
          <a:p>
            <a:pPr lvl="1">
              <a:spcAft>
                <a:spcPts val="600"/>
              </a:spcAft>
              <a:buSzPct val="70000"/>
              <a:buFont typeface="Wingdings" panose="05000000000000000000" pitchFamily="2" charset="2"/>
              <a:buChar char="Ø"/>
            </a:pPr>
            <a:endParaRPr lang="cs-CZ" sz="3600" b="1" dirty="0">
              <a:solidFill>
                <a:srgbClr val="FF0000"/>
              </a:solidFill>
              <a:latin typeface="Tw Cen MT" panose="020B0602020104020603" pitchFamily="34" charset="-18"/>
            </a:endParaRPr>
          </a:p>
          <a:p>
            <a:r>
              <a:rPr lang="cs-CZ" dirty="0"/>
              <a:t>Aktivita „</a:t>
            </a:r>
            <a:r>
              <a:rPr lang="cs-CZ" dirty="0" err="1"/>
              <a:t>Cyklodoprava</a:t>
            </a:r>
            <a:r>
              <a:rPr lang="cs-CZ" dirty="0"/>
              <a:t>“ bude  vyhlášena v samostatné výzvě po schválení ŽOZ ŘO - MMR</a:t>
            </a:r>
          </a:p>
        </p:txBody>
      </p:sp>
    </p:spTree>
    <p:extLst>
      <p:ext uri="{BB962C8B-B14F-4D97-AF65-F5344CB8AC3E}">
        <p14:creationId xmlns:p14="http://schemas.microsoft.com/office/powerpoint/2010/main" val="317343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A44373-0B55-467A-A2E8-DB863B2C8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68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w Cen MT (Nadpisy)"/>
              </a:rPr>
              <a:t>Představení výzvy</a:t>
            </a:r>
            <a:br>
              <a:rPr lang="cs-CZ" b="1" dirty="0">
                <a:latin typeface="Tw Cen MT (Nadpisy)"/>
              </a:rPr>
            </a:br>
            <a:r>
              <a:rPr lang="cs-CZ" sz="3600" b="1" dirty="0">
                <a:latin typeface="Tw Cen MT (Nadpisy)"/>
              </a:rPr>
              <a:t>Oprávnění žadatelé</a:t>
            </a:r>
            <a:endParaRPr lang="cs-CZ" sz="3600" dirty="0">
              <a:latin typeface="Tw Cen MT (Nadpisy)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B4FDE5-EA1A-4C9B-B1E2-9D9A40FC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594"/>
            <a:ext cx="10515600" cy="5135526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cs-CZ" sz="2400" dirty="0">
                <a:latin typeface="Tw Cen MT (Nadpisy)"/>
              </a:rPr>
              <a:t>Kraje</a:t>
            </a:r>
          </a:p>
          <a:p>
            <a:pPr>
              <a:lnSpc>
                <a:spcPct val="70000"/>
              </a:lnSpc>
            </a:pPr>
            <a:r>
              <a:rPr lang="cs-CZ" sz="2400" dirty="0">
                <a:latin typeface="Tw Cen MT (Nadpisy)"/>
              </a:rPr>
              <a:t>Obce</a:t>
            </a:r>
          </a:p>
          <a:p>
            <a:pPr>
              <a:lnSpc>
                <a:spcPct val="70000"/>
              </a:lnSpc>
            </a:pPr>
            <a:r>
              <a:rPr lang="cs-CZ" sz="2400" dirty="0">
                <a:latin typeface="Tw Cen MT (Nadpisy)"/>
              </a:rPr>
              <a:t>Dobrovolné svazky obcí</a:t>
            </a:r>
          </a:p>
          <a:p>
            <a:pPr>
              <a:lnSpc>
                <a:spcPct val="70000"/>
              </a:lnSpc>
            </a:pPr>
            <a:r>
              <a:rPr lang="cs-CZ" sz="2400" dirty="0">
                <a:latin typeface="Tw Cen MT (Nadpisy)"/>
              </a:rPr>
              <a:t>Organizace zřizované nebo zakládané obcemi</a:t>
            </a:r>
          </a:p>
          <a:p>
            <a:pPr>
              <a:lnSpc>
                <a:spcPct val="70000"/>
              </a:lnSpc>
            </a:pPr>
            <a:r>
              <a:rPr lang="cs-CZ" sz="2400" dirty="0">
                <a:latin typeface="Tw Cen MT (Nadpisy)"/>
              </a:rPr>
              <a:t>Organizace zřizované nebo zakládané kraji</a:t>
            </a:r>
          </a:p>
          <a:p>
            <a:pPr>
              <a:lnSpc>
                <a:spcPct val="70000"/>
              </a:lnSpc>
            </a:pPr>
            <a:r>
              <a:rPr lang="cs-CZ" sz="2400" dirty="0">
                <a:latin typeface="Tw Cen MT (Nadpisy)"/>
              </a:rPr>
              <a:t>Organizace zřizované nebo zakládané dobrovolnými svazky obcí</a:t>
            </a:r>
          </a:p>
          <a:p>
            <a:pPr>
              <a:lnSpc>
                <a:spcPct val="70000"/>
              </a:lnSpc>
            </a:pPr>
            <a:r>
              <a:rPr lang="cs-CZ" sz="2400" dirty="0">
                <a:latin typeface="Tw Cen MT (Nadpisy)"/>
              </a:rPr>
              <a:t>Provozovatelé dráhy nebo drážní dopravy podle zákona č. 266/1994 Sb. (Správa železniční dopravní cesty, </a:t>
            </a:r>
            <a:r>
              <a:rPr lang="cs-CZ" sz="2400" dirty="0" err="1">
                <a:latin typeface="Tw Cen MT (Nadpisy)"/>
              </a:rPr>
              <a:t>s.o</a:t>
            </a:r>
            <a:r>
              <a:rPr lang="cs-CZ" sz="2400" dirty="0">
                <a:latin typeface="Tw Cen MT (Nadpisy)"/>
              </a:rPr>
              <a:t>. a obchodní společnosti)</a:t>
            </a:r>
          </a:p>
          <a:p>
            <a:pPr marL="0" indent="0">
              <a:buNone/>
            </a:pPr>
            <a:endParaRPr lang="cs-CZ" sz="1000" dirty="0">
              <a:latin typeface="Tw Cen MT (Nadpisy)"/>
            </a:endParaRPr>
          </a:p>
        </p:txBody>
      </p:sp>
    </p:spTree>
    <p:extLst>
      <p:ext uri="{BB962C8B-B14F-4D97-AF65-F5344CB8AC3E}">
        <p14:creationId xmlns:p14="http://schemas.microsoft.com/office/powerpoint/2010/main" val="2133024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A44373-0B55-467A-A2E8-DB863B2C8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74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w Cen MT (Nadpisy)"/>
              </a:rPr>
              <a:t>Představení výzvy</a:t>
            </a:r>
            <a:br>
              <a:rPr lang="cs-CZ" b="1" dirty="0">
                <a:latin typeface="Tw Cen MT (Nadpisy)"/>
              </a:rPr>
            </a:br>
            <a:r>
              <a:rPr lang="cs-CZ" sz="3600" b="1" dirty="0">
                <a:latin typeface="Tw Cen MT (Nadpisy)"/>
              </a:rPr>
              <a:t>Cílové skupiny</a:t>
            </a:r>
            <a:endParaRPr lang="cs-CZ" sz="3600" dirty="0">
              <a:latin typeface="Tw Cen MT (Nadpisy)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B4FDE5-EA1A-4C9B-B1E2-9D9A40FC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93333"/>
            <a:ext cx="10515600" cy="4763386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Obyvatelé</a:t>
            </a:r>
          </a:p>
          <a:p>
            <a:r>
              <a:rPr lang="cs-CZ" dirty="0"/>
              <a:t>Návštěvníci</a:t>
            </a:r>
          </a:p>
          <a:p>
            <a:r>
              <a:rPr lang="cs-CZ" dirty="0"/>
              <a:t>Dojíždějící za prací a službami</a:t>
            </a:r>
          </a:p>
          <a:p>
            <a:r>
              <a:rPr lang="cs-CZ" dirty="0"/>
              <a:t>Uživatelé veřejné dopravy</a:t>
            </a:r>
          </a:p>
        </p:txBody>
      </p:sp>
    </p:spTree>
    <p:extLst>
      <p:ext uri="{BB962C8B-B14F-4D97-AF65-F5344CB8AC3E}">
        <p14:creationId xmlns:p14="http://schemas.microsoft.com/office/powerpoint/2010/main" val="2423636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155209-686C-4C5E-82F5-AD8CE1BF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17"/>
            <a:ext cx="10515600" cy="744278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Tw Cen MT (Nadpisy)"/>
              </a:rPr>
              <a:t>Bezpečnost dopravy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78AF60-610B-4DF6-A7D1-47B4E9525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14" y="1254641"/>
            <a:ext cx="11663916" cy="549703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900" b="1" dirty="0">
                <a:latin typeface="Tw Cen MT" panose="020B0602020104020603" pitchFamily="34" charset="-18"/>
              </a:rPr>
              <a:t>Hlavní podporované aktivity</a:t>
            </a:r>
            <a:r>
              <a:rPr lang="cs-CZ" sz="2900" dirty="0">
                <a:latin typeface="Tw Cen MT" panose="020B0602020104020603" pitchFamily="34" charset="-18"/>
              </a:rPr>
              <a:t>: </a:t>
            </a:r>
          </a:p>
          <a:p>
            <a:pPr>
              <a:spcAft>
                <a:spcPts val="600"/>
              </a:spcAft>
            </a:pPr>
            <a:r>
              <a:rPr lang="cs-CZ" sz="2900" dirty="0">
                <a:latin typeface="Tw Cen MT" panose="020B0602020104020603" pitchFamily="34" charset="-18"/>
              </a:rPr>
              <a:t>Rekonstrukce, modernizace a výstavba chodníků podél silnic I., II. a III. třídy a místních komunikací nebo chodníků a stezek odklánějících pěší dopravu od silnic I., II. a III. třídy a místních komunikací, přizpůsobených osobám s omezenou schopností pohybu a orientace, včetně přechodů pro chodce a míst pro přecházení</a:t>
            </a:r>
          </a:p>
          <a:p>
            <a:pPr>
              <a:spcAft>
                <a:spcPts val="600"/>
              </a:spcAft>
            </a:pPr>
            <a:r>
              <a:rPr lang="cs-CZ" sz="2900" dirty="0">
                <a:latin typeface="Tw Cen MT" panose="020B0602020104020603" pitchFamily="34" charset="-18"/>
              </a:rPr>
              <a:t>Rekonstrukce, modernizace a výstavba bezbariérových komunikací pro pěší k zastávkám veřejné hromadné dopravy </a:t>
            </a:r>
          </a:p>
          <a:p>
            <a:pPr>
              <a:spcAft>
                <a:spcPts val="600"/>
              </a:spcAft>
            </a:pPr>
            <a:r>
              <a:rPr lang="cs-CZ" sz="2900" dirty="0">
                <a:latin typeface="Tw Cen MT" panose="020B0602020104020603" pitchFamily="34" charset="-18"/>
              </a:rPr>
              <a:t>Rekonstrukce, modernizace a výstavba podchodů nebo lávek pro chodce přes silnice I., II. a III. třídy, místní komunikace, železniční a tramvajovou dráhu, přizpůsobených osobám s omezenou schopností pohybu a orientace</a:t>
            </a:r>
          </a:p>
          <a:p>
            <a:pPr marL="0" indent="0">
              <a:buNone/>
            </a:pPr>
            <a:endParaRPr lang="cs-CZ" sz="2900" dirty="0">
              <a:latin typeface="Tw Cen MT" panose="020B0602020104020603" pitchFamily="34" charset="-18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174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F56B99-70D6-4424-8A09-4BFAC2E7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        </a:t>
            </a:r>
            <a:r>
              <a:rPr lang="cs-CZ" b="1" dirty="0"/>
              <a:t>Bezpečnost dopravy</a:t>
            </a:r>
            <a:br>
              <a:rPr lang="cs-CZ" b="1" dirty="0"/>
            </a:br>
            <a:r>
              <a:rPr lang="cs-CZ" sz="2800" b="1" dirty="0"/>
              <a:t>Hlavní podporované aktivity:	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E1273E-B566-4593-90FB-F2935882F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 a navazujících na bezbariérové komunikace pro pěší</a:t>
            </a:r>
          </a:p>
          <a:p>
            <a:r>
              <a:rPr lang="cs-CZ" dirty="0"/>
              <a:t>Realizace prvků zvyšujících bezpečnost železniční, silniční, cyklistické a pěší dopravy (bezpečnostní opatření realizovaná na silnici, místní komunikaci nebo dráze, veřejné osvětlení, prvky inteligentních dopravních systémů) </a:t>
            </a:r>
          </a:p>
        </p:txBody>
      </p:sp>
    </p:spTree>
    <p:extLst>
      <p:ext uri="{BB962C8B-B14F-4D97-AF65-F5344CB8AC3E}">
        <p14:creationId xmlns:p14="http://schemas.microsoft.com/office/powerpoint/2010/main" val="4454088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3100</TotalTime>
  <Words>1969</Words>
  <Application>Microsoft Office PowerPoint</Application>
  <PresentationFormat>Širokoúhlá obrazovka</PresentationFormat>
  <Paragraphs>193</Paragraphs>
  <Slides>36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Tw Cen MT</vt:lpstr>
      <vt:lpstr>Tw Cen MT (Nadpisy)</vt:lpstr>
      <vt:lpstr>Wingdings</vt:lpstr>
      <vt:lpstr>Motiv Office</vt:lpstr>
      <vt:lpstr>List Microsoft Excelu</vt:lpstr>
      <vt:lpstr> 3. výzva MAS KJH - IROP – BEZPEČNOST A UDRŽITELNOST DOPRAVY </vt:lpstr>
      <vt:lpstr>Program semináře</vt:lpstr>
      <vt:lpstr>Představení výzvy Základní informace</vt:lpstr>
      <vt:lpstr>Představení výzvy Základní informace</vt:lpstr>
      <vt:lpstr>Podporovaná aktivita </vt:lpstr>
      <vt:lpstr>Představení výzvy Oprávnění žadatelé</vt:lpstr>
      <vt:lpstr>Představení výzvy Cílové skupiny</vt:lpstr>
      <vt:lpstr>Bezpečnost dopravy</vt:lpstr>
      <vt:lpstr>                     Bezpečnost dopravy Hlavní podporované aktivity: </vt:lpstr>
      <vt:lpstr> Bezpečnost dopravy </vt:lpstr>
      <vt:lpstr>Bezpečnost dopravy</vt:lpstr>
      <vt:lpstr>Bezpečnost dopravy</vt:lpstr>
      <vt:lpstr>Bezpečnost dopravy Upozornění pro žadatele</vt:lpstr>
      <vt:lpstr>Bezpečnost dopravy Upozornění pro žadatele </vt:lpstr>
      <vt:lpstr>Bezpečnost dopravy Indikátory</vt:lpstr>
      <vt:lpstr>Bezpečnost dopravy</vt:lpstr>
      <vt:lpstr>Bezpečnost dopravy</vt:lpstr>
      <vt:lpstr>Bezpečnost dopravy</vt:lpstr>
      <vt:lpstr>Proces hodnocení a výběru projektů</vt:lpstr>
      <vt:lpstr>Proces hodnocení a výběru projektů</vt:lpstr>
      <vt:lpstr>Proces hodnocení a výběru projektů Hodnocení formálních náležitostí a přijatelnosti</vt:lpstr>
      <vt:lpstr>Proces hodnocení a výběru projektů Hodnocení přijatelnosti a formálních náležitostí</vt:lpstr>
      <vt:lpstr>Proces hodnocení a výběru projektů Věcné hodnocení</vt:lpstr>
      <vt:lpstr>Kritéria věcného hodnocení</vt:lpstr>
      <vt:lpstr>Proces hodnocení a výběru projektů Věcné hodnocení</vt:lpstr>
      <vt:lpstr>Podání projektové žádosti</vt:lpstr>
      <vt:lpstr>Podání projektové žádosti</vt:lpstr>
      <vt:lpstr>Titulní obrazovka IS KP14+</vt:lpstr>
      <vt:lpstr>IS KP14+: HW a SW požadavky</vt:lpstr>
      <vt:lpstr>Registrace do IS KP14+ </vt:lpstr>
      <vt:lpstr>Založení žádosti o podporu</vt:lpstr>
      <vt:lpstr>Založení žádosti o podporu</vt:lpstr>
      <vt:lpstr>Založení žádosti o podporu</vt:lpstr>
      <vt:lpstr>Založení žádosti o podporu</vt:lpstr>
      <vt:lpstr>Založení žádosti o podporu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Výzva MAS KJH - Zaměstnanost</dc:title>
  <dc:creator>Gollová Dita</dc:creator>
  <cp:lastModifiedBy>Müllerová Daniela</cp:lastModifiedBy>
  <cp:revision>162</cp:revision>
  <dcterms:created xsi:type="dcterms:W3CDTF">2018-02-05T13:15:22Z</dcterms:created>
  <dcterms:modified xsi:type="dcterms:W3CDTF">2020-01-10T14:29:20Z</dcterms:modified>
</cp:coreProperties>
</file>