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57" r:id="rId9"/>
    <p:sldId id="258" r:id="rId10"/>
    <p:sldId id="259" r:id="rId11"/>
    <p:sldId id="265" r:id="rId12"/>
    <p:sldId id="260" r:id="rId13"/>
    <p:sldId id="261" r:id="rId14"/>
    <p:sldId id="273" r:id="rId15"/>
    <p:sldId id="262" r:id="rId16"/>
    <p:sldId id="263" r:id="rId17"/>
    <p:sldId id="264" r:id="rId18"/>
    <p:sldId id="274" r:id="rId19"/>
    <p:sldId id="275" r:id="rId20"/>
    <p:sldId id="266" r:id="rId21"/>
    <p:sldId id="267" r:id="rId22"/>
    <p:sldId id="276" r:id="rId23"/>
    <p:sldId id="268" r:id="rId24"/>
    <p:sldId id="269" r:id="rId25"/>
    <p:sldId id="277" r:id="rId26"/>
    <p:sldId id="278" r:id="rId27"/>
    <p:sldId id="272" r:id="rId28"/>
    <p:sldId id="270" r:id="rId29"/>
    <p:sldId id="271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1EAC-61AC-46EF-AF24-825E80E402BA}" type="datetimeFigureOut">
              <a:rPr lang="cs-CZ" smtClean="0"/>
              <a:pPr/>
              <a:t>28.4.2016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DD2E-1842-4E05-9B42-476FB4AC8E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1EAC-61AC-46EF-AF24-825E80E402BA}" type="datetimeFigureOut">
              <a:rPr lang="cs-CZ" smtClean="0"/>
              <a:pPr/>
              <a:t>28.4.2016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DD2E-1842-4E05-9B42-476FB4AC8E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1EAC-61AC-46EF-AF24-825E80E402BA}" type="datetimeFigureOut">
              <a:rPr lang="cs-CZ" smtClean="0"/>
              <a:pPr/>
              <a:t>28.4.2016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DD2E-1842-4E05-9B42-476FB4AC8E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1EAC-61AC-46EF-AF24-825E80E402BA}" type="datetimeFigureOut">
              <a:rPr lang="cs-CZ" smtClean="0"/>
              <a:pPr/>
              <a:t>28.4.2016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DD2E-1842-4E05-9B42-476FB4AC8E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1EAC-61AC-46EF-AF24-825E80E402BA}" type="datetimeFigureOut">
              <a:rPr lang="cs-CZ" smtClean="0"/>
              <a:pPr/>
              <a:t>28.4.2016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DD2E-1842-4E05-9B42-476FB4AC8E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1EAC-61AC-46EF-AF24-825E80E402BA}" type="datetimeFigureOut">
              <a:rPr lang="cs-CZ" smtClean="0"/>
              <a:pPr/>
              <a:t>28.4.2016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DD2E-1842-4E05-9B42-476FB4AC8E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1EAC-61AC-46EF-AF24-825E80E402BA}" type="datetimeFigureOut">
              <a:rPr lang="cs-CZ" smtClean="0"/>
              <a:pPr/>
              <a:t>28.4.2016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DD2E-1842-4E05-9B42-476FB4AC8E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1EAC-61AC-46EF-AF24-825E80E402BA}" type="datetimeFigureOut">
              <a:rPr lang="cs-CZ" smtClean="0"/>
              <a:pPr/>
              <a:t>28.4.2016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DD2E-1842-4E05-9B42-476FB4AC8E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1EAC-61AC-46EF-AF24-825E80E402BA}" type="datetimeFigureOut">
              <a:rPr lang="cs-CZ" smtClean="0"/>
              <a:pPr/>
              <a:t>28.4.2016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DD2E-1842-4E05-9B42-476FB4AC8E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1EAC-61AC-46EF-AF24-825E80E402BA}" type="datetimeFigureOut">
              <a:rPr lang="cs-CZ" smtClean="0"/>
              <a:pPr/>
              <a:t>28.4.2016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DD2E-1842-4E05-9B42-476FB4AC8E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1EAC-61AC-46EF-AF24-825E80E402BA}" type="datetimeFigureOut">
              <a:rPr lang="cs-CZ" smtClean="0"/>
              <a:pPr/>
              <a:t>28.4.2016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DD2E-1842-4E05-9B42-476FB4AC8E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C1EAC-61AC-46EF-AF24-825E80E402BA}" type="datetimeFigureOut">
              <a:rPr lang="cs-CZ" smtClean="0"/>
              <a:pPr/>
              <a:t>28.4.2016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0DD2E-1842-4E05-9B42-476FB4AC8E7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www.kohoutov.info/wp-content/uploads/2011/06/leteck&#233;-foto-Kohoutov012-e1347999514653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s://upload.wikimedia.org/wikipedia/commons/a/a4/Lib%C5%88atov_2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2952328"/>
          </a:xfrm>
        </p:spPr>
        <p:txBody>
          <a:bodyPr/>
          <a:lstStyle/>
          <a:p>
            <a:r>
              <a:rPr lang="cs-CZ" sz="6000" dirty="0" smtClean="0"/>
              <a:t>Společné setkání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Společenství obcí Podkrkonoší </a:t>
            </a:r>
            <a:br>
              <a:rPr lang="cs-CZ" dirty="0" smtClean="0"/>
            </a:br>
            <a:r>
              <a:rPr lang="cs-CZ" dirty="0" smtClean="0"/>
              <a:t>a Svazku obcí </a:t>
            </a:r>
            <a:r>
              <a:rPr lang="cs-CZ" dirty="0" err="1" smtClean="0"/>
              <a:t>Jestřebí</a:t>
            </a:r>
            <a:r>
              <a:rPr lang="cs-CZ" dirty="0" smtClean="0"/>
              <a:t> hory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Vítězná, Pension Konírna</a:t>
            </a:r>
          </a:p>
          <a:p>
            <a:r>
              <a:rPr lang="cs-CZ" dirty="0" smtClean="0"/>
              <a:t>28. </a:t>
            </a:r>
            <a:r>
              <a:rPr lang="cs-CZ" dirty="0"/>
              <a:t>d</a:t>
            </a:r>
            <a:r>
              <a:rPr lang="cs-CZ" dirty="0" smtClean="0"/>
              <a:t>ubna 2016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229200"/>
            <a:ext cx="2020345" cy="73945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Picture 3" descr="PODKRKONOSI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581128"/>
            <a:ext cx="2123678" cy="1769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Dolní </a:t>
            </a:r>
            <a:r>
              <a:rPr lang="cs-CZ" dirty="0" err="1" smtClean="0"/>
              <a:t>Olešnice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Radoslava Cermanová</a:t>
            </a:r>
          </a:p>
          <a:p>
            <a:endParaRPr lang="cs-CZ" dirty="0"/>
          </a:p>
          <a:p>
            <a:r>
              <a:rPr lang="cs-CZ" dirty="0" smtClean="0"/>
              <a:t>379 obyvatel</a:t>
            </a:r>
            <a:endParaRPr lang="cs-CZ" dirty="0"/>
          </a:p>
        </p:txBody>
      </p:sp>
      <p:pic>
        <p:nvPicPr>
          <p:cNvPr id="4" name="Picture 3" descr="PODKRKONOSI_RGB"/>
          <p:cNvPicPr>
            <a:picLocks noChangeAspect="1" noChangeArrowheads="1"/>
          </p:cNvPicPr>
          <p:nvPr/>
        </p:nvPicPr>
        <p:blipFill>
          <a:blip r:embed="rId2" cstate="print"/>
          <a:srcRect l="3391" t="4069"/>
          <a:stretch>
            <a:fillRect/>
          </a:stretch>
        </p:blipFill>
        <p:spPr bwMode="auto">
          <a:xfrm>
            <a:off x="1043608" y="4005064"/>
            <a:ext cx="2051670" cy="1697724"/>
          </a:xfrm>
          <a:prstGeom prst="rect">
            <a:avLst/>
          </a:prstGeom>
          <a:noFill/>
        </p:spPr>
      </p:pic>
      <p:pic>
        <p:nvPicPr>
          <p:cNvPr id="34818" name="Picture 2" descr="Dům č.p. 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24944"/>
            <a:ext cx="4080563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Hajnice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Petr Červený</a:t>
            </a:r>
          </a:p>
          <a:p>
            <a:endParaRPr lang="cs-CZ" dirty="0"/>
          </a:p>
          <a:p>
            <a:r>
              <a:rPr lang="cs-CZ" dirty="0" smtClean="0"/>
              <a:t>937 obyvatel</a:t>
            </a:r>
            <a:endParaRPr lang="cs-CZ" dirty="0"/>
          </a:p>
        </p:txBody>
      </p:sp>
      <p:pic>
        <p:nvPicPr>
          <p:cNvPr id="4" name="Picture 3" descr="PODKRKONOSI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933056"/>
            <a:ext cx="2123678" cy="1769732"/>
          </a:xfrm>
          <a:prstGeom prst="rect">
            <a:avLst/>
          </a:prstGeom>
          <a:noFill/>
        </p:spPr>
      </p:pic>
      <p:pic>
        <p:nvPicPr>
          <p:cNvPr id="28674" name="Picture 2" descr="http://www.zshajnice.cz/images/skola/exterier/skola2_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780928"/>
            <a:ext cx="4148460" cy="3111345"/>
          </a:xfrm>
          <a:prstGeom prst="rect">
            <a:avLst/>
          </a:prstGeom>
          <a:noFill/>
        </p:spPr>
      </p:pic>
      <p:pic>
        <p:nvPicPr>
          <p:cNvPr id="28675" name="Picture 3" descr="P:\Svazky obcí\Společenství obcí Podkrkonoší\Seznam obcí SOP + znaky\znaky\Hajnice_CoA_CZ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332656"/>
            <a:ext cx="1309091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Havlovice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Pavel Dvořáček</a:t>
            </a:r>
          </a:p>
          <a:p>
            <a:endParaRPr lang="cs-CZ" dirty="0"/>
          </a:p>
          <a:p>
            <a:r>
              <a:rPr lang="cs-CZ" dirty="0" smtClean="0"/>
              <a:t>970 obyvatel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365104"/>
            <a:ext cx="2020345" cy="73945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3793" name="Picture 1" descr="P:\Svazky obcí\Svazek obcí Jestřebí hory\seznam obcí + znaky\znaky\Havlovice_CoA_CZ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60648"/>
            <a:ext cx="1232085" cy="1440000"/>
          </a:xfrm>
          <a:prstGeom prst="rect">
            <a:avLst/>
          </a:prstGeom>
          <a:noFill/>
        </p:spPr>
      </p:pic>
      <p:pic>
        <p:nvPicPr>
          <p:cNvPr id="33794" name="Picture 2" descr="P:\Svazky obcí\Svazek obcí Jestřebí hory\Letáky 2012\foto pro letáky\Havlovice\Káťa foto\DSCN4580.JPG"/>
          <p:cNvPicPr>
            <a:picLocks noChangeAspect="1" noChangeArrowheads="1"/>
          </p:cNvPicPr>
          <p:nvPr/>
        </p:nvPicPr>
        <p:blipFill>
          <a:blip r:embed="rId4" cstate="print"/>
          <a:srcRect b="15345"/>
          <a:stretch>
            <a:fillRect/>
          </a:stretch>
        </p:blipFill>
        <p:spPr bwMode="auto">
          <a:xfrm>
            <a:off x="3779912" y="2636912"/>
            <a:ext cx="487680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Horní </a:t>
            </a:r>
            <a:r>
              <a:rPr lang="cs-CZ" dirty="0" err="1" smtClean="0"/>
              <a:t>Olešnice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Marcela Linková</a:t>
            </a:r>
          </a:p>
          <a:p>
            <a:endParaRPr lang="cs-CZ" dirty="0"/>
          </a:p>
          <a:p>
            <a:r>
              <a:rPr lang="cs-CZ" dirty="0" smtClean="0"/>
              <a:t>296 obyvatel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Picture 3" descr="PODKRKONOSI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933056"/>
            <a:ext cx="2123678" cy="1769732"/>
          </a:xfrm>
          <a:prstGeom prst="rect">
            <a:avLst/>
          </a:prstGeom>
          <a:noFill/>
        </p:spPr>
      </p:pic>
      <p:pic>
        <p:nvPicPr>
          <p:cNvPr id="32770" name="Picture 2" descr="http://www.horniolesnice.cz/image.php?nid=4454&amp;oid=1537411&amp;width=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745616"/>
            <a:ext cx="4160912" cy="2840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Chotěvice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Vladimír Lukeš</a:t>
            </a:r>
          </a:p>
          <a:p>
            <a:endParaRPr lang="cs-CZ" dirty="0"/>
          </a:p>
          <a:p>
            <a:r>
              <a:rPr lang="cs-CZ" dirty="0" smtClean="0"/>
              <a:t>1026 obyvatel</a:t>
            </a:r>
          </a:p>
          <a:p>
            <a:endParaRPr lang="cs-CZ" dirty="0"/>
          </a:p>
        </p:txBody>
      </p:sp>
      <p:pic>
        <p:nvPicPr>
          <p:cNvPr id="4" name="Picture 3" descr="PODKRKONOSI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861048"/>
            <a:ext cx="2123678" cy="1769732"/>
          </a:xfrm>
          <a:prstGeom prst="rect">
            <a:avLst/>
          </a:prstGeom>
          <a:noFill/>
        </p:spPr>
      </p:pic>
      <p:pic>
        <p:nvPicPr>
          <p:cNvPr id="20482" name="Picture 2" descr="http://www.chotevice.cz/image.php?nid=5569&amp;oid=896519&amp;width=292&amp;height=3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32856"/>
            <a:ext cx="2781300" cy="3714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Chvaleč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Tomáš </a:t>
            </a:r>
            <a:r>
              <a:rPr lang="cs-CZ" dirty="0" err="1" smtClean="0"/>
              <a:t>Prouza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610 obyvatel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293096"/>
            <a:ext cx="2020345" cy="73945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1745" name="Picture 1" descr="P:\Svazky obcí\Svazek obcí Jestřebí hory\seznam obcí + znaky\znaky\Chvaleč_C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32656"/>
            <a:ext cx="1303200" cy="1438411"/>
          </a:xfrm>
          <a:prstGeom prst="rect">
            <a:avLst/>
          </a:prstGeom>
          <a:noFill/>
        </p:spPr>
      </p:pic>
      <p:pic>
        <p:nvPicPr>
          <p:cNvPr id="31747" name="Picture 3" descr="Chvaleč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492896"/>
            <a:ext cx="4906009" cy="3265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Jívka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Jiří </a:t>
            </a:r>
            <a:r>
              <a:rPr lang="cs-CZ" dirty="0" err="1" smtClean="0"/>
              <a:t>Gangur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561 obyvatel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149080"/>
            <a:ext cx="2020345" cy="73945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0721" name="Picture 1" descr="P:\Svazky obcí\Svazek obcí Jestřebí hory\seznam obcí + znaky\znaky\Jívka_C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60648"/>
            <a:ext cx="1261440" cy="1440000"/>
          </a:xfrm>
          <a:prstGeom prst="rect">
            <a:avLst/>
          </a:prstGeom>
          <a:noFill/>
        </p:spPr>
      </p:pic>
      <p:pic>
        <p:nvPicPr>
          <p:cNvPr id="30723" name="Picture 3" descr="http://jivka.cz/wp/wp-content/gallery/obec-jivka/DSC6532-F.png"/>
          <p:cNvPicPr>
            <a:picLocks noChangeAspect="1" noChangeArrowheads="1"/>
          </p:cNvPicPr>
          <p:nvPr/>
        </p:nvPicPr>
        <p:blipFill>
          <a:blip r:embed="rId4" cstate="print"/>
          <a:srcRect b="11728"/>
          <a:stretch>
            <a:fillRect/>
          </a:stretch>
        </p:blipFill>
        <p:spPr bwMode="auto">
          <a:xfrm>
            <a:off x="3851920" y="2420888"/>
            <a:ext cx="4771132" cy="2977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Kocbeře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Eva Rezková</a:t>
            </a:r>
          </a:p>
          <a:p>
            <a:endParaRPr lang="cs-CZ" dirty="0"/>
          </a:p>
          <a:p>
            <a:r>
              <a:rPr lang="cs-CZ" dirty="0" smtClean="0"/>
              <a:t>513 obyvatel</a:t>
            </a:r>
            <a:endParaRPr lang="cs-CZ" dirty="0"/>
          </a:p>
        </p:txBody>
      </p:sp>
      <p:pic>
        <p:nvPicPr>
          <p:cNvPr id="4" name="Picture 3" descr="PODKRKONOSI_RGB"/>
          <p:cNvPicPr>
            <a:picLocks noChangeAspect="1" noChangeArrowheads="1"/>
          </p:cNvPicPr>
          <p:nvPr/>
        </p:nvPicPr>
        <p:blipFill>
          <a:blip r:embed="rId2" cstate="print"/>
          <a:srcRect l="3391" t="4069"/>
          <a:stretch>
            <a:fillRect/>
          </a:stretch>
        </p:blipFill>
        <p:spPr bwMode="auto">
          <a:xfrm>
            <a:off x="1187624" y="4077072"/>
            <a:ext cx="2051670" cy="1697724"/>
          </a:xfrm>
          <a:prstGeom prst="rect">
            <a:avLst/>
          </a:prstGeom>
          <a:noFill/>
        </p:spPr>
      </p:pic>
      <p:pic>
        <p:nvPicPr>
          <p:cNvPr id="29697" name="Picture 1" descr="P:\Svazky obcí\Společenství obcí Podkrkonoší\Seznam obcí SOP + znaky\znaky\Kocbeře_C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88640"/>
            <a:ext cx="1285022" cy="1440000"/>
          </a:xfrm>
          <a:prstGeom prst="rect">
            <a:avLst/>
          </a:prstGeom>
          <a:noFill/>
        </p:spPr>
      </p:pic>
      <p:pic>
        <p:nvPicPr>
          <p:cNvPr id="29701" name="Picture 5" descr="Střed ob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348880"/>
            <a:ext cx="4141818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Kohoutov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Ladislav </a:t>
            </a:r>
            <a:r>
              <a:rPr lang="cs-CZ" dirty="0" err="1" smtClean="0"/>
              <a:t>Grega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254 obyvatel</a:t>
            </a:r>
            <a:endParaRPr lang="cs-CZ" dirty="0"/>
          </a:p>
        </p:txBody>
      </p:sp>
      <p:pic>
        <p:nvPicPr>
          <p:cNvPr id="4" name="Picture 3" descr="PODKRKONOSI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933056"/>
            <a:ext cx="2123678" cy="1769732"/>
          </a:xfrm>
          <a:prstGeom prst="rect">
            <a:avLst/>
          </a:prstGeom>
          <a:noFill/>
        </p:spPr>
      </p:pic>
      <p:pic>
        <p:nvPicPr>
          <p:cNvPr id="19457" name="Picture 1" descr="P:\Svazky obcí\Společenství obcí Podkrkonoší\Seznam obcí SOP + znaky\znaky\Kohoutov_C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60648"/>
            <a:ext cx="1280571" cy="1440000"/>
          </a:xfrm>
          <a:prstGeom prst="rect">
            <a:avLst/>
          </a:prstGeom>
          <a:noFill/>
        </p:spPr>
      </p:pic>
      <p:pic>
        <p:nvPicPr>
          <p:cNvPr id="19459" name="Picture 3" descr="letecké foto Kohoutov01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988840"/>
            <a:ext cx="318635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Libňatov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Jaroslav Tomeš</a:t>
            </a:r>
          </a:p>
          <a:p>
            <a:endParaRPr lang="cs-CZ" dirty="0"/>
          </a:p>
          <a:p>
            <a:r>
              <a:rPr lang="cs-CZ" dirty="0" smtClean="0"/>
              <a:t>354 obyvatel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221088"/>
            <a:ext cx="2020345" cy="73945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8433" name="Picture 1" descr="P:\Svazky obcí\Svazek obcí Jestřebí hory\seznam obcí + znaky\znaky\Libňatov_C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60648"/>
            <a:ext cx="1287360" cy="1440000"/>
          </a:xfrm>
          <a:prstGeom prst="rect">
            <a:avLst/>
          </a:prstGeom>
          <a:noFill/>
        </p:spPr>
      </p:pic>
      <p:pic>
        <p:nvPicPr>
          <p:cNvPr id="18436" name="Picture 4" descr="File:Libňatov 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420888"/>
            <a:ext cx="4272409" cy="3204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 po 25 letech se musíte učit nové věci </a:t>
            </a:r>
            <a:endParaRPr lang="cs-CZ" dirty="0"/>
          </a:p>
        </p:txBody>
      </p:sp>
      <p:pic>
        <p:nvPicPr>
          <p:cNvPr id="36866" name="Picture 2" descr="P:\Svazky obcí\Společné setkání_28.4.2016\DSC_01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4403326" cy="2476871"/>
          </a:xfrm>
          <a:prstGeom prst="rect">
            <a:avLst/>
          </a:prstGeom>
          <a:noFill/>
        </p:spPr>
      </p:pic>
      <p:pic>
        <p:nvPicPr>
          <p:cNvPr id="36867" name="Picture 3" descr="P:\Svazky obcí\Společné setkání_28.4.2016\DSC_0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628800"/>
            <a:ext cx="2617389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Malé Svatoňovice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Vladimír Provazník</a:t>
            </a:r>
          </a:p>
          <a:p>
            <a:endParaRPr lang="cs-CZ" dirty="0"/>
          </a:p>
          <a:p>
            <a:r>
              <a:rPr lang="cs-CZ" dirty="0" smtClean="0"/>
              <a:t>1528 obyvatel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293096"/>
            <a:ext cx="2020345" cy="73945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7649" name="Picture 1" descr="P:\Svazky obcí\Svazek obcí Jestřebí hory\seznam obcí + znaky\znaky\Male_Svatonovice_CoA_CZ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60648"/>
            <a:ext cx="1247244" cy="1440000"/>
          </a:xfrm>
          <a:prstGeom prst="rect">
            <a:avLst/>
          </a:prstGeom>
          <a:noFill/>
        </p:spPr>
      </p:pic>
      <p:pic>
        <p:nvPicPr>
          <p:cNvPr id="27651" name="Picture 3" descr="https://upload.wikimedia.org/wikipedia/commons/thumb/9/95/Mal%C3%A9_Svato%C5%88ovice_-_brat%C5%99i_%C4%8Capkov%C3%A9.jpg/800px-Mal%C3%A9_Svato%C5%88ovice_-_brat%C5%99i_%C4%8Capkov%C3%A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276872"/>
            <a:ext cx="2808312" cy="3933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Maršov</a:t>
            </a:r>
            <a:r>
              <a:rPr lang="cs-CZ" dirty="0" smtClean="0"/>
              <a:t> u Úpice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Jitka Vítková</a:t>
            </a:r>
          </a:p>
          <a:p>
            <a:endParaRPr lang="cs-CZ" dirty="0"/>
          </a:p>
          <a:p>
            <a:r>
              <a:rPr lang="cs-CZ" dirty="0" smtClean="0"/>
              <a:t>182 obyvatel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437112"/>
            <a:ext cx="2020345" cy="73945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6625" name="Picture 1" descr="P:\Svazky obcí\Svazek obcí Jestřebí hory\seznam obcí + znaky\znaky\Maršov_u_Úpice_C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60648"/>
            <a:ext cx="1284480" cy="1440000"/>
          </a:xfrm>
          <a:prstGeom prst="rect">
            <a:avLst/>
          </a:prstGeom>
          <a:noFill/>
        </p:spPr>
      </p:pic>
      <p:pic>
        <p:nvPicPr>
          <p:cNvPr id="26629" name="Picture 5" descr="Obecní úř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636912"/>
            <a:ext cx="4173860" cy="3139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Pilníkov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Miroslav Klapka</a:t>
            </a:r>
          </a:p>
          <a:p>
            <a:endParaRPr lang="cs-CZ" dirty="0"/>
          </a:p>
          <a:p>
            <a:r>
              <a:rPr lang="cs-CZ" dirty="0" smtClean="0"/>
              <a:t>1219 obyvatel</a:t>
            </a:r>
            <a:endParaRPr lang="cs-CZ" dirty="0"/>
          </a:p>
        </p:txBody>
      </p:sp>
      <p:pic>
        <p:nvPicPr>
          <p:cNvPr id="4" name="Picture 3" descr="PODKRKONOSI_RGB"/>
          <p:cNvPicPr>
            <a:picLocks noChangeAspect="1" noChangeArrowheads="1"/>
          </p:cNvPicPr>
          <p:nvPr/>
        </p:nvPicPr>
        <p:blipFill>
          <a:blip r:embed="rId2" cstate="print"/>
          <a:srcRect l="3391" t="4069"/>
          <a:stretch>
            <a:fillRect/>
          </a:stretch>
        </p:blipFill>
        <p:spPr bwMode="auto">
          <a:xfrm>
            <a:off x="1115616" y="3933056"/>
            <a:ext cx="2051670" cy="1697724"/>
          </a:xfrm>
          <a:prstGeom prst="rect">
            <a:avLst/>
          </a:prstGeom>
          <a:noFill/>
        </p:spPr>
      </p:pic>
      <p:pic>
        <p:nvPicPr>
          <p:cNvPr id="17409" name="Picture 1" descr="P:\Svazky obcí\Společenství obcí Podkrkonoší\Seznam obcí SOP + znaky\znaky\Pilníkov_CoA_CZ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60648"/>
            <a:ext cx="1309091" cy="1440000"/>
          </a:xfrm>
          <a:prstGeom prst="rect">
            <a:avLst/>
          </a:prstGeom>
          <a:noFill/>
        </p:spPr>
      </p:pic>
      <p:pic>
        <p:nvPicPr>
          <p:cNvPr id="17417" name="Picture 9" descr="http://www.podkrkonosi.info/images/content/000365-pilnikov-podloub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348880"/>
            <a:ext cx="2819214" cy="3758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Radvanice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Tomáš Němec</a:t>
            </a:r>
          </a:p>
          <a:p>
            <a:endParaRPr lang="cs-CZ" dirty="0"/>
          </a:p>
          <a:p>
            <a:r>
              <a:rPr lang="cs-CZ" dirty="0" smtClean="0"/>
              <a:t>1002 obyvatel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365104"/>
            <a:ext cx="2020345" cy="73945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5601" name="Picture 1" descr="P:\Svazky obcí\Svazek obcí Jestřebí hory\seznam obcí + znaky\znaky\radvanic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1449600" cy="1440000"/>
          </a:xfrm>
          <a:prstGeom prst="rect">
            <a:avLst/>
          </a:prstGeom>
          <a:noFill/>
        </p:spPr>
      </p:pic>
      <p:pic>
        <p:nvPicPr>
          <p:cNvPr id="25602" name="Picture 2" descr="P:\Svazky obcí\Svazek obcí Jestřebí hory\Letáky 2012\foto pro letáky\Radvanice - foto\roubenka lé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1419" y="2492896"/>
            <a:ext cx="4800533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Rtyně</a:t>
            </a:r>
            <a:r>
              <a:rPr lang="cs-CZ" dirty="0" smtClean="0"/>
              <a:t> v </a:t>
            </a:r>
            <a:r>
              <a:rPr lang="cs-CZ" dirty="0" err="1" smtClean="0"/>
              <a:t>Podrkonoší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Zdeněk </a:t>
            </a:r>
            <a:r>
              <a:rPr lang="cs-CZ" dirty="0" err="1" smtClean="0"/>
              <a:t>Špringr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3010 obyvatel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437112"/>
            <a:ext cx="2020345" cy="73945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4577" name="Picture 1" descr="P:\Svazky obcí\Svazek obcí Jestřebí hory\seznam obcí + znaky\znaky\500px-Rtyne_v_Podkrkonosi_CoA_CZ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88640"/>
            <a:ext cx="1200000" cy="1440000"/>
          </a:xfrm>
          <a:prstGeom prst="rect">
            <a:avLst/>
          </a:prstGeom>
          <a:noFill/>
        </p:spPr>
      </p:pic>
      <p:pic>
        <p:nvPicPr>
          <p:cNvPr id="24579" name="Picture 3" descr="Rtyně v Podkrkonoší, kost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564904"/>
            <a:ext cx="4426567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Suchovršice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Lenka </a:t>
            </a:r>
            <a:r>
              <a:rPr lang="cs-CZ" dirty="0" err="1" smtClean="0"/>
              <a:t>Hozová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365 obyvatel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365104"/>
            <a:ext cx="2020345" cy="73945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6385" name="Picture 1" descr="P:\Svazky obcí\Svazek obcí Jestřebí hory\seznam obcí + znaky\znaky\su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8640"/>
            <a:ext cx="1129479" cy="1440000"/>
          </a:xfrm>
          <a:prstGeom prst="rect">
            <a:avLst/>
          </a:prstGeom>
          <a:noFill/>
        </p:spPr>
      </p:pic>
      <p:pic>
        <p:nvPicPr>
          <p:cNvPr id="16387" name="Picture 3" descr="Dřevěný most  a lávka - Suchovrš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3136" y="2636912"/>
            <a:ext cx="4428492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Velké Svatoňovice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Radek </a:t>
            </a:r>
            <a:r>
              <a:rPr lang="cs-CZ" dirty="0" err="1" smtClean="0"/>
              <a:t>Posdiena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1235 obyvatel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221088"/>
            <a:ext cx="2020345" cy="73945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5361" name="Picture 1" descr="P:\Svazky obcí\Svazek obcí Jestřebí hory\seznam obcí + znaky\znaky\Velke_Svatonov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60648"/>
            <a:ext cx="1226277" cy="1440000"/>
          </a:xfrm>
          <a:prstGeom prst="rect">
            <a:avLst/>
          </a:prstGeom>
          <a:noFill/>
        </p:spPr>
      </p:pic>
      <p:pic>
        <p:nvPicPr>
          <p:cNvPr id="15363" name="Picture 3" descr="http://www.velkesvatonovice.cz/wp-content/uploads/svatonov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780928"/>
            <a:ext cx="4403799" cy="2937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Vítězná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Petr Hrubý</a:t>
            </a:r>
          </a:p>
          <a:p>
            <a:endParaRPr lang="cs-CZ" dirty="0" smtClean="0"/>
          </a:p>
          <a:p>
            <a:r>
              <a:rPr lang="cs-CZ" dirty="0" smtClean="0"/>
              <a:t>1368 obyvatel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3" descr="PODKRKONOSI_RGB"/>
          <p:cNvPicPr>
            <a:picLocks noChangeAspect="1" noChangeArrowheads="1"/>
          </p:cNvPicPr>
          <p:nvPr/>
        </p:nvPicPr>
        <p:blipFill>
          <a:blip r:embed="rId2" cstate="print"/>
          <a:srcRect l="3391" t="4069"/>
          <a:stretch>
            <a:fillRect/>
          </a:stretch>
        </p:blipFill>
        <p:spPr bwMode="auto">
          <a:xfrm>
            <a:off x="971600" y="3861048"/>
            <a:ext cx="2051670" cy="1697724"/>
          </a:xfrm>
          <a:prstGeom prst="rect">
            <a:avLst/>
          </a:prstGeom>
          <a:noFill/>
        </p:spPr>
      </p:pic>
      <p:pic>
        <p:nvPicPr>
          <p:cNvPr id="21505" name="Picture 1" descr="P:\Svazky obcí\Společenství obcí Podkrkonoší\Seznam obcí SOP + znaky\znaky\Vítězná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60648"/>
            <a:ext cx="1334118" cy="1440000"/>
          </a:xfrm>
          <a:prstGeom prst="rect">
            <a:avLst/>
          </a:prstGeom>
          <a:noFill/>
        </p:spPr>
      </p:pic>
      <p:pic>
        <p:nvPicPr>
          <p:cNvPr id="21507" name="Picture 3" descr="http://www.vitezna.cz/old/data/P1015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420888"/>
            <a:ext cx="4224469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Vlčice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Milan Pecen</a:t>
            </a:r>
          </a:p>
          <a:p>
            <a:endParaRPr lang="cs-CZ" dirty="0"/>
          </a:p>
          <a:p>
            <a:r>
              <a:rPr lang="cs-CZ" dirty="0" smtClean="0"/>
              <a:t>503 obyvatel</a:t>
            </a:r>
            <a:endParaRPr lang="cs-CZ" dirty="0"/>
          </a:p>
        </p:txBody>
      </p:sp>
      <p:pic>
        <p:nvPicPr>
          <p:cNvPr id="4" name="Picture 3" descr="PODKRKONOSI_RGB"/>
          <p:cNvPicPr>
            <a:picLocks noChangeAspect="1" noChangeArrowheads="1"/>
          </p:cNvPicPr>
          <p:nvPr/>
        </p:nvPicPr>
        <p:blipFill>
          <a:blip r:embed="rId2" cstate="print"/>
          <a:srcRect l="3391" t="4069"/>
          <a:stretch>
            <a:fillRect/>
          </a:stretch>
        </p:blipFill>
        <p:spPr bwMode="auto">
          <a:xfrm>
            <a:off x="1187624" y="4005064"/>
            <a:ext cx="2051670" cy="1697724"/>
          </a:xfrm>
          <a:prstGeom prst="rect">
            <a:avLst/>
          </a:prstGeom>
          <a:noFill/>
        </p:spPr>
      </p:pic>
      <p:pic>
        <p:nvPicPr>
          <p:cNvPr id="23553" name="Picture 1" descr="P:\Svazky obcí\Společenství obcí Podkrkonoší\Seznam obcí SOP + znaky\znaky\vlč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1074462" cy="1440000"/>
          </a:xfrm>
          <a:prstGeom prst="rect">
            <a:avLst/>
          </a:prstGeom>
          <a:noFill/>
        </p:spPr>
      </p:pic>
      <p:pic>
        <p:nvPicPr>
          <p:cNvPr id="23555" name="Picture 3" descr="http://www.mzm.cz/fileadmin/_migrated/RTE/RTEmagicC_info_vlcice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96952"/>
            <a:ext cx="4171950" cy="222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Vlčkovice</a:t>
            </a:r>
            <a:r>
              <a:rPr lang="cs-CZ" dirty="0" smtClean="0"/>
              <a:t> v Podkrkonoší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Bohuslava Volfová</a:t>
            </a:r>
          </a:p>
          <a:p>
            <a:endParaRPr lang="cs-CZ" dirty="0"/>
          </a:p>
          <a:p>
            <a:r>
              <a:rPr lang="cs-CZ" dirty="0" smtClean="0"/>
              <a:t>405 obyvatel</a:t>
            </a:r>
            <a:endParaRPr lang="cs-CZ" dirty="0"/>
          </a:p>
        </p:txBody>
      </p:sp>
      <p:pic>
        <p:nvPicPr>
          <p:cNvPr id="4" name="Picture 3" descr="PODKRKONOSI_RGB"/>
          <p:cNvPicPr>
            <a:picLocks noChangeAspect="1" noChangeArrowheads="1"/>
          </p:cNvPicPr>
          <p:nvPr/>
        </p:nvPicPr>
        <p:blipFill>
          <a:blip r:embed="rId2" cstate="print"/>
          <a:srcRect l="6781" t="8138"/>
          <a:stretch>
            <a:fillRect/>
          </a:stretch>
        </p:blipFill>
        <p:spPr bwMode="auto">
          <a:xfrm>
            <a:off x="1043608" y="3933056"/>
            <a:ext cx="1979662" cy="1625716"/>
          </a:xfrm>
          <a:prstGeom prst="rect">
            <a:avLst/>
          </a:prstGeom>
          <a:noFill/>
        </p:spPr>
      </p:pic>
      <p:pic>
        <p:nvPicPr>
          <p:cNvPr id="22529" name="Picture 1" descr="P:\Svazky obcí\Společenství obcí Podkrkonoší\Seznam obcí SOP + znaky\znaky\vlckovice v p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60648"/>
            <a:ext cx="1281600" cy="1440000"/>
          </a:xfrm>
          <a:prstGeom prst="rect">
            <a:avLst/>
          </a:prstGeom>
          <a:noFill/>
        </p:spPr>
      </p:pic>
      <p:pic>
        <p:nvPicPr>
          <p:cNvPr id="22531" name="Picture 3" descr="Vlčkovice v Podkrkonoší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708920"/>
            <a:ext cx="5238750" cy="2524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 ve 43 letech můžete zažít nové věci</a:t>
            </a:r>
            <a:endParaRPr lang="cs-CZ" dirty="0"/>
          </a:p>
        </p:txBody>
      </p:sp>
      <p:pic>
        <p:nvPicPr>
          <p:cNvPr id="1026" name="Picture 2" descr="P:\Svazky obcí\Společné setkání_28.4.2016\13102903_10207667271337588_1387003266787145867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2489280" cy="4525963"/>
          </a:xfrm>
          <a:prstGeom prst="rect">
            <a:avLst/>
          </a:prstGeom>
          <a:noFill/>
        </p:spPr>
      </p:pic>
      <p:pic>
        <p:nvPicPr>
          <p:cNvPr id="1027" name="Picture 3" descr="P:\Svazky obcí\Společné setkání_28.4.2016\13103254_10207677891403083_888517299507004887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564904"/>
            <a:ext cx="4896544" cy="275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 těsně před penzí můžete zažít nové věci</a:t>
            </a:r>
            <a:endParaRPr lang="cs-CZ" dirty="0"/>
          </a:p>
        </p:txBody>
      </p:sp>
      <p:pic>
        <p:nvPicPr>
          <p:cNvPr id="2050" name="Picture 2" descr="P:\Svazky obcí\Společné setkání_28.4.2016\Jarda Tomeš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209" y="1600200"/>
            <a:ext cx="679558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 stále je komu předávat zkušenosti</a:t>
            </a:r>
            <a:endParaRPr lang="cs-CZ" dirty="0"/>
          </a:p>
        </p:txBody>
      </p:sp>
      <p:pic>
        <p:nvPicPr>
          <p:cNvPr id="3074" name="Picture 2" descr="P:\Svazky obcí\Společné setkání_28.4.2016\12552915_10153935399733945_7682700213611986187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991519"/>
            <a:ext cx="66675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Sdílená starost – poloviční starost, sdílená radost – dvojnásobná radost</a:t>
            </a:r>
            <a:endParaRPr lang="cs-CZ" dirty="0"/>
          </a:p>
        </p:txBody>
      </p:sp>
      <p:pic>
        <p:nvPicPr>
          <p:cNvPr id="4098" name="Picture 2" descr="P:\Svazky obcí\Společné setkání_28.4.2016\DSCN29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Svazky obcí\Společné setkání_28.4.2016\mapa_mas bar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89471"/>
            <a:ext cx="7776864" cy="5679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Batňovice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Vladimíra Pátková</a:t>
            </a:r>
          </a:p>
          <a:p>
            <a:endParaRPr lang="cs-CZ" dirty="0"/>
          </a:p>
          <a:p>
            <a:r>
              <a:rPr lang="cs-CZ" dirty="0" smtClean="0"/>
              <a:t>752 obyvatel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2" name="Picture 4" descr="Kostel a škola v Batňovicích na Záles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852936"/>
            <a:ext cx="4980068" cy="3312368"/>
          </a:xfrm>
          <a:prstGeom prst="rect">
            <a:avLst/>
          </a:prstGeom>
          <a:noFill/>
        </p:spPr>
      </p:pic>
      <p:pic>
        <p:nvPicPr>
          <p:cNvPr id="2053" name="Picture 5" descr="P:\Svazky obcí\Svazek obcí Jestřebí hory\seznam obcí + znaky\znaky\Batnovice_CoA_CZ.svg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332656"/>
            <a:ext cx="1232086" cy="1440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221088"/>
            <a:ext cx="2020345" cy="73945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Čermná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Milan </a:t>
            </a:r>
            <a:r>
              <a:rPr lang="cs-CZ" dirty="0" err="1" smtClean="0"/>
              <a:t>Halík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390 obyvatel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3" descr="PODKRKONOSI_RGB"/>
          <p:cNvPicPr>
            <a:picLocks noChangeAspect="1" noChangeArrowheads="1"/>
          </p:cNvPicPr>
          <p:nvPr/>
        </p:nvPicPr>
        <p:blipFill>
          <a:blip r:embed="rId2" cstate="print"/>
          <a:srcRect l="3391" t="4069"/>
          <a:stretch>
            <a:fillRect/>
          </a:stretch>
        </p:blipFill>
        <p:spPr bwMode="auto">
          <a:xfrm>
            <a:off x="1043608" y="3933056"/>
            <a:ext cx="2051670" cy="1697724"/>
          </a:xfrm>
          <a:prstGeom prst="rect">
            <a:avLst/>
          </a:prstGeom>
          <a:noFill/>
        </p:spPr>
      </p:pic>
      <p:pic>
        <p:nvPicPr>
          <p:cNvPr id="35842" name="Picture 2" descr="Čermná u Vrchlabí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492896"/>
            <a:ext cx="4235765" cy="3168352"/>
          </a:xfrm>
          <a:prstGeom prst="rect">
            <a:avLst/>
          </a:prstGeom>
          <a:noFill/>
        </p:spPr>
      </p:pic>
      <p:pic>
        <p:nvPicPr>
          <p:cNvPr id="35843" name="Picture 3" descr="P:\Svazky obcí\Společenství obcí Podkrkonoší\Seznam obcí SOP + znaky\znaky\Cermna_znak.jpe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260648"/>
            <a:ext cx="1435514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172</Words>
  <Application>Microsoft Office PowerPoint</Application>
  <PresentationFormat>Předvádění na obrazovce (4:3)</PresentationFormat>
  <Paragraphs>96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sady Office</vt:lpstr>
      <vt:lpstr>Společné setkání Společenství obcí Podkrkonoší  a Svazku obcí Jestřebí hory</vt:lpstr>
      <vt:lpstr>I po 25 letech se musíte učit nové věci </vt:lpstr>
      <vt:lpstr>I ve 43 letech můžete zažít nové věci</vt:lpstr>
      <vt:lpstr>I těsně před penzí můžete zažít nové věci</vt:lpstr>
      <vt:lpstr>A stále je komu předávat zkušenosti</vt:lpstr>
      <vt:lpstr>Sdílená starost – poloviční starost, sdílená radost – dvojnásobná radost</vt:lpstr>
      <vt:lpstr>Snímek 7</vt:lpstr>
      <vt:lpstr>Batňovice</vt:lpstr>
      <vt:lpstr>Čermná</vt:lpstr>
      <vt:lpstr>Dolní Olešnice</vt:lpstr>
      <vt:lpstr>Hajnice</vt:lpstr>
      <vt:lpstr>Havlovice</vt:lpstr>
      <vt:lpstr>Horní Olešnice</vt:lpstr>
      <vt:lpstr>Chotěvice</vt:lpstr>
      <vt:lpstr>Chvaleč</vt:lpstr>
      <vt:lpstr>Jívka</vt:lpstr>
      <vt:lpstr>Kocbeře</vt:lpstr>
      <vt:lpstr>Kohoutov</vt:lpstr>
      <vt:lpstr>Libňatov</vt:lpstr>
      <vt:lpstr>Malé Svatoňovice</vt:lpstr>
      <vt:lpstr>Maršov u Úpice</vt:lpstr>
      <vt:lpstr>Pilníkov</vt:lpstr>
      <vt:lpstr>Radvanice</vt:lpstr>
      <vt:lpstr>Rtyně v Podrkonoší</vt:lpstr>
      <vt:lpstr>Suchovršice</vt:lpstr>
      <vt:lpstr>Velké Svatoňovice</vt:lpstr>
      <vt:lpstr>Vítězná</vt:lpstr>
      <vt:lpstr>Vlčice</vt:lpstr>
      <vt:lpstr>Vlčkovice v Podkrkonoší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Společné setkání Společenství obcí Podkrkonoší  a Svazku obcí Jestřebí hory</dc:title>
  <dc:creator>Radka Jansová</dc:creator>
  <cp:lastModifiedBy>Radka Jansová</cp:lastModifiedBy>
  <cp:revision>19</cp:revision>
  <dcterms:created xsi:type="dcterms:W3CDTF">2016-04-28T06:59:52Z</dcterms:created>
  <dcterms:modified xsi:type="dcterms:W3CDTF">2016-04-28T10:59:28Z</dcterms:modified>
</cp:coreProperties>
</file>