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37"/>
  </p:handoutMasterIdLst>
  <p:sldIdLst>
    <p:sldId id="327" r:id="rId2"/>
    <p:sldId id="381" r:id="rId3"/>
    <p:sldId id="487" r:id="rId4"/>
    <p:sldId id="382" r:id="rId5"/>
    <p:sldId id="488" r:id="rId6"/>
    <p:sldId id="256" r:id="rId7"/>
    <p:sldId id="485" r:id="rId8"/>
    <p:sldId id="275" r:id="rId9"/>
    <p:sldId id="465" r:id="rId10"/>
    <p:sldId id="475" r:id="rId11"/>
    <p:sldId id="476" r:id="rId12"/>
    <p:sldId id="278" r:id="rId13"/>
    <p:sldId id="468" r:id="rId14"/>
    <p:sldId id="467" r:id="rId15"/>
    <p:sldId id="471" r:id="rId16"/>
    <p:sldId id="469" r:id="rId17"/>
    <p:sldId id="472" r:id="rId18"/>
    <p:sldId id="470" r:id="rId19"/>
    <p:sldId id="395" r:id="rId20"/>
    <p:sldId id="309" r:id="rId21"/>
    <p:sldId id="312" r:id="rId22"/>
    <p:sldId id="477" r:id="rId23"/>
    <p:sldId id="313" r:id="rId24"/>
    <p:sldId id="473" r:id="rId25"/>
    <p:sldId id="474" r:id="rId26"/>
    <p:sldId id="451" r:id="rId27"/>
    <p:sldId id="325" r:id="rId28"/>
    <p:sldId id="489" r:id="rId29"/>
    <p:sldId id="490" r:id="rId30"/>
    <p:sldId id="479" r:id="rId31"/>
    <p:sldId id="478" r:id="rId32"/>
    <p:sldId id="491" r:id="rId33"/>
    <p:sldId id="492" r:id="rId34"/>
    <p:sldId id="493" r:id="rId35"/>
    <p:sldId id="494" r:id="rId3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car Jéňa" initials="B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3698" autoAdjust="0"/>
  </p:normalViewPr>
  <p:slideViewPr>
    <p:cSldViewPr>
      <p:cViewPr varScale="1">
        <p:scale>
          <a:sx n="80" d="100"/>
          <a:sy n="80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247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49826" y="0"/>
            <a:ext cx="2946246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65C79CA5-5855-485B-BF06-D838EA4BAA99}" type="datetimeFigureOut">
              <a:rPr lang="cs-CZ"/>
              <a:pPr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9427828"/>
            <a:ext cx="2946247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defTabSz="913624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49826" y="9427828"/>
            <a:ext cx="2946246" cy="4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defTabSz="913624">
              <a:defRPr sz="1200"/>
            </a:lvl1pPr>
          </a:lstStyle>
          <a:p>
            <a:fld id="{32A71BD4-447C-4176-8B0B-752AFA704E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68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B18E-4924-4E4E-8CAD-B5CB749CD197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F672-DB8D-42C7-ABD5-5E48DB6A5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8A4E-E8BA-4FB9-A8AA-65440587C75D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5EEF-0AD1-425E-8986-6F000CA40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D9E1-714F-4BE5-A3BD-3D888E24D5F0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AD3F-EC68-4408-9F31-5199BA974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12B7-D297-4D80-87F6-E3C71BE5C4A4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45D3-71B7-46BD-9C3E-333BE59C4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F059-CB46-4722-8064-E4CDE25FA32A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559-4B2D-4308-8864-2D62EF419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1E36-1A4B-4100-91A8-2CE6F4AD0CD7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90CB-9D2A-4E3B-9B31-7E0FFD76C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5692-4C71-48BE-A8CF-B90C92E735E1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D830-3AE7-447B-84CB-E21D3530A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58D4-0F8A-46F3-9442-A27F04637BC3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7EDC-3511-4A69-AC8E-390D26E00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023D-2CE5-424D-A277-04E12F698236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E0D3-637A-47CA-96DC-E1F981EC0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D8D-7AAA-4B5A-8945-8B72246D0F77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D28E-5CCC-4B31-881E-43BF152EF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642E-6A83-4205-B569-D152BE4F833E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AFB-DFF4-4A6C-A6D7-FABB3A283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633C7-7990-4DCB-87FB-A42C13E8B118}" type="datetimeFigureOut">
              <a:rPr lang="cs-CZ"/>
              <a:pPr>
                <a:defRPr/>
              </a:pPr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25DB8D-6CD8-48F1-910A-E4835DB86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h.cz/dokumenty/prispevek_2018.pdf" TargetMode="External"/><Relationship Id="rId2" Type="http://schemas.openxmlformats.org/officeDocument/2006/relationships/hyperlink" Target="http://www.kjh.cz/clenove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jh.cz/mas_spl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soj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" y="4894359"/>
            <a:ext cx="9142533" cy="1993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20885" cy="3888432"/>
          </a:xfrm>
        </p:spPr>
        <p:txBody>
          <a:bodyPr>
            <a:normAutofit/>
          </a:bodyPr>
          <a:lstStyle/>
          <a:p>
            <a:r>
              <a:rPr lang="cs-CZ" b="1" dirty="0"/>
              <a:t>Podpůrné aktivity pro rozvoj venkova </a:t>
            </a:r>
            <a:br>
              <a:rPr lang="cs-CZ" dirty="0"/>
            </a:br>
            <a:r>
              <a:rPr lang="cs-CZ" b="1" dirty="0"/>
              <a:t> Současný stav a vývoj implementace SCLLD</a:t>
            </a:r>
            <a:br>
              <a:rPr lang="cs-CZ" sz="4000" b="1" dirty="0"/>
            </a:br>
            <a:r>
              <a:rPr lang="cs-CZ" sz="2000" b="1" dirty="0"/>
              <a:t>čtvrtek 21. 11. 2019</a:t>
            </a:r>
            <a:br>
              <a:rPr lang="cs-CZ" sz="2000" dirty="0"/>
            </a:br>
            <a:r>
              <a:rPr lang="cs-CZ" sz="2000" b="1" dirty="0"/>
              <a:t>začátek: 9:00</a:t>
            </a:r>
            <a:br>
              <a:rPr lang="cs-CZ" sz="2000" dirty="0"/>
            </a:br>
            <a:r>
              <a:rPr lang="cs-CZ" sz="2000" b="1" dirty="0"/>
              <a:t>KD Havlovice </a:t>
            </a:r>
            <a:endParaRPr lang="cs-CZ" dirty="0"/>
          </a:p>
        </p:txBody>
      </p:sp>
      <p:pic>
        <p:nvPicPr>
          <p:cNvPr id="1026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8316"/>
            <a:ext cx="1714166" cy="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4685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25" y="332656"/>
            <a:ext cx="8208912" cy="792088"/>
          </a:xfrm>
        </p:spPr>
        <p:txBody>
          <a:bodyPr anchor="b"/>
          <a:lstStyle/>
          <a:p>
            <a:pPr eaLnBrk="1" hangingPunct="1"/>
            <a:r>
              <a:rPr lang="cs-CZ" b="1" dirty="0"/>
              <a:t>DEN ZEMĚ A IGELITIÁDA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700808"/>
            <a:ext cx="8229600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duben 2019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v rámci </a:t>
            </a:r>
            <a:r>
              <a:rPr lang="cs-CZ" dirty="0" err="1"/>
              <a:t>Igelitiády</a:t>
            </a:r>
            <a:r>
              <a:rPr lang="cs-CZ" dirty="0"/>
              <a:t> úklid břehů řeky Úpy od Suchovršic až do Havlovic – zapojeny školy:    ZŠ Úpice-Lány, Městské gymnázium a SOŠ Úpice, Speciální ZŠ Úpice, ZŠ a MŠ Havlovice, MŠ Suchovršice, MŠ Libňatov, ZŠ Bratří Čapků a Junáci Havlovice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součástí byla přednáška pro první stupeň       na téma Domácí zvířata a jejich chov</a:t>
            </a:r>
          </a:p>
        </p:txBody>
      </p:sp>
    </p:spTree>
    <p:extLst>
      <p:ext uri="{BB962C8B-B14F-4D97-AF65-F5344CB8AC3E}">
        <p14:creationId xmlns:p14="http://schemas.microsoft.com/office/powerpoint/2010/main" val="2582645051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9802"/>
            <a:ext cx="8229600" cy="796950"/>
          </a:xfrm>
        </p:spPr>
        <p:txBody>
          <a:bodyPr anchor="b"/>
          <a:lstStyle/>
          <a:p>
            <a:pPr eaLnBrk="1" hangingPunct="1"/>
            <a:r>
              <a:rPr lang="cs-CZ" b="1" dirty="0"/>
              <a:t>DEN ZEMĚ A IGELITIÁDA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07696" cy="51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3036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76672"/>
            <a:ext cx="8712968" cy="1282154"/>
          </a:xfrm>
        </p:spPr>
        <p:txBody>
          <a:bodyPr anchor="b"/>
          <a:lstStyle/>
          <a:p>
            <a:r>
              <a:rPr lang="cs-CZ" sz="4000" b="1" dirty="0"/>
              <a:t>PRVNÍ SETKÁNÍ STAROSTŮ</a:t>
            </a:r>
            <a:br>
              <a:rPr lang="cs-CZ" sz="4000" b="1" dirty="0"/>
            </a:br>
            <a:r>
              <a:rPr lang="cs-CZ" sz="4000" b="1" dirty="0"/>
              <a:t>A ZASTUPITELŮ OBCÍ Z ÚZEMÍ MAS KJH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916832"/>
            <a:ext cx="8229600" cy="3528392"/>
          </a:xfrm>
        </p:spPr>
        <p:txBody>
          <a:bodyPr/>
          <a:lstStyle/>
          <a:p>
            <a:pPr eaLnBrk="1" hangingPunct="1"/>
            <a:r>
              <a:rPr lang="cs-CZ" dirty="0"/>
              <a:t>26. března proběhlo první setkání starostů      a zastupitelů obcí z území MAS</a:t>
            </a:r>
          </a:p>
          <a:p>
            <a:pPr eaLnBrk="1" hangingPunct="1"/>
            <a:r>
              <a:rPr lang="cs-CZ" dirty="0"/>
              <a:t>snaha o společnou diskuzi vedoucí k rozvoji regionu a také reakce na změny                       po komunálních volbách 2018</a:t>
            </a:r>
          </a:p>
          <a:p>
            <a:pPr eaLnBrk="1" hangingPunct="1"/>
            <a:r>
              <a:rPr lang="cs-CZ" dirty="0"/>
              <a:t>součástí byl seminář týkající se Zákona              o obcích</a:t>
            </a:r>
          </a:p>
          <a:p>
            <a:pPr eaLnBrk="1" hangingPunct="1"/>
            <a:r>
              <a:rPr lang="cs-CZ" dirty="0"/>
              <a:t>sešlo se téměř 40 starostů a zastupitelů</a:t>
            </a:r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692696"/>
            <a:ext cx="8712968" cy="850106"/>
          </a:xfrm>
        </p:spPr>
        <p:txBody>
          <a:bodyPr anchor="b"/>
          <a:lstStyle/>
          <a:p>
            <a:r>
              <a:rPr lang="cs-CZ" sz="4000" b="1" dirty="0"/>
              <a:t>PRVNÍ SETKÁNÍ STAROSTŮ</a:t>
            </a:r>
            <a:br>
              <a:rPr lang="cs-CZ" sz="4000" b="1" dirty="0"/>
            </a:br>
            <a:r>
              <a:rPr lang="cs-CZ" sz="4000" b="1" dirty="0"/>
              <a:t>A ZASTUPITELŮ OBCÍ Z ÚZEMÍ MAS KJH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99509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31283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836712"/>
            <a:ext cx="8712968" cy="850106"/>
          </a:xfrm>
        </p:spPr>
        <p:txBody>
          <a:bodyPr anchor="b"/>
          <a:lstStyle/>
          <a:p>
            <a:pPr eaLnBrk="1" hangingPunct="1"/>
            <a:r>
              <a:rPr lang="cs-CZ" sz="4200" b="1" dirty="0"/>
              <a:t>STUDIJNÍ CESTA</a:t>
            </a:r>
            <a:br>
              <a:rPr lang="cs-CZ" sz="4200" b="1" dirty="0"/>
            </a:br>
            <a:r>
              <a:rPr lang="cs-CZ" sz="4200" b="1" dirty="0"/>
              <a:t>NA JIHOVÝCHOD MORAVY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2276872"/>
            <a:ext cx="8229600" cy="3528392"/>
          </a:xfrm>
        </p:spPr>
        <p:txBody>
          <a:bodyPr/>
          <a:lstStyle/>
          <a:p>
            <a:pPr eaLnBrk="1" hangingPunct="1"/>
            <a:r>
              <a:rPr lang="cs-CZ" dirty="0"/>
              <a:t>duben 2019</a:t>
            </a:r>
          </a:p>
          <a:p>
            <a:pPr eaLnBrk="1" hangingPunct="1"/>
            <a:r>
              <a:rPr lang="cs-CZ" dirty="0"/>
              <a:t>účast 12 zástupců regionu</a:t>
            </a:r>
          </a:p>
          <a:p>
            <a:pPr eaLnBrk="1" hangingPunct="1"/>
            <a:r>
              <a:rPr lang="cs-CZ" dirty="0"/>
              <a:t>exkurze do MAS </a:t>
            </a:r>
            <a:r>
              <a:rPr lang="cs-CZ" dirty="0" err="1"/>
              <a:t>Horňácko</a:t>
            </a:r>
            <a:r>
              <a:rPr lang="cs-CZ" dirty="0"/>
              <a:t> a </a:t>
            </a:r>
            <a:r>
              <a:rPr lang="cs-CZ" dirty="0" err="1"/>
              <a:t>Ostrožsko</a:t>
            </a:r>
            <a:r>
              <a:rPr lang="cs-CZ" dirty="0"/>
              <a:t>, </a:t>
            </a:r>
            <a:r>
              <a:rPr lang="cs-CZ" dirty="0" err="1"/>
              <a:t>z.s</a:t>
            </a:r>
            <a:r>
              <a:rPr lang="cs-CZ" dirty="0"/>
              <a:t>. – Blatnice pod Svatým Antonínkem</a:t>
            </a:r>
          </a:p>
          <a:p>
            <a:pPr eaLnBrk="1" hangingPunct="1"/>
            <a:r>
              <a:rPr lang="cs-CZ" dirty="0"/>
              <a:t>předávání zkušeností a dobré praxe</a:t>
            </a:r>
          </a:p>
        </p:txBody>
      </p:sp>
    </p:spTree>
    <p:extLst>
      <p:ext uri="{BB962C8B-B14F-4D97-AF65-F5344CB8AC3E}">
        <p14:creationId xmlns:p14="http://schemas.microsoft.com/office/powerpoint/2010/main" val="1107967649"/>
      </p:ext>
    </p:extLst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836712"/>
            <a:ext cx="8712968" cy="850106"/>
          </a:xfrm>
        </p:spPr>
        <p:txBody>
          <a:bodyPr anchor="b"/>
          <a:lstStyle/>
          <a:p>
            <a:pPr eaLnBrk="1" hangingPunct="1"/>
            <a:r>
              <a:rPr lang="cs-CZ" sz="4200" b="1" dirty="0"/>
              <a:t>STUDIJNÍ CESTA NA JIHOVÝCHOD MORAVY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16448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68583"/>
      </p:ext>
    </p:extLst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NÁVŠTĚVA EUROPOSLANCE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88432"/>
          </a:xfrm>
        </p:spPr>
        <p:txBody>
          <a:bodyPr/>
          <a:lstStyle/>
          <a:p>
            <a:r>
              <a:rPr lang="cs-CZ" dirty="0"/>
              <a:t>duben 2019</a:t>
            </a:r>
          </a:p>
          <a:p>
            <a:r>
              <a:rPr lang="cs-CZ" dirty="0"/>
              <a:t>debata poslance Evropského parlamentu Luďka </a:t>
            </a:r>
            <a:r>
              <a:rPr lang="cs-CZ" dirty="0" err="1"/>
              <a:t>Niedermayera</a:t>
            </a:r>
            <a:r>
              <a:rPr lang="cs-CZ" dirty="0"/>
              <a:t> se studenty Městského gymnázia a SOŠ Úpice nejen o aktuálním dění v Evropské unii</a:t>
            </a:r>
          </a:p>
        </p:txBody>
      </p:sp>
    </p:spTree>
    <p:extLst>
      <p:ext uri="{BB962C8B-B14F-4D97-AF65-F5344CB8AC3E}">
        <p14:creationId xmlns:p14="http://schemas.microsoft.com/office/powerpoint/2010/main" val="3076639707"/>
      </p:ext>
    </p:extLst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NÁVŠTĚVA EUROPOSLANCE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14761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03249"/>
      </p:ext>
    </p:extLst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8712968" cy="850106"/>
          </a:xfrm>
        </p:spPr>
        <p:txBody>
          <a:bodyPr anchor="b"/>
          <a:lstStyle/>
          <a:p>
            <a:pPr eaLnBrk="1" hangingPunct="1"/>
            <a:r>
              <a:rPr lang="cs-CZ" sz="4200" b="1" dirty="0"/>
              <a:t>O SOŠKU PODKRKONOŠSKÉ SNĚŽENKY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601416"/>
            <a:ext cx="8229600" cy="4347864"/>
          </a:xfrm>
        </p:spPr>
        <p:txBody>
          <a:bodyPr/>
          <a:lstStyle/>
          <a:p>
            <a:pPr eaLnBrk="1" hangingPunct="1"/>
            <a:r>
              <a:rPr lang="cs-CZ" dirty="0"/>
              <a:t>květen 2019</a:t>
            </a:r>
          </a:p>
          <a:p>
            <a:pPr eaLnBrk="1" hangingPunct="1"/>
            <a:r>
              <a:rPr lang="cs-CZ" dirty="0"/>
              <a:t>Společenství obcí Podkrkonoší ve spolupráci          s MAS KJH pořádá akci s názvem O sošku podkrkonošské Sněženky</a:t>
            </a:r>
          </a:p>
          <a:p>
            <a:pPr eaLnBrk="1" hangingPunct="1"/>
            <a:r>
              <a:rPr lang="cs-CZ" dirty="0"/>
              <a:t>letos měli program pod patronací žáci             ZŠ Chotěvice a ZŠ Kocbeře s profesionálkou     Mgr. Annou Pávkovou, která všechny přítomné zapojila do Indiánské show</a:t>
            </a:r>
          </a:p>
        </p:txBody>
      </p:sp>
    </p:spTree>
    <p:extLst>
      <p:ext uri="{BB962C8B-B14F-4D97-AF65-F5344CB8AC3E}">
        <p14:creationId xmlns:p14="http://schemas.microsoft.com/office/powerpoint/2010/main" val="2653299770"/>
      </p:ext>
    </p:extLst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/>
          <a:lstStyle/>
          <a:p>
            <a:r>
              <a:rPr lang="cs-CZ" sz="4200" b="1" dirty="0"/>
              <a:t>O SOŠKU PODKRKONOŠSKÉ SNĚŽENKY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01031" cy="541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4522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soj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" y="4890779"/>
            <a:ext cx="9142533" cy="1993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74373"/>
            <a:ext cx="5249571" cy="1008113"/>
          </a:xfrm>
        </p:spPr>
        <p:txBody>
          <a:bodyPr/>
          <a:lstStyle/>
          <a:p>
            <a:pPr algn="l"/>
            <a:r>
              <a:rPr lang="cs-CZ" sz="2400" b="1" dirty="0"/>
              <a:t>1. Projekty spolupráce místních akčních skupin v rámci Programu rozvoje venkova 2014-2020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2617" y="2144724"/>
            <a:ext cx="7522599" cy="2321208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cs-CZ" sz="2400" b="1" dirty="0">
                <a:solidFill>
                  <a:schemeClr val="tx1"/>
                </a:solidFill>
              </a:rPr>
              <a:t>Projekty spolupráce jednotlivých MAS – podmínky PRV jsou stejné</a:t>
            </a:r>
          </a:p>
          <a:p>
            <a:pPr marL="285750" indent="-285750" algn="l">
              <a:buFontTx/>
              <a:buChar char="-"/>
            </a:pPr>
            <a:r>
              <a:rPr lang="cs-CZ" sz="2400" b="1" dirty="0">
                <a:solidFill>
                  <a:schemeClr val="tx1"/>
                </a:solidFill>
              </a:rPr>
              <a:t>Cíl projektů spolupráce v území KS?</a:t>
            </a:r>
          </a:p>
          <a:p>
            <a:pPr marL="285750" indent="-285750" algn="l">
              <a:buFontTx/>
              <a:buChar char="-"/>
            </a:pPr>
            <a:r>
              <a:rPr lang="cs-CZ" sz="2400" b="1" dirty="0">
                <a:solidFill>
                  <a:schemeClr val="tx1"/>
                </a:solidFill>
              </a:rPr>
              <a:t>Kulatý stůl – kdo a jaké projekty připravuje a jak řeší alokaci v rámci MAS</a:t>
            </a:r>
          </a:p>
          <a:p>
            <a:pPr marL="285750" indent="-285750" algn="l">
              <a:buFontTx/>
              <a:buChar char="-"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6097"/>
            <a:ext cx="1714166" cy="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68152"/>
          </a:xfrm>
        </p:spPr>
        <p:txBody>
          <a:bodyPr/>
          <a:lstStyle/>
          <a:p>
            <a:r>
              <a:rPr lang="cs-CZ" sz="4000" b="1" dirty="0"/>
              <a:t>OLYMPIÁDA PRO STARŠÍ A DŘÍVE NAROZENÉ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013795"/>
          </a:xfrm>
        </p:spPr>
        <p:txBody>
          <a:bodyPr/>
          <a:lstStyle/>
          <a:p>
            <a:r>
              <a:rPr lang="cs-CZ" dirty="0"/>
              <a:t>září 2019</a:t>
            </a:r>
          </a:p>
          <a:p>
            <a:r>
              <a:rPr lang="cs-CZ" dirty="0"/>
              <a:t>MAS KJH spolupořádá s TJ Sokol Havlovice, Městským gymnáziem a SOŠ Úpice,                 ZŠ a MŠ Havlovice a obcí Havlovice Olympiádu pro starší a dříve narozené nejen pro seniory   z území MAS</a:t>
            </a:r>
          </a:p>
          <a:p>
            <a:r>
              <a:rPr lang="cs-CZ" dirty="0"/>
              <a:t>pro sportovce je zajištěn odvoz a svoz              do Havlovic, drobné občerstvení a kulturní program</a:t>
            </a:r>
          </a:p>
          <a:p>
            <a:r>
              <a:rPr lang="cs-CZ" dirty="0"/>
              <a:t>v roce 2019 se účastnilo 385 seniorů</a:t>
            </a:r>
          </a:p>
        </p:txBody>
      </p:sp>
    </p:spTree>
  </p:cSld>
  <p:clrMapOvr>
    <a:masterClrMapping/>
  </p:clrMapOvr>
  <p:transition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4200" b="1" dirty="0"/>
              <a:t>OLYMPIÁDA PRO STARŠÍ A DŘÍVE NAROZENÉ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/>
          <a:stretch/>
        </p:blipFill>
        <p:spPr bwMode="auto">
          <a:xfrm>
            <a:off x="827584" y="1468582"/>
            <a:ext cx="7496682" cy="49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/>
          <a:lstStyle/>
          <a:p>
            <a:r>
              <a:rPr lang="cs-CZ" sz="4000" b="1" dirty="0"/>
              <a:t>TROJBOJ STUDENTSKÉHO PARLAMENTU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září 2019</a:t>
            </a:r>
          </a:p>
          <a:p>
            <a:r>
              <a:rPr lang="cs-CZ" dirty="0"/>
              <a:t>pod záštitou Studentského parlamentu MAS   a ve spolupráci s Havlovickým svazem malého fotbalu</a:t>
            </a:r>
          </a:p>
          <a:p>
            <a:r>
              <a:rPr lang="cs-CZ" dirty="0"/>
              <a:t>je určená pro žáky 2. stupně ZŠ z území MAS</a:t>
            </a:r>
          </a:p>
          <a:p>
            <a:r>
              <a:rPr lang="cs-CZ" dirty="0"/>
              <a:t>družstva soutěží v minigolfu, </a:t>
            </a:r>
            <a:r>
              <a:rPr lang="cs-CZ" dirty="0" err="1"/>
              <a:t>streetballu</a:t>
            </a:r>
            <a:r>
              <a:rPr lang="cs-CZ" dirty="0"/>
              <a:t>               a </a:t>
            </a:r>
            <a:r>
              <a:rPr lang="cs-CZ" dirty="0" err="1"/>
              <a:t>beach</a:t>
            </a:r>
            <a:r>
              <a:rPr lang="cs-CZ" dirty="0"/>
              <a:t>-přehazované, součástí je i turnaj                v malé kopané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518083"/>
      </p:ext>
    </p:extLst>
  </p:cSld>
  <p:clrMapOvr>
    <a:masterClrMapping/>
  </p:clrMapOvr>
  <p:transition advClick="0"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80120"/>
          </a:xfrm>
        </p:spPr>
        <p:txBody>
          <a:bodyPr/>
          <a:lstStyle/>
          <a:p>
            <a:r>
              <a:rPr lang="cs-CZ" sz="4000" b="1" dirty="0"/>
              <a:t>TROJBOJ STUDENTSKÉHO PARLAMENTU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321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/>
          <a:lstStyle/>
          <a:p>
            <a:r>
              <a:rPr lang="cs-CZ" sz="3800" b="1" dirty="0"/>
              <a:t>ZA INSPIRACEMI NA VÝCHODNÍ 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říjen 2019, letos 13. výjezd do spřáteleného regionu MAS </a:t>
            </a:r>
            <a:r>
              <a:rPr lang="cs-CZ" dirty="0" err="1"/>
              <a:t>Poondavie</a:t>
            </a:r>
            <a:endParaRPr lang="cs-CZ" dirty="0"/>
          </a:p>
          <a:p>
            <a:r>
              <a:rPr lang="cs-CZ" dirty="0"/>
              <a:t>na programu byla návštěva obcí </a:t>
            </a:r>
            <a:r>
              <a:rPr lang="cs-CZ" dirty="0" err="1"/>
              <a:t>Víťaz</a:t>
            </a:r>
            <a:r>
              <a:rPr lang="cs-CZ" dirty="0"/>
              <a:t>, </a:t>
            </a:r>
            <a:r>
              <a:rPr lang="cs-CZ" dirty="0" err="1"/>
              <a:t>Trhoviště</a:t>
            </a:r>
            <a:r>
              <a:rPr lang="cs-CZ" dirty="0"/>
              <a:t> a </a:t>
            </a:r>
            <a:r>
              <a:rPr lang="cs-CZ" dirty="0" err="1"/>
              <a:t>Budkovce</a:t>
            </a:r>
            <a:r>
              <a:rPr lang="cs-CZ" dirty="0"/>
              <a:t>, výšlap na </a:t>
            </a:r>
            <a:r>
              <a:rPr lang="cs-CZ" dirty="0" err="1"/>
              <a:t>Vinianský</a:t>
            </a:r>
            <a:r>
              <a:rPr lang="cs-CZ" dirty="0"/>
              <a:t> hrad, a celodenní výprava na Ukrajinu do obce </a:t>
            </a:r>
            <a:r>
              <a:rPr lang="cs-CZ" dirty="0" err="1"/>
              <a:t>Nevickoe</a:t>
            </a:r>
            <a:r>
              <a:rPr lang="cs-CZ" dirty="0"/>
              <a:t> na středověké a folklorní slavnosti</a:t>
            </a:r>
          </a:p>
          <a:p>
            <a:r>
              <a:rPr lang="cs-CZ" dirty="0"/>
              <a:t>exkurze byla pořádána ve spolupráci s obcí Libňatov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2862"/>
      </p:ext>
    </p:extLst>
  </p:cSld>
  <p:clrMapOvr>
    <a:masterClrMapping/>
  </p:clrMapOvr>
  <p:transition advClick="0" advTm="1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2213" y="188640"/>
            <a:ext cx="9036050" cy="1079500"/>
          </a:xfrm>
        </p:spPr>
        <p:txBody>
          <a:bodyPr/>
          <a:lstStyle/>
          <a:p>
            <a:r>
              <a:rPr lang="cs-CZ" sz="3800" b="1" dirty="0"/>
              <a:t>ZA INSPIRACEMI NA VÝCHODNÍ SLOVENSKO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7" y="1844824"/>
            <a:ext cx="8540996" cy="414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8155"/>
      </p:ext>
    </p:extLst>
  </p:cSld>
  <p:clrMapOvr>
    <a:masterClrMapping/>
  </p:clrMapOvr>
  <p:transition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40966"/>
          </a:xfrm>
        </p:spPr>
        <p:txBody>
          <a:bodyPr/>
          <a:lstStyle/>
          <a:p>
            <a:r>
              <a:rPr lang="cs-CZ" sz="4000" b="1" dirty="0"/>
              <a:t>MÍSTNÍ AKČNÍ PLÁN TRUTNOVSKO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/>
              <a:t>realizace od ledna 2019</a:t>
            </a:r>
          </a:p>
          <a:p>
            <a:r>
              <a:rPr lang="cs-CZ" dirty="0"/>
              <a:t>Cílem projektu je naplňovat priority identifikované v rámci předchozího projektu MAP I, tj. prostřednictvím společného akčního plánování podpořit aktivity implementace.</a:t>
            </a:r>
          </a:p>
          <a:p>
            <a:r>
              <a:rPr lang="cs-CZ" dirty="0"/>
              <a:t>V rámci projektu probíhá setkávání zástupců škol, organizací neformálního a zájmového vzdělávání, zřizovatelů škol atd. v rámci pracovní skupin, řídicího výboru a dalších aktivit MAP II.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2771"/>
      </p:ext>
    </p:extLst>
  </p:cSld>
  <p:clrMapOvr>
    <a:masterClrMapping/>
  </p:clrMapOvr>
  <p:transition advClick="0" advTm="1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936104"/>
          </a:xfrm>
        </p:spPr>
        <p:txBody>
          <a:bodyPr/>
          <a:lstStyle/>
          <a:p>
            <a:r>
              <a:rPr lang="cs-CZ" sz="4000" b="1" dirty="0"/>
              <a:t>MÍSTNÍ AKČNÍ PLÁN TRUTNOVSKO II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59632" y="1196752"/>
            <a:ext cx="6696744" cy="504056"/>
          </a:xfrm>
        </p:spPr>
        <p:txBody>
          <a:bodyPr/>
          <a:lstStyle/>
          <a:p>
            <a:pPr algn="ctr"/>
            <a:r>
              <a:rPr lang="cs-CZ" sz="2800" b="0" dirty="0"/>
              <a:t>Např. setkání koordinátorů škol v Radvanicích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8" y="2098995"/>
            <a:ext cx="7785055" cy="43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26751"/>
      </p:ext>
    </p:extLst>
  </p:cSld>
  <p:clrMapOvr>
    <a:masterClrMapping/>
  </p:clrMapOvr>
  <p:transition advClick="0" advTm="10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886786" y="434506"/>
            <a:ext cx="7402815" cy="595448"/>
          </a:xfrm>
        </p:spPr>
        <p:txBody>
          <a:bodyPr/>
          <a:lstStyle/>
          <a:p>
            <a:pPr algn="l" eaLnBrk="1" hangingPunct="1"/>
            <a:r>
              <a:rPr lang="cs-CZ" sz="2400" b="1" dirty="0"/>
              <a:t>Na sněmu se řeší:</a:t>
            </a:r>
            <a:endParaRPr lang="cs-CZ" sz="3200" b="1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139952" y="1502101"/>
            <a:ext cx="4749039" cy="3052135"/>
          </a:xfrm>
        </p:spPr>
        <p:txBody>
          <a:bodyPr/>
          <a:lstStyle/>
          <a:p>
            <a:r>
              <a:rPr lang="cs-CZ" b="1" dirty="0"/>
              <a:t> </a:t>
            </a:r>
            <a:r>
              <a:rPr lang="pt-BR" sz="2800" b="1" dirty="0">
                <a:solidFill>
                  <a:schemeClr val="tx1"/>
                </a:solidFill>
              </a:rPr>
              <a:t>Jana Bujáková</a:t>
            </a:r>
            <a:r>
              <a:rPr lang="pt-BR" sz="2800" dirty="0">
                <a:solidFill>
                  <a:schemeClr val="tx1"/>
                </a:solidFill>
              </a:rPr>
              <a:t>, 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MAS Horňácko a Ostrožsko, z.s.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sz="2800" b="1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Pozdrav spojený                           s ochutnávkou moravských vín od moravských vinařek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081" y="477664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DD5DD30-4529-4A6B-ADCC-8E0CA52D0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b="26901"/>
          <a:stretch/>
        </p:blipFill>
        <p:spPr>
          <a:xfrm>
            <a:off x="539552" y="1518100"/>
            <a:ext cx="2983188" cy="35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47397"/>
      </p:ext>
    </p:extLst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251520" y="496477"/>
            <a:ext cx="7402815" cy="595448"/>
          </a:xfrm>
        </p:spPr>
        <p:txBody>
          <a:bodyPr/>
          <a:lstStyle/>
          <a:p>
            <a:pPr algn="l" eaLnBrk="1" hangingPunct="1"/>
            <a:r>
              <a:rPr lang="cs-CZ" sz="2400" b="1" dirty="0"/>
              <a:t>Na sněmu se řeší:</a:t>
            </a:r>
            <a:endParaRPr lang="cs-CZ" sz="3200" b="1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23528" y="1664167"/>
            <a:ext cx="5239314" cy="3565033"/>
          </a:xfrm>
        </p:spPr>
        <p:txBody>
          <a:bodyPr/>
          <a:lstStyle/>
          <a:p>
            <a:r>
              <a:rPr lang="cs-CZ" sz="2800" dirty="0"/>
              <a:t> </a:t>
            </a:r>
            <a:r>
              <a:rPr lang="cs-CZ" sz="2800" b="1" dirty="0">
                <a:solidFill>
                  <a:schemeClr val="tx1"/>
                </a:solidFill>
              </a:rPr>
              <a:t>Michail Michalo </a:t>
            </a:r>
            <a:r>
              <a:rPr lang="cs-CZ" sz="2800" b="1" dirty="0" err="1">
                <a:solidFill>
                  <a:schemeClr val="tx1"/>
                </a:solidFill>
              </a:rPr>
              <a:t>Laba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</a:p>
          <a:p>
            <a:r>
              <a:rPr lang="cs-CZ" sz="2800" dirty="0">
                <a:solidFill>
                  <a:schemeClr val="tx1"/>
                </a:solidFill>
              </a:rPr>
              <a:t>poslanec </a:t>
            </a:r>
          </a:p>
          <a:p>
            <a:r>
              <a:rPr lang="cs-CZ" sz="2800" dirty="0">
                <a:solidFill>
                  <a:schemeClr val="tx1"/>
                </a:solidFill>
              </a:rPr>
              <a:t>ukrajinské Národní rady,</a:t>
            </a:r>
          </a:p>
          <a:p>
            <a:r>
              <a:rPr lang="cs-CZ" sz="2800" dirty="0">
                <a:solidFill>
                  <a:schemeClr val="tx1"/>
                </a:solidFill>
              </a:rPr>
              <a:t>bývalý starosta obce </a:t>
            </a:r>
            <a:r>
              <a:rPr lang="cs-CZ" sz="2800" dirty="0" err="1">
                <a:solidFill>
                  <a:schemeClr val="tx1"/>
                </a:solidFill>
              </a:rPr>
              <a:t>Nevickoe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b="1" dirty="0">
                <a:solidFill>
                  <a:schemeClr val="tx1"/>
                </a:solidFill>
              </a:rPr>
              <a:t>Pozdrav spojený s ochutnávkou koňaku z Užhorodu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509" y="327914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8ADE1C-91D7-4044-863C-6C15CFB29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75" y="558447"/>
            <a:ext cx="220982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43277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soj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" y="4890779"/>
            <a:ext cx="9142533" cy="19937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74373"/>
            <a:ext cx="5249571" cy="1008113"/>
          </a:xfrm>
        </p:spPr>
        <p:txBody>
          <a:bodyPr/>
          <a:lstStyle/>
          <a:p>
            <a:pPr algn="l"/>
            <a:r>
              <a:rPr lang="cs-CZ" sz="2400" b="1" dirty="0"/>
              <a:t>1. Projekty spolupráce místních akčních skupin v rámci Programu rozvoje venkova 2014-2020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7522599" cy="3645685"/>
          </a:xfrm>
        </p:spPr>
        <p:txBody>
          <a:bodyPr>
            <a:normAutofit/>
          </a:bodyPr>
          <a:lstStyle/>
          <a:p>
            <a:pPr algn="l"/>
            <a:r>
              <a:rPr lang="cs-CZ" sz="2200" b="1" dirty="0">
                <a:solidFill>
                  <a:schemeClr val="tx1"/>
                </a:solidFill>
              </a:rPr>
              <a:t>- Aktivity KS NS MAS ČR na rok 2020 – přehled jednání, prezentací, zapojení do PS v rámci KHK a ČR, RSK, NSK 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</a:rPr>
              <a:t>- Aktivity CSV na rok 2020</a:t>
            </a:r>
          </a:p>
          <a:p>
            <a:pPr algn="l"/>
            <a:endParaRPr lang="cs-CZ" sz="800" b="1" dirty="0">
              <a:solidFill>
                <a:schemeClr val="tx1"/>
              </a:solidFill>
            </a:endParaRPr>
          </a:p>
          <a:p>
            <a:pPr algn="l"/>
            <a:r>
              <a:rPr lang="cs-CZ" sz="2200" b="1" dirty="0">
                <a:solidFill>
                  <a:schemeClr val="tx1"/>
                </a:solidFill>
              </a:rPr>
              <a:t>Otázky: </a:t>
            </a:r>
          </a:p>
          <a:p>
            <a:pPr marL="457200" indent="-457200" algn="l">
              <a:buAutoNum type="arabicPeriod"/>
            </a:pPr>
            <a:r>
              <a:rPr lang="cs-CZ" sz="2200" b="1" dirty="0">
                <a:solidFill>
                  <a:schemeClr val="tx1"/>
                </a:solidFill>
              </a:rPr>
              <a:t>Proč se prezentovat?</a:t>
            </a:r>
          </a:p>
          <a:p>
            <a:pPr marL="457200" indent="-457200" algn="l">
              <a:buAutoNum type="arabicPeriod"/>
            </a:pPr>
            <a:r>
              <a:rPr lang="cs-CZ" sz="2200" b="1" dirty="0">
                <a:solidFill>
                  <a:schemeClr val="tx1"/>
                </a:solidFill>
              </a:rPr>
              <a:t>Jak se prezentovat?</a:t>
            </a:r>
          </a:p>
          <a:p>
            <a:pPr marL="457200" indent="-457200" algn="l">
              <a:buAutoNum type="arabicPeriod"/>
            </a:pPr>
            <a:r>
              <a:rPr lang="cs-CZ" sz="2200" b="1" dirty="0">
                <a:solidFill>
                  <a:schemeClr val="tx1"/>
                </a:solidFill>
              </a:rPr>
              <a:t>Co prezentovat?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</a:rPr>
              <a:t>Kulatý stůl – Jak cíleně prezentovat KS NS MAS v KHK</a:t>
            </a:r>
          </a:p>
          <a:p>
            <a:pPr algn="l"/>
            <a:endParaRPr lang="cs-CZ" sz="2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6097"/>
            <a:ext cx="1714166" cy="6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305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cs-CZ" sz="4000" b="1" dirty="0"/>
              <a:t>Zdroje pro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928" y="2506576"/>
            <a:ext cx="8229600" cy="1800200"/>
          </a:xfrm>
        </p:spPr>
        <p:txBody>
          <a:bodyPr/>
          <a:lstStyle/>
          <a:p>
            <a:r>
              <a:rPr lang="cs-CZ" dirty="0"/>
              <a:t>Členské příspěvky</a:t>
            </a:r>
          </a:p>
          <a:p>
            <a:r>
              <a:rPr lang="cs-CZ" dirty="0"/>
              <a:t>Další projekty a dotace</a:t>
            </a:r>
          </a:p>
          <a:p>
            <a:r>
              <a:rPr lang="cs-CZ" dirty="0"/>
              <a:t>Služby do území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C:\Users\Admin\Desktop\sojh.png">
            <a:extLst>
              <a:ext uri="{FF2B5EF4-FFF2-40B4-BE49-F238E27FC236}">
                <a16:creationId xmlns:a16="http://schemas.microsoft.com/office/drawing/2014/main" id="{6C7B865A-33F4-456C-A757-E759989D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ATKA_DOKUMENTY\obrázky loga\nová loga mas\kralovstvi.jpg">
            <a:extLst>
              <a:ext uri="{FF2B5EF4-FFF2-40B4-BE49-F238E27FC236}">
                <a16:creationId xmlns:a16="http://schemas.microsoft.com/office/drawing/2014/main" id="{067D86FE-175C-4DB0-94A7-CE5D2A69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4369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376273"/>
      </p:ext>
    </p:extLst>
  </p:cSld>
  <p:clrMapOvr>
    <a:masterClrMapping/>
  </p:clrMapOvr>
  <p:transition advClick="0"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cs-CZ" sz="4000" b="1" dirty="0"/>
              <a:t>Další projekty a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Projekty v roce 2019: </a:t>
            </a:r>
          </a:p>
          <a:p>
            <a:r>
              <a:rPr lang="cs-CZ" dirty="0"/>
              <a:t>MMR ČR - realizace SCLLD </a:t>
            </a:r>
          </a:p>
          <a:p>
            <a:r>
              <a:rPr lang="cs-CZ" dirty="0"/>
              <a:t>MŠMT ČR - realizace MAP Trutnovsko II</a:t>
            </a:r>
          </a:p>
          <a:p>
            <a:r>
              <a:rPr lang="cs-CZ" dirty="0"/>
              <a:t>Královéhradecký kraj – </a:t>
            </a:r>
          </a:p>
          <a:p>
            <a:pPr marL="0" indent="0">
              <a:buNone/>
            </a:pPr>
            <a:r>
              <a:rPr lang="cs-CZ" dirty="0"/>
              <a:t>	- Podpora MAS</a:t>
            </a:r>
          </a:p>
          <a:p>
            <a:pPr marL="457200" lvl="1" indent="0">
              <a:buNone/>
            </a:pPr>
            <a:r>
              <a:rPr lang="cs-CZ" sz="3200" dirty="0"/>
              <a:t>	- Olympiáda pro starší a dříve narozené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C:\Users\Admin\Desktop\sojh.png">
            <a:extLst>
              <a:ext uri="{FF2B5EF4-FFF2-40B4-BE49-F238E27FC236}">
                <a16:creationId xmlns:a16="http://schemas.microsoft.com/office/drawing/2014/main" id="{E5356B31-DC46-454E-AF18-C123BCD6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ATKA_DOKUMENTY\obrázky loga\nová loga mas\kralovstvi.jpg">
            <a:extLst>
              <a:ext uri="{FF2B5EF4-FFF2-40B4-BE49-F238E27FC236}">
                <a16:creationId xmlns:a16="http://schemas.microsoft.com/office/drawing/2014/main" id="{5B1490C5-B5BD-4FE7-9FEC-E2F017FC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4128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121835"/>
      </p:ext>
    </p:extLst>
  </p:cSld>
  <p:clrMapOvr>
    <a:masterClrMapping/>
  </p:clrMapOvr>
  <p:transition advClick="0"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cs-CZ" sz="4000" b="1" u="sng" dirty="0"/>
              <a:t>Služby do území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2808312"/>
          </a:xfrm>
        </p:spPr>
        <p:txBody>
          <a:bodyPr/>
          <a:lstStyle/>
          <a:p>
            <a:r>
              <a:rPr lang="cs-CZ" dirty="0"/>
              <a:t>servis pro Společenství obcí Podkrkonoší          a Svazek obcí Jestřebí hory</a:t>
            </a:r>
          </a:p>
          <a:p>
            <a:r>
              <a:rPr lang="cs-CZ" dirty="0"/>
              <a:t>služby v oblasti GDPR pro obce a ZŠ a MŠ</a:t>
            </a:r>
          </a:p>
          <a:p>
            <a:r>
              <a:rPr lang="cs-CZ" dirty="0"/>
              <a:t>Organizace školení pro obce a ZŠ a MŠ nad rámec uvedených služeb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C:\Users\Admin\Desktop\sojh.png">
            <a:extLst>
              <a:ext uri="{FF2B5EF4-FFF2-40B4-BE49-F238E27FC236}">
                <a16:creationId xmlns:a16="http://schemas.microsoft.com/office/drawing/2014/main" id="{08AC7A85-E99D-46BA-B6A3-022A8C33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ATKA_DOKUMENTY\obrázky loga\nová loga mas\kralovstvi.jpg">
            <a:extLst>
              <a:ext uri="{FF2B5EF4-FFF2-40B4-BE49-F238E27FC236}">
                <a16:creationId xmlns:a16="http://schemas.microsoft.com/office/drawing/2014/main" id="{495BA7B9-1326-4F16-9C6A-077097B9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956" y="340023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26150"/>
      </p:ext>
    </p:extLst>
  </p:cSld>
  <p:clrMapOvr>
    <a:masterClrMapping/>
  </p:clrMapOvr>
  <p:transition advClick="0"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cs-CZ" sz="4000" b="1" u="sng" dirty="0"/>
              <a:t>A jak to máte vy?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940966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Diskuze a příklady praxe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 descr="C:\Users\Admin\Desktop\sojh.png">
            <a:extLst>
              <a:ext uri="{FF2B5EF4-FFF2-40B4-BE49-F238E27FC236}">
                <a16:creationId xmlns:a16="http://schemas.microsoft.com/office/drawing/2014/main" id="{08AC7A85-E99D-46BA-B6A3-022A8C33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8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KATKA_DOKUMENTY\obrázky loga\nová loga mas\kralovstvi.jpg">
            <a:extLst>
              <a:ext uri="{FF2B5EF4-FFF2-40B4-BE49-F238E27FC236}">
                <a16:creationId xmlns:a16="http://schemas.microsoft.com/office/drawing/2014/main" id="{495BA7B9-1326-4F16-9C6A-077097B9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956" y="340023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149053"/>
      </p:ext>
    </p:extLst>
  </p:cSld>
  <p:clrMapOvr>
    <a:masterClrMapping/>
  </p:clrMapOvr>
  <p:transition advClick="0" advTm="10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3528" y="662220"/>
            <a:ext cx="6531347" cy="1254611"/>
          </a:xfrm>
        </p:spPr>
        <p:txBody>
          <a:bodyPr/>
          <a:lstStyle/>
          <a:p>
            <a:pPr algn="l" eaLnBrk="1" hangingPunct="1"/>
            <a:r>
              <a:rPr lang="cs-CZ" sz="3200" b="1" dirty="0"/>
              <a:t>3. Aktivity místních akčních skupin po roce 2020 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3568" y="2488729"/>
            <a:ext cx="7162800" cy="208823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Projekty do r. 2022/2023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Programové období 2021 – 2027 – viz prezentace z NS MAS ČR</a:t>
            </a:r>
          </a:p>
          <a:p>
            <a:pPr marL="514350" indent="-514350" algn="l" eaLnBrk="1" hangingPunct="1">
              <a:lnSpc>
                <a:spcPct val="90000"/>
              </a:lnSpc>
              <a:buAutoNum type="arabicPeriod"/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624398" cy="6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811517"/>
      </p:ext>
    </p:extLst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3528" y="662220"/>
            <a:ext cx="6840760" cy="1254611"/>
          </a:xfrm>
        </p:spPr>
        <p:txBody>
          <a:bodyPr/>
          <a:lstStyle/>
          <a:p>
            <a:pPr algn="l" eaLnBrk="1" hangingPunct="1"/>
            <a:r>
              <a:rPr lang="cs-CZ" sz="3000" b="1" dirty="0"/>
              <a:t>4. Jak přispívá soutěž Vesnice roku k rozvoji obce aneb jak zapojit místní aktéry 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162800" cy="2880319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Obec Rudník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Celostátní síť pro venkov – oranžová stuha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Komise soutěže v Královéhradeckém kraji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Role Královéhradeckého kraje</a:t>
            </a:r>
          </a:p>
          <a:p>
            <a:pPr marL="514350" indent="-514350" algn="l" eaLnBrk="1" hangingPunct="1">
              <a:lnSpc>
                <a:spcPct val="90000"/>
              </a:lnSpc>
              <a:buAutoNum type="arabicPeriod"/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624398" cy="6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899066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899592" y="363191"/>
            <a:ext cx="6531347" cy="792088"/>
          </a:xfrm>
        </p:spPr>
        <p:txBody>
          <a:bodyPr/>
          <a:lstStyle/>
          <a:p>
            <a:pPr algn="l" eaLnBrk="1" hangingPunct="1"/>
            <a:r>
              <a:rPr lang="cs-CZ" sz="2400" b="1" dirty="0"/>
              <a:t>2. zapojování místních aktérů do života místních akčních skupin </a:t>
            </a:r>
            <a:endParaRPr lang="cs-CZ" sz="1400" b="1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943986" y="1700808"/>
            <a:ext cx="7162800" cy="345638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Metodika – standardizace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Statut nebo stanovy – kompetence 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Kdo může být členem/partnerem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Orgány MAS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Členské příspěvky</a:t>
            </a:r>
          </a:p>
          <a:p>
            <a:pPr marL="514350" indent="-51435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tx1"/>
                </a:solidFill>
              </a:rPr>
              <a:t>Kulatý stůl - diskuze</a:t>
            </a:r>
          </a:p>
          <a:p>
            <a:pPr marL="514350" indent="-514350" algn="l" eaLnBrk="1" hangingPunct="1">
              <a:lnSpc>
                <a:spcPct val="90000"/>
              </a:lnSpc>
              <a:buAutoNum type="arabicPeriod"/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624398" cy="6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59203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899592" y="363191"/>
            <a:ext cx="6531347" cy="792088"/>
          </a:xfrm>
        </p:spPr>
        <p:txBody>
          <a:bodyPr/>
          <a:lstStyle/>
          <a:p>
            <a:pPr algn="l" eaLnBrk="1" hangingPunct="1"/>
            <a:r>
              <a:rPr lang="cs-CZ" sz="2400" b="1" dirty="0"/>
              <a:t>2. zapojování místních aktérů do života místních akčních skupin </a:t>
            </a:r>
            <a:endParaRPr lang="cs-CZ" sz="1400" b="1" dirty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899592" y="1397466"/>
            <a:ext cx="7632848" cy="368771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200" b="1" dirty="0">
                <a:solidFill>
                  <a:schemeClr val="tx1"/>
                </a:solidFill>
              </a:rPr>
              <a:t>K 30. 10. 2019 – 73 partnerů - </a:t>
            </a:r>
            <a:r>
              <a:rPr lang="cs-CZ" sz="20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http://www.kjh.cz/clenove.php</a:t>
            </a:r>
            <a:endParaRPr lang="cs-CZ" sz="2000" b="1" dirty="0">
              <a:solidFill>
                <a:srgbClr val="C00000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700" b="1" dirty="0">
              <a:solidFill>
                <a:srgbClr val="C0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/>
                </a:solidFill>
              </a:rPr>
              <a:t>Partnerský příspěvek na rok 2019 byl schválen 21. 6. 2018 - </a:t>
            </a:r>
            <a:r>
              <a:rPr lang="cs-CZ" sz="2000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http://www.kjh.cz/dokumenty/prispevek_2018.pdf</a:t>
            </a:r>
            <a:endParaRPr lang="cs-CZ" sz="2000" b="1" dirty="0">
              <a:solidFill>
                <a:srgbClr val="C0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cs-CZ" sz="700" b="1" dirty="0">
              <a:solidFill>
                <a:srgbClr val="C0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tx1"/>
                </a:solidFill>
              </a:rPr>
              <a:t>Spolupráce v území </a:t>
            </a:r>
          </a:p>
          <a:p>
            <a:pPr marL="342900" indent="-342900" algn="l" eaLnBrk="1" hangingPunct="1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snaha o zapojení partnerů, kteří nečerpají prostředky ze SCLLD </a:t>
            </a:r>
          </a:p>
          <a:p>
            <a:pPr marL="342900" indent="-342900" algn="l" eaLnBrk="1" hangingPunct="1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zasíťování všech klíčových partnerů </a:t>
            </a:r>
          </a:p>
          <a:p>
            <a:pPr marL="342900" indent="-342900" algn="l" eaLnBrk="1" hangingPunct="1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propojení veřejného a soukromého sektoru</a:t>
            </a:r>
          </a:p>
          <a:p>
            <a:pPr marL="342900" indent="-342900" algn="l" eaLnBrk="1" hangingPunct="1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zvýšení odpovědnosti za rozvoj území</a:t>
            </a:r>
          </a:p>
          <a:p>
            <a:pPr marL="342900" indent="-342900" algn="l" eaLnBrk="1" hangingPunct="1">
              <a:lnSpc>
                <a:spcPct val="90000"/>
              </a:lnSpc>
              <a:buFont typeface="Calibri" panose="020F0502020204030204" pitchFamily="34" charset="0"/>
              <a:buChar char="₋"/>
            </a:pPr>
            <a:r>
              <a:rPr lang="cs-CZ" sz="2200" dirty="0">
                <a:solidFill>
                  <a:schemeClr val="tx1"/>
                </a:solidFill>
              </a:rPr>
              <a:t>zlepšení atmosféry - klima v regionu</a:t>
            </a: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48680"/>
            <a:ext cx="1624398" cy="6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soj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986794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4864100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86593" y="1916832"/>
            <a:ext cx="7772400" cy="1470025"/>
          </a:xfrm>
        </p:spPr>
        <p:txBody>
          <a:bodyPr/>
          <a:lstStyle/>
          <a:p>
            <a:pPr eaLnBrk="1" hangingPunct="1"/>
            <a:r>
              <a:rPr lang="cs-CZ" b="1" dirty="0"/>
              <a:t>Místní akční skupina</a:t>
            </a:r>
            <a:br>
              <a:rPr lang="cs-CZ" b="1" dirty="0"/>
            </a:br>
            <a:r>
              <a:rPr lang="cs-CZ" b="1" dirty="0"/>
              <a:t>Království – Jestřebí hory, o.p.s.</a:t>
            </a:r>
            <a:br>
              <a:rPr lang="cs-CZ" b="1" dirty="0"/>
            </a:br>
            <a:br>
              <a:rPr lang="cs-CZ" b="1" dirty="0"/>
            </a:br>
            <a:r>
              <a:rPr lang="cs-CZ" sz="3200" b="1" dirty="0"/>
              <a:t>Aktivity v roce 2019</a:t>
            </a:r>
            <a:br>
              <a:rPr lang="cs-CZ" sz="2800" b="1" dirty="0"/>
            </a:br>
            <a:endParaRPr lang="cs-CZ" b="1" dirty="0"/>
          </a:p>
        </p:txBody>
      </p:sp>
      <p:pic>
        <p:nvPicPr>
          <p:cNvPr id="13316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25" y="332656"/>
            <a:ext cx="8208912" cy="792088"/>
          </a:xfrm>
        </p:spPr>
        <p:txBody>
          <a:bodyPr anchor="b"/>
          <a:lstStyle/>
          <a:p>
            <a:pPr eaLnBrk="1" hangingPunct="1"/>
            <a:r>
              <a:rPr lang="cs-CZ" b="1" dirty="0"/>
              <a:t>Činnost orgánů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844824"/>
            <a:ext cx="8229600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programový výbor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kontrolní výbor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výběrový výbor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pracovní skupina pro přípravu výzev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dirty="0"/>
              <a:t>schůzky dle potřeby, využívá se internetového hlasování při jednodušších hlasováních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dirty="0"/>
              <a:t>zápisy - </a:t>
            </a:r>
            <a:r>
              <a:rPr lang="cs-CZ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http://www.kjh.cz/mas_spl.php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27994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25" y="332656"/>
            <a:ext cx="8208912" cy="792088"/>
          </a:xfrm>
        </p:spPr>
        <p:txBody>
          <a:bodyPr anchor="b"/>
          <a:lstStyle/>
          <a:p>
            <a:pPr eaLnBrk="1" hangingPunct="1"/>
            <a:r>
              <a:rPr lang="cs-CZ" b="1" dirty="0"/>
              <a:t>VLAJKA PRO TIBET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700808"/>
            <a:ext cx="8229600" cy="41044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březen 2019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každoročním vyvěšením vlajky se vyjadřuje podpora utlačovanému Tibetu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v roce 2019 potřetí v prostorách Republiky – součástí byly prezentace a soutěžní kvíz           o Tibetu, vybarvování mandal a k ochutnání byl Tibetský čaj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partneři: studenti z Městského gymnázia         a SOŠ Úpice</a:t>
            </a:r>
          </a:p>
        </p:txBody>
      </p:sp>
    </p:spTree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96752"/>
            <a:ext cx="6972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9802"/>
            <a:ext cx="8229600" cy="796950"/>
          </a:xfrm>
        </p:spPr>
        <p:txBody>
          <a:bodyPr anchor="b"/>
          <a:lstStyle/>
          <a:p>
            <a:pPr eaLnBrk="1" hangingPunct="1"/>
            <a:r>
              <a:rPr lang="cs-CZ" b="1" dirty="0"/>
              <a:t>VLAJKA PRO TIBET</a:t>
            </a:r>
          </a:p>
        </p:txBody>
      </p:sp>
    </p:spTree>
    <p:extLst>
      <p:ext uri="{BB962C8B-B14F-4D97-AF65-F5344CB8AC3E}">
        <p14:creationId xmlns:p14="http://schemas.microsoft.com/office/powerpoint/2010/main" val="3569998102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Motiv systému Office">
  <a:themeElements>
    <a:clrScheme name="Vlastní 9">
      <a:dk1>
        <a:sysClr val="windowText" lastClr="000000"/>
      </a:dk1>
      <a:lt1>
        <a:srgbClr val="016547"/>
      </a:lt1>
      <a:dk2>
        <a:srgbClr val="047250"/>
      </a:dk2>
      <a:lt2>
        <a:srgbClr val="F4E7ED"/>
      </a:lt2>
      <a:accent1>
        <a:srgbClr val="013928"/>
      </a:accent1>
      <a:accent2>
        <a:srgbClr val="02553C"/>
      </a:accent2>
      <a:accent3>
        <a:srgbClr val="DE6C36"/>
      </a:accent3>
      <a:accent4>
        <a:srgbClr val="F9B639"/>
      </a:accent4>
      <a:accent5>
        <a:srgbClr val="FFCA0C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3491</TotalTime>
  <Words>1086</Words>
  <Application>Microsoft Office PowerPoint</Application>
  <PresentationFormat>Předvádění na obrazovce (4:3)</PresentationFormat>
  <Paragraphs>143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Motiv systému Office</vt:lpstr>
      <vt:lpstr>Podpůrné aktivity pro rozvoj venkova   Současný stav a vývoj implementace SCLLD čtvrtek 21. 11. 2019 začátek: 9:00 KD Havlovice </vt:lpstr>
      <vt:lpstr>1. Projekty spolupráce místních akčních skupin v rámci Programu rozvoje venkova 2014-2020</vt:lpstr>
      <vt:lpstr>1. Projekty spolupráce místních akčních skupin v rámci Programu rozvoje venkova 2014-2020</vt:lpstr>
      <vt:lpstr>2. zapojování místních aktérů do života místních akčních skupin </vt:lpstr>
      <vt:lpstr>2. zapojování místních aktérů do života místních akčních skupin </vt:lpstr>
      <vt:lpstr>Místní akční skupina Království – Jestřebí hory, o.p.s.  Aktivity v roce 2019 </vt:lpstr>
      <vt:lpstr>Činnost orgánů</vt:lpstr>
      <vt:lpstr>VLAJKA PRO TIBET</vt:lpstr>
      <vt:lpstr>VLAJKA PRO TIBET</vt:lpstr>
      <vt:lpstr>DEN ZEMĚ A IGELITIÁDA</vt:lpstr>
      <vt:lpstr>DEN ZEMĚ A IGELITIÁDA</vt:lpstr>
      <vt:lpstr>PRVNÍ SETKÁNÍ STAROSTŮ A ZASTUPITELŮ OBCÍ Z ÚZEMÍ MAS KJH</vt:lpstr>
      <vt:lpstr>PRVNÍ SETKÁNÍ STAROSTŮ A ZASTUPITELŮ OBCÍ Z ÚZEMÍ MAS KJH</vt:lpstr>
      <vt:lpstr>STUDIJNÍ CESTA NA JIHOVÝCHOD MORAVY</vt:lpstr>
      <vt:lpstr>STUDIJNÍ CESTA NA JIHOVÝCHOD MORAVY</vt:lpstr>
      <vt:lpstr>NÁVŠTĚVA EUROPOSLANCE </vt:lpstr>
      <vt:lpstr>NÁVŠTĚVA EUROPOSLANCE </vt:lpstr>
      <vt:lpstr>O SOŠKU PODKRKONOŠSKÉ SNĚŽENKY</vt:lpstr>
      <vt:lpstr>O SOŠKU PODKRKONOŠSKÉ SNĚŽENKY</vt:lpstr>
      <vt:lpstr>OLYMPIÁDA PRO STARŠÍ A DŘÍVE NAROZENÉ</vt:lpstr>
      <vt:lpstr>OLYMPIÁDA PRO STARŠÍ A DŘÍVE NAROZENÉ</vt:lpstr>
      <vt:lpstr>TROJBOJ STUDENTSKÉHO PARLAMENTU</vt:lpstr>
      <vt:lpstr>TROJBOJ STUDENTSKÉHO PARLAMENTU</vt:lpstr>
      <vt:lpstr>ZA INSPIRACEMI NA VÝCHODNÍ SLOVENSKO</vt:lpstr>
      <vt:lpstr>ZA INSPIRACEMI NA VÝCHODNÍ SLOVENSKO</vt:lpstr>
      <vt:lpstr>MÍSTNÍ AKČNÍ PLÁN TRUTNOVSKO II</vt:lpstr>
      <vt:lpstr>MÍSTNÍ AKČNÍ PLÁN TRUTNOVSKO II</vt:lpstr>
      <vt:lpstr>Na sněmu se řeší:</vt:lpstr>
      <vt:lpstr>Na sněmu se řeší:</vt:lpstr>
      <vt:lpstr>Zdroje pro činnost</vt:lpstr>
      <vt:lpstr>Další projekty a dotace</vt:lpstr>
      <vt:lpstr>Služby do území</vt:lpstr>
      <vt:lpstr>A jak to máte vy?</vt:lpstr>
      <vt:lpstr>3. Aktivity místních akčních skupin po roce 2020 </vt:lpstr>
      <vt:lpstr>4. Jak přispívá soutěž Vesnice roku k rozvoji obce aneb jak zapojit místní aktéry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Balcar Jéňa</cp:lastModifiedBy>
  <cp:revision>276</cp:revision>
  <cp:lastPrinted>2019-11-20T14:04:29Z</cp:lastPrinted>
  <dcterms:created xsi:type="dcterms:W3CDTF">2012-01-30T09:40:09Z</dcterms:created>
  <dcterms:modified xsi:type="dcterms:W3CDTF">2019-11-20T14:31:40Z</dcterms:modified>
</cp:coreProperties>
</file>