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57" r:id="rId3"/>
    <p:sldId id="262" r:id="rId4"/>
    <p:sldId id="265" r:id="rId5"/>
    <p:sldId id="275" r:id="rId6"/>
    <p:sldId id="264" r:id="rId7"/>
    <p:sldId id="267" r:id="rId8"/>
    <p:sldId id="270" r:id="rId9"/>
    <p:sldId id="276" r:id="rId10"/>
    <p:sldId id="266" r:id="rId11"/>
    <p:sldId id="277" r:id="rId1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70" autoAdjust="0"/>
    <p:restoredTop sz="94660"/>
  </p:normalViewPr>
  <p:slideViewPr>
    <p:cSldViewPr snapToGrid="0">
      <p:cViewPr varScale="1">
        <p:scale>
          <a:sx n="83" d="100"/>
          <a:sy n="83" d="100"/>
        </p:scale>
        <p:origin x="-84" y="-3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1A3AA2C0-8A71-4AB3-9E1B-0F8470E3D1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xmlns="" id="{25C59256-AD48-4542-A12E-C0DD54D003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3538B913-DC74-4BE1-A527-2AE9F6CEA6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606C2-D5C9-4B15-8913-73A316A236F3}" type="datetimeFigureOut">
              <a:rPr lang="cs-CZ" smtClean="0"/>
              <a:t>12.11.2018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14ED7D6B-4060-437F-A523-E86E572D40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29BEEFBB-498C-4CE7-B325-94A20E6D54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19C9C-B9E7-46D4-B430-57E6BF8F52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2283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E17D86BB-0F99-458B-BAC4-D4C816CC03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xmlns="" id="{C2528A4B-B225-47AA-B584-07B740094D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C0D026D2-2E58-4D95-B1BE-CB388B93ED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606C2-D5C9-4B15-8913-73A316A236F3}" type="datetimeFigureOut">
              <a:rPr lang="cs-CZ" smtClean="0"/>
              <a:t>12.11.2018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2CE5C865-7335-499A-82CC-2A0EC7EB25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2A68F2F2-16CE-4134-9F53-F5ACEE90DA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19C9C-B9E7-46D4-B430-57E6BF8F52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797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xmlns="" id="{1C3D63DA-C4B4-47DE-AA28-E923019E608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xmlns="" id="{56A4BDF6-9F4B-44F2-88CD-210CCE5C77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281BA185-4FBE-4841-8E04-AB9C497030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606C2-D5C9-4B15-8913-73A316A236F3}" type="datetimeFigureOut">
              <a:rPr lang="cs-CZ" smtClean="0"/>
              <a:t>12.11.2018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6FEB27F8-2422-4BFE-9DB8-6F38CDEE3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A2DA72CB-E488-41C4-83C1-028D0BDB7C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19C9C-B9E7-46D4-B430-57E6BF8F52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773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F34BA0D6-544C-4454-9D92-3134B17F56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96EF0599-768C-4FEE-B206-F153FCAA56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E548D76A-74B5-4745-B3F3-06EC36E443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606C2-D5C9-4B15-8913-73A316A236F3}" type="datetimeFigureOut">
              <a:rPr lang="cs-CZ" smtClean="0"/>
              <a:t>12.11.2018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B4A459A0-5566-44FE-9C46-5FF98CC12D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AF0324E3-3DE4-48C1-A6AB-B0C83B00A4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19C9C-B9E7-46D4-B430-57E6BF8F52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6185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5E270532-A1B8-49B3-A514-5CE756A6FD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xmlns="" id="{C11EF371-EC63-492B-8BFC-C0DC3B81CC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EA7594E6-C992-4092-9FFF-5C284B3A3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606C2-D5C9-4B15-8913-73A316A236F3}" type="datetimeFigureOut">
              <a:rPr lang="cs-CZ" smtClean="0"/>
              <a:t>12.11.2018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E988B7E9-D46B-4EF9-B416-EC3EC00BCA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63415DE0-7544-4336-B644-6F2155D7DA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19C9C-B9E7-46D4-B430-57E6BF8F52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5336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E7BE3F94-536F-43FE-9AD0-8ACC5B2823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8949E0CD-DD96-4589-A827-E6D8CF99FE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xmlns="" id="{7785F598-E519-47B1-8490-A728F4405A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DF453C26-BE4B-4EE4-9B5C-808A6511A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606C2-D5C9-4B15-8913-73A316A236F3}" type="datetimeFigureOut">
              <a:rPr lang="cs-CZ" smtClean="0"/>
              <a:t>12.11.2018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3241A84B-37AA-46DD-AAAC-C1D7BBAEC0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F1FABDDC-3C81-4D4B-86A4-30B7BE65D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19C9C-B9E7-46D4-B430-57E6BF8F52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2887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933D5F6F-9DF6-4630-8686-10AFD82A6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xmlns="" id="{694380BD-2EA7-4F73-A22C-F1D262F11A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xmlns="" id="{685D1797-7CC4-4285-95E5-11D75A4B54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xmlns="" id="{9C250454-CACE-4720-9BFB-2313567D84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xmlns="" id="{1F4CD220-8CA5-4C1A-B950-2D728AEB25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xmlns="" id="{24292971-DD04-4637-86CB-0851F3583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606C2-D5C9-4B15-8913-73A316A236F3}" type="datetimeFigureOut">
              <a:rPr lang="cs-CZ" smtClean="0"/>
              <a:t>12.11.2018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xmlns="" id="{E17835C5-61BD-4262-9673-1B6CCD3C67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xmlns="" id="{6BDAE944-7FC0-479C-89DB-3976FA4162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19C9C-B9E7-46D4-B430-57E6BF8F52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2152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52F56F5E-7D1C-4A92-A406-70A6F0D335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xmlns="" id="{0C16E2DC-1583-406C-B982-96C08BE6FF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606C2-D5C9-4B15-8913-73A316A236F3}" type="datetimeFigureOut">
              <a:rPr lang="cs-CZ" smtClean="0"/>
              <a:t>12.11.2018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xmlns="" id="{A8EE4CD0-C9B9-409C-A0CD-C95C62A4ED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C92131B5-B3F5-4325-A7FA-A5EC708620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19C9C-B9E7-46D4-B430-57E6BF8F52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535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xmlns="" id="{7EAE17DA-6E51-4B74-9231-40439D908B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606C2-D5C9-4B15-8913-73A316A236F3}" type="datetimeFigureOut">
              <a:rPr lang="cs-CZ" smtClean="0"/>
              <a:t>12.11.2018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03AFE034-219B-4ADD-92E5-481DD3A3BD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70343001-EED6-47DF-80D8-3580EC8056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19C9C-B9E7-46D4-B430-57E6BF8F52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6923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B1DB8EC1-FC9A-4DA2-8398-7348BEB5ED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BD7A0DD2-6BCC-489C-BB5B-273868B019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xmlns="" id="{C0E152CC-60B4-41C1-AC74-37F890EB95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30C40417-1E90-48C6-ABF3-B9EEE94BAB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606C2-D5C9-4B15-8913-73A316A236F3}" type="datetimeFigureOut">
              <a:rPr lang="cs-CZ" smtClean="0"/>
              <a:t>12.11.2018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6C9FEA55-FF1A-416E-8D5E-F615F782BB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27DC2C7F-5E93-4A2A-897A-6DF57A452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19C9C-B9E7-46D4-B430-57E6BF8F52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6062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30A9DEEC-FB90-4B59-AC3A-6641493CD7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xmlns="" id="{D7885EFE-3C90-4D5F-A94E-A76D2FCD405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xmlns="" id="{C036E48E-EAB1-4797-B5C0-9455BA1942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xmlns="" id="{98FC883F-6A9C-4F0D-AA41-1B8CA50201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606C2-D5C9-4B15-8913-73A316A236F3}" type="datetimeFigureOut">
              <a:rPr lang="cs-CZ" smtClean="0"/>
              <a:t>12.11.2018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xmlns="" id="{66861894-71A0-427B-B699-30A17521DC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xmlns="" id="{92D5B859-05C9-4084-AF29-583AA10A73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19C9C-B9E7-46D4-B430-57E6BF8F52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2334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xmlns="" id="{7C24C2DA-BD3F-490C-91A8-30A45741BE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xmlns="" id="{01C6494C-5B10-481A-BA48-11127DFCB3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xmlns="" id="{426664D7-628B-427F-9DA7-31127B8E53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E606C2-D5C9-4B15-8913-73A316A236F3}" type="datetimeFigureOut">
              <a:rPr lang="cs-CZ" smtClean="0"/>
              <a:t>12.11.2018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37E3203B-04E1-4BF8-BC41-945316EEF5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xmlns="" id="{404DA9DC-A219-4F21-B44E-227EE81E81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B19C9C-B9E7-46D4-B430-57E6BF8F525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0199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544286"/>
            <a:ext cx="10515600" cy="578031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cs-CZ" sz="4800" b="1" dirty="0"/>
          </a:p>
          <a:p>
            <a:pPr marL="0" indent="0" algn="ctr">
              <a:buNone/>
            </a:pPr>
            <a:endParaRPr lang="cs-CZ" sz="4800" b="1" dirty="0"/>
          </a:p>
          <a:p>
            <a:pPr marL="0" indent="0" algn="ctr">
              <a:buNone/>
            </a:pPr>
            <a:endParaRPr lang="cs-CZ" sz="4800" b="1" dirty="0"/>
          </a:p>
          <a:p>
            <a:pPr marL="0" indent="0" algn="ctr">
              <a:buNone/>
            </a:pPr>
            <a:r>
              <a:rPr lang="cs-CZ" sz="4800" b="1" dirty="0" smtClean="0">
                <a:latin typeface="Lucida Sans" panose="020B0602030504020204" pitchFamily="34" charset="0"/>
              </a:rPr>
              <a:t>Stav výzev IROP, OPZ a PRV</a:t>
            </a:r>
            <a:endParaRPr lang="cs-CZ" sz="4800" b="1" dirty="0">
              <a:latin typeface="Lucida Sans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68201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C6D9AE69-2B77-4E60-B25A-9B955243DD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3910" y="571500"/>
            <a:ext cx="10515600" cy="712339"/>
          </a:xfrm>
        </p:spPr>
        <p:txBody>
          <a:bodyPr>
            <a:normAutofit fontScale="90000"/>
          </a:bodyPr>
          <a:lstStyle/>
          <a:p>
            <a:pPr algn="ctr"/>
            <a:r>
              <a:rPr lang="cs-CZ" sz="40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PRV – Program rozvoje </a:t>
            </a:r>
            <a:r>
              <a:rPr lang="cs-CZ" sz="40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venkova</a:t>
            </a:r>
            <a:br>
              <a:rPr lang="cs-CZ" sz="40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r>
              <a:rPr lang="cs-CZ" sz="40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- podpořené projekty</a:t>
            </a:r>
            <a:r>
              <a:rPr lang="cs-CZ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/>
            </a:r>
            <a:br>
              <a:rPr lang="cs-CZ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endParaRPr lang="cs-CZ" sz="3200" b="1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" y="1792604"/>
            <a:ext cx="11346180" cy="2982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896781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C6D9AE69-2B77-4E60-B25A-9B955243DD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2643" y="576943"/>
            <a:ext cx="10515600" cy="1242474"/>
          </a:xfrm>
        </p:spPr>
        <p:txBody>
          <a:bodyPr>
            <a:noAutofit/>
          </a:bodyPr>
          <a:lstStyle/>
          <a:p>
            <a:pPr algn="ctr"/>
            <a:r>
              <a:rPr lang="cs-CZ" sz="40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PRV – Program rozvoje venkova</a:t>
            </a:r>
            <a:r>
              <a:rPr lang="cs-CZ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/>
            </a:r>
            <a:br>
              <a:rPr lang="cs-CZ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r>
              <a:rPr lang="cs-CZ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/>
            </a:r>
            <a:br>
              <a:rPr lang="cs-CZ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r>
              <a:rPr lang="cs-CZ" sz="28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Aktuální požadované čerpání z 1. výzvy</a:t>
            </a:r>
            <a:endParaRPr lang="cs-CZ" sz="32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xmlns="" id="{EDB459D7-0258-4777-BD7B-345FA66169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5700" y="2890716"/>
            <a:ext cx="10329487" cy="26128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74261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5FEB015B-0779-4BBA-960B-5074384C3F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72164"/>
            <a:ext cx="10515600" cy="1854078"/>
          </a:xfrm>
        </p:spPr>
        <p:txBody>
          <a:bodyPr>
            <a:normAutofit/>
          </a:bodyPr>
          <a:lstStyle/>
          <a:p>
            <a:pPr algn="ctr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OP ZAMĚSTNANOST </a:t>
            </a:r>
            <a:br>
              <a:rPr lang="cs-CZ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r>
              <a:rPr lang="cs-CZ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Proběhlé výzvy 2018</a:t>
            </a:r>
          </a:p>
        </p:txBody>
      </p:sp>
      <p:pic>
        <p:nvPicPr>
          <p:cNvPr id="11" name="Zástupný symbol pro obsah 10">
            <a:extLst>
              <a:ext uri="{FF2B5EF4-FFF2-40B4-BE49-F238E27FC236}">
                <a16:creationId xmlns:a16="http://schemas.microsoft.com/office/drawing/2014/main" xmlns="" id="{9DCC1C2C-D643-4168-8892-B3F613F432A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1110" y="3094075"/>
            <a:ext cx="11869779" cy="2509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2641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A6CB464A-D1E7-49FE-B1C4-EA7281341C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57200"/>
            <a:ext cx="10515600" cy="1935126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cs-CZ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OP ZAMĚSTNANOST </a:t>
            </a:r>
            <a:br>
              <a:rPr lang="cs-CZ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r>
              <a:rPr lang="cs-CZ" sz="40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Výzva Zaměstnanost – aktuální stav</a:t>
            </a:r>
          </a:p>
        </p:txBody>
      </p:sp>
      <p:pic>
        <p:nvPicPr>
          <p:cNvPr id="5" name="Zástupný symbol pro obsah 4">
            <a:extLst>
              <a:ext uri="{FF2B5EF4-FFF2-40B4-BE49-F238E27FC236}">
                <a16:creationId xmlns:a16="http://schemas.microsoft.com/office/drawing/2014/main" xmlns="" id="{DD954574-8B27-4B2E-9B6C-F139B48C48E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591" y="2636875"/>
            <a:ext cx="12175409" cy="3200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58433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A6CB464A-D1E7-49FE-B1C4-EA7281341C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15309"/>
            <a:ext cx="10515600" cy="2066383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cs-CZ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OP ZAMĚSTNANOST </a:t>
            </a:r>
            <a:br>
              <a:rPr lang="cs-CZ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r>
              <a:rPr lang="cs-CZ" sz="40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Výzva Prorodinná opatření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5E6EEB47-AFDE-48D2-8069-30F594232F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8579" y="3051543"/>
            <a:ext cx="11372193" cy="243485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6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Alokace výzvy: </a:t>
            </a:r>
            <a:r>
              <a:rPr lang="cs-CZ" sz="3600" dirty="0">
                <a:solidFill>
                  <a:srgbClr val="FF0000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4 700 000,-</a:t>
            </a:r>
          </a:p>
          <a:p>
            <a:pPr marL="0" indent="0">
              <a:buNone/>
            </a:pPr>
            <a:endParaRPr lang="cs-CZ" sz="3600" dirty="0">
              <a:solidFill>
                <a:srgbClr val="FF0000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 marL="0" indent="0">
              <a:buNone/>
            </a:pPr>
            <a:r>
              <a:rPr lang="cs-CZ" sz="36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Do výzvy nebyla podána žádná projektová žádost.</a:t>
            </a:r>
          </a:p>
        </p:txBody>
      </p:sp>
    </p:spTree>
    <p:extLst>
      <p:ext uri="{BB962C8B-B14F-4D97-AF65-F5344CB8AC3E}">
        <p14:creationId xmlns:p14="http://schemas.microsoft.com/office/powerpoint/2010/main" val="28318719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5FEB015B-0779-4BBA-960B-5074384C3F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72164"/>
            <a:ext cx="10515600" cy="1854078"/>
          </a:xfrm>
        </p:spPr>
        <p:txBody>
          <a:bodyPr>
            <a:normAutofit/>
          </a:bodyPr>
          <a:lstStyle/>
          <a:p>
            <a:pPr algn="ctr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Integrovaný regionální OP (IROP)</a:t>
            </a:r>
            <a:br>
              <a:rPr lang="cs-CZ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r>
              <a:rPr lang="cs-CZ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Proběhlé výzvy 2018</a:t>
            </a:r>
          </a:p>
        </p:txBody>
      </p:sp>
      <p:pic>
        <p:nvPicPr>
          <p:cNvPr id="5" name="Zástupný symbol pro obsah 4">
            <a:extLst>
              <a:ext uri="{FF2B5EF4-FFF2-40B4-BE49-F238E27FC236}">
                <a16:creationId xmlns:a16="http://schemas.microsoft.com/office/drawing/2014/main" xmlns="" id="{268F0F15-7C6E-407A-A18F-CBD5A6DFF5D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5123" y="3157896"/>
            <a:ext cx="12086877" cy="2525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65121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9912B926-2A4D-4EB6-AC07-9CD6535559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5821" y="839972"/>
            <a:ext cx="11027979" cy="1818168"/>
          </a:xfrm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  <a:spcAft>
                <a:spcPts val="600"/>
              </a:spcAft>
            </a:pPr>
            <a:r>
              <a:rPr lang="cs-CZ" sz="49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IROP</a:t>
            </a:r>
            <a:r>
              <a:rPr lang="cs-CZ" sz="49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/>
            </a:r>
            <a:br>
              <a:rPr lang="cs-CZ" sz="49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r>
              <a:rPr lang="cs-CZ" sz="49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Výzva Infrastruktura vzdělávání</a:t>
            </a:r>
            <a:br>
              <a:rPr lang="cs-CZ" sz="49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r>
              <a:rPr lang="cs-CZ" sz="32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aktuální stav</a:t>
            </a:r>
            <a:br>
              <a:rPr lang="cs-CZ" sz="32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endParaRPr lang="cs-CZ" sz="3200" b="1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pic>
        <p:nvPicPr>
          <p:cNvPr id="5" name="Zástupný symbol pro obsah 4">
            <a:extLst>
              <a:ext uri="{FF2B5EF4-FFF2-40B4-BE49-F238E27FC236}">
                <a16:creationId xmlns:a16="http://schemas.microsoft.com/office/drawing/2014/main" xmlns="" id="{61AEDF28-ECA8-42F8-8B50-BFBD9AEFF66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1955" y="3110704"/>
            <a:ext cx="11928090" cy="2731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47938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9912B926-2A4D-4EB6-AC07-9CD6535559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7352" y="404037"/>
            <a:ext cx="11403724" cy="1828800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  <a:spcAft>
                <a:spcPts val="600"/>
              </a:spcAft>
            </a:pPr>
            <a:r>
              <a:rPr lang="cs-CZ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IROP</a:t>
            </a:r>
            <a:br>
              <a:rPr lang="cs-CZ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r>
              <a:rPr lang="cs-CZ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Výzva Ochrana životů, zdraví a majetku </a:t>
            </a:r>
            <a:br>
              <a:rPr lang="cs-CZ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r>
              <a:rPr lang="cs-CZ" sz="29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aktuální stav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xmlns="" id="{00E72027-6297-4AF8-9937-04CD87AA8C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xmlns="" id="{7F4E2E10-4804-48BA-8ACB-5DAF5B8197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232837"/>
            <a:ext cx="12192000" cy="4526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52059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C6D9AE69-2B77-4E60-B25A-9B955243DD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2480" y="742950"/>
            <a:ext cx="10515600" cy="5149850"/>
          </a:xfrm>
        </p:spPr>
        <p:txBody>
          <a:bodyPr>
            <a:normAutofit/>
          </a:bodyPr>
          <a:lstStyle/>
          <a:p>
            <a:pPr algn="ctr"/>
            <a:r>
              <a:rPr lang="cs-CZ" sz="40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PRV – Program rozvoje </a:t>
            </a:r>
            <a:r>
              <a:rPr lang="cs-CZ" sz="40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venkova</a:t>
            </a:r>
            <a:br>
              <a:rPr lang="cs-CZ" sz="40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r>
              <a:rPr lang="cs-CZ" sz="40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/>
            </a:r>
            <a:br>
              <a:rPr lang="cs-CZ" sz="40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r>
              <a:rPr lang="cs-CZ" sz="40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1. výzva pro </a:t>
            </a:r>
            <a:r>
              <a:rPr lang="cs-CZ" sz="4000" b="1" dirty="0" err="1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fiche</a:t>
            </a:r>
            <a:r>
              <a:rPr lang="cs-CZ" sz="40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:</a:t>
            </a:r>
            <a:br>
              <a:rPr lang="cs-CZ" sz="40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r>
              <a:rPr lang="cs-CZ" sz="40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/>
            </a:r>
            <a:br>
              <a:rPr lang="cs-CZ" sz="40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r>
              <a:rPr lang="cs-CZ" sz="3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1) Investice do zemědělských podniků</a:t>
            </a:r>
            <a:br>
              <a:rPr lang="cs-CZ" sz="3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r>
              <a:rPr lang="cs-CZ" sz="3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2) Lesnická infrastruktura</a:t>
            </a:r>
            <a:br>
              <a:rPr lang="cs-CZ" sz="3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r>
              <a:rPr lang="cs-CZ" sz="3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3) Zemědělská infrastruktura</a:t>
            </a:r>
            <a:br>
              <a:rPr lang="cs-CZ" sz="3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r>
              <a:rPr lang="cs-CZ" sz="3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4) Podpora investic na založení nebo rozvoj nezemědělských činností</a:t>
            </a:r>
            <a:r>
              <a:rPr lang="cs-CZ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/>
            </a:r>
            <a:br>
              <a:rPr lang="cs-CZ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endParaRPr lang="cs-CZ" sz="3200" b="1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15492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C6D9AE69-2B77-4E60-B25A-9B955243DD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9630" y="754380"/>
            <a:ext cx="10515600" cy="971550"/>
          </a:xfrm>
        </p:spPr>
        <p:txBody>
          <a:bodyPr>
            <a:normAutofit fontScale="90000"/>
          </a:bodyPr>
          <a:lstStyle/>
          <a:p>
            <a:pPr algn="ctr"/>
            <a:r>
              <a:rPr lang="cs-CZ" sz="40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PRV – Program rozvoje </a:t>
            </a:r>
            <a:r>
              <a:rPr lang="cs-CZ" sz="40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venkova</a:t>
            </a:r>
            <a:br>
              <a:rPr lang="cs-CZ" sz="40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r>
              <a:rPr lang="cs-CZ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/>
            </a:r>
            <a:br>
              <a:rPr lang="cs-CZ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endParaRPr lang="cs-CZ" sz="3200" b="1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7" name="Zástupný symbol pro obsah 6">
            <a:extLst>
              <a:ext uri="{FF2B5EF4-FFF2-40B4-BE49-F238E27FC236}">
                <a16:creationId xmlns:a16="http://schemas.microsoft.com/office/drawing/2014/main" xmlns="" id="{9C142F5C-FC5B-46B4-B0F0-E9C77E5F0F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1041" y="1456416"/>
            <a:ext cx="10515600" cy="430430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>
                <a:latin typeface="Lucida Sans" panose="020B0602030504020204" pitchFamily="34" charset="0"/>
              </a:rPr>
              <a:t>Aktuální stav:</a:t>
            </a:r>
          </a:p>
          <a:p>
            <a:pPr marL="0" indent="0">
              <a:buNone/>
            </a:pPr>
            <a:endParaRPr lang="cs-CZ" dirty="0">
              <a:latin typeface="Lucida Sans" panose="020B0602030504020204" pitchFamily="34" charset="0"/>
            </a:endParaRPr>
          </a:p>
          <a:p>
            <a:pPr marL="514350" indent="-514350">
              <a:buAutoNum type="arabicParenR"/>
            </a:pPr>
            <a:r>
              <a:rPr lang="cs-CZ" dirty="0">
                <a:latin typeface="Lucida Sans" panose="020B0602030504020204" pitchFamily="34" charset="0"/>
              </a:rPr>
              <a:t>registrace </a:t>
            </a:r>
            <a:r>
              <a:rPr lang="cs-CZ" dirty="0" smtClean="0">
                <a:latin typeface="Lucida Sans" panose="020B0602030504020204" pitchFamily="34" charset="0"/>
              </a:rPr>
              <a:t>projektů na </a:t>
            </a:r>
            <a:r>
              <a:rPr lang="cs-CZ" dirty="0">
                <a:latin typeface="Lucida Sans" panose="020B0602030504020204" pitchFamily="34" charset="0"/>
              </a:rPr>
              <a:t>RO SZIF proběhla do 20. 8. 2018</a:t>
            </a:r>
          </a:p>
          <a:p>
            <a:pPr marL="514350" indent="-514350">
              <a:buAutoNum type="arabicParenR"/>
            </a:pPr>
            <a:r>
              <a:rPr lang="cs-CZ" dirty="0">
                <a:latin typeface="Lucida Sans" panose="020B0602030504020204" pitchFamily="34" charset="0"/>
              </a:rPr>
              <a:t>doložení příloh k výběrovým řízením </a:t>
            </a:r>
            <a:r>
              <a:rPr lang="cs-CZ" dirty="0" smtClean="0">
                <a:latin typeface="Lucida Sans" panose="020B0602030504020204" pitchFamily="34" charset="0"/>
              </a:rPr>
              <a:t>na RO SZIF proběhlo do </a:t>
            </a:r>
            <a:r>
              <a:rPr lang="cs-CZ" dirty="0">
                <a:latin typeface="Lucida Sans" panose="020B0602030504020204" pitchFamily="34" charset="0"/>
              </a:rPr>
              <a:t>29. 10. 2018</a:t>
            </a:r>
          </a:p>
          <a:p>
            <a:pPr marL="514350" indent="-514350">
              <a:buAutoNum type="arabicParenR"/>
            </a:pPr>
            <a:r>
              <a:rPr lang="cs-CZ" dirty="0">
                <a:latin typeface="Lucida Sans" panose="020B0602030504020204" pitchFamily="34" charset="0"/>
              </a:rPr>
              <a:t>n</a:t>
            </a:r>
            <a:r>
              <a:rPr lang="cs-CZ" dirty="0" smtClean="0">
                <a:latin typeface="Lucida Sans" panose="020B0602030504020204" pitchFamily="34" charset="0"/>
              </a:rPr>
              <a:t>yní administrativní kontrola </a:t>
            </a:r>
            <a:r>
              <a:rPr lang="cs-CZ" dirty="0" smtClean="0">
                <a:latin typeface="Lucida Sans" panose="020B0602030504020204" pitchFamily="34" charset="0"/>
              </a:rPr>
              <a:t>na </a:t>
            </a:r>
            <a:r>
              <a:rPr lang="cs-CZ" dirty="0">
                <a:latin typeface="Lucida Sans" panose="020B0602030504020204" pitchFamily="34" charset="0"/>
              </a:rPr>
              <a:t>RO SZIF max. do 24. 12. 2018 </a:t>
            </a:r>
            <a:r>
              <a:rPr lang="cs-CZ" dirty="0" smtClean="0">
                <a:latin typeface="Lucida Sans" panose="020B0602030504020204" pitchFamily="34" charset="0"/>
              </a:rPr>
              <a:t>přijde první </a:t>
            </a:r>
            <a:r>
              <a:rPr lang="cs-CZ" dirty="0" err="1">
                <a:latin typeface="Lucida Sans" panose="020B0602030504020204" pitchFamily="34" charset="0"/>
              </a:rPr>
              <a:t>chybník</a:t>
            </a:r>
            <a:r>
              <a:rPr lang="cs-CZ" dirty="0">
                <a:latin typeface="Lucida Sans" panose="020B0602030504020204" pitchFamily="34" charset="0"/>
              </a:rPr>
              <a:t> a </a:t>
            </a:r>
            <a:r>
              <a:rPr lang="cs-CZ" dirty="0" smtClean="0">
                <a:latin typeface="Lucida Sans" panose="020B0602030504020204" pitchFamily="34" charset="0"/>
              </a:rPr>
              <a:t>budou se vypořádávat nápravy</a:t>
            </a:r>
            <a:endParaRPr lang="cs-CZ" dirty="0">
              <a:latin typeface="Lucida Sans" panose="020B0602030504020204" pitchFamily="34" charset="0"/>
            </a:endParaRPr>
          </a:p>
          <a:p>
            <a:pPr marL="514350" indent="-514350">
              <a:buAutoNum type="arabicParenR"/>
            </a:pPr>
            <a:r>
              <a:rPr lang="cs-CZ" dirty="0">
                <a:latin typeface="Lucida Sans" panose="020B0602030504020204" pitchFamily="34" charset="0"/>
              </a:rPr>
              <a:t>j</a:t>
            </a:r>
            <a:r>
              <a:rPr lang="cs-CZ" dirty="0" smtClean="0">
                <a:latin typeface="Lucida Sans" panose="020B0602030504020204" pitchFamily="34" charset="0"/>
              </a:rPr>
              <a:t>aro 2019 předpoklad </a:t>
            </a:r>
            <a:r>
              <a:rPr lang="cs-CZ" dirty="0">
                <a:latin typeface="Lucida Sans" panose="020B0602030504020204" pitchFamily="34" charset="0"/>
              </a:rPr>
              <a:t>termínů pro podepisování Dohod se SZIF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3162207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1362</TotalTime>
  <Words>117</Words>
  <Application>Microsoft Office PowerPoint</Application>
  <PresentationFormat>Vlastní</PresentationFormat>
  <Paragraphs>28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Motiv Office</vt:lpstr>
      <vt:lpstr>Prezentace aplikace PowerPoint</vt:lpstr>
      <vt:lpstr>OP ZAMĚSTNANOST  Proběhlé výzvy 2018</vt:lpstr>
      <vt:lpstr>OP ZAMĚSTNANOST  Výzva Zaměstnanost – aktuální stav</vt:lpstr>
      <vt:lpstr>OP ZAMĚSTNANOST  Výzva Prorodinná opatření</vt:lpstr>
      <vt:lpstr>Integrovaný regionální OP (IROP) Proběhlé výzvy 2018</vt:lpstr>
      <vt:lpstr>IROP Výzva Infrastruktura vzdělávání aktuální stav </vt:lpstr>
      <vt:lpstr>IROP Výzva Ochrana životů, zdraví a majetku  aktuální stav</vt:lpstr>
      <vt:lpstr>PRV – Program rozvoje venkova  1. výzva pro fiche:  1) Investice do zemědělských podniků 2) Lesnická infrastruktura 3) Zemědělská infrastruktura 4) Podpora investic na založení nebo rozvoj nezemědělských činností </vt:lpstr>
      <vt:lpstr>PRV – Program rozvoje venkova  </vt:lpstr>
      <vt:lpstr>PRV – Program rozvoje venkova - podpořené projekty </vt:lpstr>
      <vt:lpstr>PRV – Program rozvoje venkova  Aktuální požadované čerpání z 1. výzvy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bb</dc:title>
  <dc:creator>Gollová Dita</dc:creator>
  <cp:lastModifiedBy>Kateřina Valdová</cp:lastModifiedBy>
  <cp:revision>65</cp:revision>
  <dcterms:created xsi:type="dcterms:W3CDTF">2018-06-04T09:10:25Z</dcterms:created>
  <dcterms:modified xsi:type="dcterms:W3CDTF">2018-11-12T10:35:19Z</dcterms:modified>
</cp:coreProperties>
</file>