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9"/>
  </p:notesMasterIdLst>
  <p:handoutMasterIdLst>
    <p:handoutMasterId r:id="rId30"/>
  </p:handoutMasterIdLst>
  <p:sldIdLst>
    <p:sldId id="284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  <p:sldId id="26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00FF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7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184EB-78EE-4AE6-84EA-6F0570A35C3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630A1-72F8-4E2A-9DBE-6570F962E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4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8D891-3CEB-45C1-9A61-2648CF9256DA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CDEBD-7699-4650-9DCA-4416617893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89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CDEBD-7699-4650-9DCA-44166178938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32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06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8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8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16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35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77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31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89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9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1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0D3BA-A6A2-45BF-8431-52CA4F3E7492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5FC11-B260-400F-9233-4EA62DF0A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22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29" Type="http://schemas.openxmlformats.org/officeDocument/2006/relationships/hyperlink" Target="http://chi.cz/zajimave/zajimava-fakta-o-tibetu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28" Type="http://schemas.openxmlformats.org/officeDocument/2006/relationships/hyperlink" Target="https://www.hedvabnastezka.cz/zeme/asie/tibet/historie-tibetu/" TargetMode="Externa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hyperlink" Target="https://cs.wikipedia.org/wiki/Tibe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2" y="4304534"/>
            <a:ext cx="9143761" cy="2554545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cs-CZ" sz="8000" b="1" dirty="0">
                <a:solidFill>
                  <a:srgbClr val="FF0000"/>
                </a:solidFill>
              </a:rPr>
              <a:t>Soutěžní hra RISKUJ Vlajka pro Tibet</a:t>
            </a:r>
            <a:endParaRPr lang="cs-CZ" sz="8000" b="1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8" name="Obrázek 8" descr="Obsah obrázku vektorová grafika&#10;&#10;Popis vygenerovaný s velmi vysokou mírou spolehlivosti">
            <a:extLst>
              <a:ext uri="{FF2B5EF4-FFF2-40B4-BE49-F238E27FC236}">
                <a16:creationId xmlns:a16="http://schemas.microsoft.com/office/drawing/2014/main" id="{5ABD7BE5-95F1-4E64-853A-1E475B24F0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750" t="5797" r="-20" b="5949"/>
          <a:stretch/>
        </p:blipFill>
        <p:spPr>
          <a:xfrm>
            <a:off x="-1850" y="-1157"/>
            <a:ext cx="9149419" cy="429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95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Geografie</a:t>
            </a:r>
            <a:r>
              <a:rPr lang="cs-CZ" altLang="cs-CZ" b="1" dirty="0"/>
              <a:t> </a:t>
            </a:r>
            <a:r>
              <a:rPr lang="cs-CZ" altLang="cs-CZ" sz="2800" b="1" dirty="0"/>
              <a:t>- 300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3" y="2071151"/>
            <a:ext cx="651672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</a:t>
            </a:r>
            <a:r>
              <a:rPr lang="cs-CZ" altLang="cs-CZ" sz="2400" dirty="0">
                <a:latin typeface="+mn-lt"/>
                <a:cs typeface="Calibri"/>
              </a:rPr>
              <a:t>ve střední </a:t>
            </a:r>
            <a:endParaRPr lang="cs-CZ" altLang="cs-CZ" sz="2400" dirty="0">
              <a:latin typeface="+mn-lt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3" y="2996952"/>
            <a:ext cx="6516724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v jižní 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4" y="3871440"/>
            <a:ext cx="6516723" cy="495604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</a:t>
            </a:r>
            <a:r>
              <a:rPr lang="cs-CZ" altLang="cs-CZ" sz="2400" dirty="0">
                <a:latin typeface="+mn-lt"/>
                <a:cs typeface="Calibri"/>
              </a:rPr>
              <a:t>nedá se přesně určit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776356" y="2117232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740352" y="3908539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63182" y="1273898"/>
            <a:ext cx="684076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Ve které části Asie se Tibet nachází?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776356" y="3085792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Geografie</a:t>
            </a:r>
            <a:r>
              <a:rPr lang="cs-CZ" altLang="cs-CZ" b="1" dirty="0"/>
              <a:t> </a:t>
            </a:r>
            <a:r>
              <a:rPr lang="cs-CZ" altLang="cs-CZ" sz="2800" b="1" dirty="0"/>
              <a:t>- 400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2" y="2239963"/>
            <a:ext cx="6732747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Žlutá řeka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3" y="3140075"/>
            <a:ext cx="6732747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Ganga</a:t>
            </a:r>
            <a:endParaRPr lang="cs-CZ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3" y="4041775"/>
            <a:ext cx="6732746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</a:t>
            </a:r>
            <a:r>
              <a:rPr lang="cs-CZ" altLang="cs-CZ" sz="2400" dirty="0">
                <a:latin typeface="+mn-lt"/>
                <a:cs typeface="Calibri"/>
              </a:rPr>
              <a:t>Indus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885930" y="2239963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939935" y="3008452"/>
            <a:ext cx="540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21541" y="1316508"/>
            <a:ext cx="63171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Která z těchto řek NEPRAMENÍ v Tibetu?</a:t>
            </a:r>
          </a:p>
        </p:txBody>
      </p:sp>
      <p:sp>
        <p:nvSpPr>
          <p:cNvPr id="10" name="Násobení 9"/>
          <p:cNvSpPr/>
          <p:nvPr/>
        </p:nvSpPr>
        <p:spPr>
          <a:xfrm>
            <a:off x="7885930" y="4035204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Geografie</a:t>
            </a:r>
            <a:r>
              <a:rPr lang="cs-CZ" altLang="cs-CZ" b="1" dirty="0"/>
              <a:t> </a:t>
            </a:r>
            <a:r>
              <a:rPr lang="cs-CZ" altLang="cs-CZ" sz="2800" b="1" dirty="0"/>
              <a:t>- 500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200 tis.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61850" cy="60972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220 tis.</a:t>
            </a:r>
            <a:endParaRPr lang="cs-CZ" altLang="cs-CZ" sz="2400" dirty="0">
              <a:latin typeface="Calibri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1813" cy="548947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250 tis.</a:t>
            </a:r>
            <a:endParaRPr lang="cs-CZ" altLang="cs-CZ" sz="2400" dirty="0">
              <a:latin typeface="Calibri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498507" y="2263199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77224" y="3975963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43952" y="1273898"/>
            <a:ext cx="584557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Kolik obyvatel žije v tradičním hlavním městě Tibetu Lhase?</a:t>
            </a:r>
            <a:endParaRPr lang="cs-CZ" dirty="0">
              <a:cs typeface="Calibri" panose="020F0502020204030204"/>
            </a:endParaRPr>
          </a:p>
        </p:txBody>
      </p:sp>
      <p:sp>
        <p:nvSpPr>
          <p:cNvPr id="10" name="Násobení 9"/>
          <p:cNvSpPr/>
          <p:nvPr/>
        </p:nvSpPr>
        <p:spPr>
          <a:xfrm>
            <a:off x="7512468" y="3193727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Kultura</a:t>
            </a:r>
            <a:r>
              <a:rPr lang="cs-CZ" altLang="cs-CZ" sz="2800" b="1" dirty="0"/>
              <a:t> - 100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Arial"/>
              </a:rPr>
              <a:t>a) vepřové, hovězí, králičí</a:t>
            </a: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Arial"/>
              </a:rPr>
              <a:t>b)</a:t>
            </a:r>
            <a:r>
              <a:rPr lang="cs-CZ" altLang="cs-CZ" sz="2400" dirty="0">
                <a:latin typeface="Arial"/>
                <a:cs typeface="Arial"/>
              </a:rPr>
              <a:t> </a:t>
            </a:r>
            <a:r>
              <a:rPr lang="cs-CZ" altLang="cs-CZ" sz="2400" dirty="0">
                <a:latin typeface="Calibri"/>
                <a:cs typeface="Arial"/>
              </a:rPr>
              <a:t>jačí, kozí, ovčí</a:t>
            </a:r>
            <a:endParaRPr lang="cs-CZ" altLang="cs-CZ" sz="2400" dirty="0">
              <a:latin typeface="Arial"/>
              <a:cs typeface="Arial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Arial"/>
              </a:rPr>
              <a:t>c)</a:t>
            </a:r>
            <a:r>
              <a:rPr lang="cs-CZ" altLang="cs-CZ" sz="2400" dirty="0">
                <a:latin typeface="Arial"/>
                <a:cs typeface="Arial"/>
              </a:rPr>
              <a:t> </a:t>
            </a:r>
            <a:r>
              <a:rPr lang="cs-CZ" altLang="cs-CZ" sz="2400" dirty="0">
                <a:latin typeface="Calibri"/>
                <a:cs typeface="Arial"/>
              </a:rPr>
              <a:t>kuřecí, krůtí, kachní</a:t>
            </a:r>
            <a:endParaRPr lang="cs-CZ" altLang="cs-CZ" sz="2400" dirty="0">
              <a:latin typeface="Arial" charset="0"/>
              <a:cs typeface="Arial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96336" y="2235490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77964" y="3024322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547664" y="1196750"/>
            <a:ext cx="684076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 Jaká masa se v Tibetu nejčastěji používají?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596336" y="4016877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576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Kultura</a:t>
            </a:r>
            <a:r>
              <a:rPr lang="cs-CZ" altLang="cs-CZ" b="1" dirty="0"/>
              <a:t> </a:t>
            </a:r>
            <a:r>
              <a:rPr lang="cs-CZ" altLang="cs-CZ" sz="2800" b="1" dirty="0"/>
              <a:t>- 200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</a:t>
            </a:r>
            <a:r>
              <a:rPr lang="cs-CZ" altLang="cs-CZ" sz="2400" dirty="0">
                <a:latin typeface="+mn-lt"/>
                <a:cs typeface="Calibri"/>
              </a:rPr>
              <a:t>mandarínština </a:t>
            </a:r>
            <a:endParaRPr lang="cs-CZ" altLang="cs-CZ" sz="2400" dirty="0">
              <a:latin typeface="+mn-lt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kantonština</a:t>
            </a: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84338" y="4049063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tibetština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92469" y="31400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96336" y="3983251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547664" y="1196750"/>
            <a:ext cx="684076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Jaký jazyk se v Tibetu používá?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596336" y="2239963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7801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Kultura</a:t>
            </a:r>
            <a:r>
              <a:rPr lang="cs-CZ" altLang="cs-CZ" sz="2800" b="1" dirty="0"/>
              <a:t> - 300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lámaismus</a:t>
            </a:r>
            <a:endParaRPr lang="cs-CZ" dirty="0"/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</a:t>
            </a:r>
            <a:r>
              <a:rPr lang="cs-CZ" altLang="cs-CZ" sz="2400" dirty="0" err="1">
                <a:latin typeface="+mn-lt"/>
              </a:rPr>
              <a:t>mahájana</a:t>
            </a:r>
            <a:endParaRPr lang="cs-CZ" altLang="cs-CZ" sz="2400" dirty="0" err="1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</a:t>
            </a:r>
            <a:r>
              <a:rPr lang="cs-CZ" altLang="cs-CZ" sz="2400" dirty="0">
                <a:latin typeface="+mn-lt"/>
                <a:cs typeface="Calibri"/>
              </a:rPr>
              <a:t>zen</a:t>
            </a:r>
            <a:endParaRPr lang="cs-CZ" altLang="cs-CZ" sz="2400" dirty="0">
              <a:latin typeface="+mn-lt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96336" y="31400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96336" y="2174151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835696" y="1196751"/>
            <a:ext cx="576064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/>
              <a:t>Jak se nazývá druh náboženství v Tibetu?</a:t>
            </a:r>
            <a:endParaRPr lang="cs-CZ" dirty="0">
              <a:cs typeface="Calibri" panose="020F0502020204030204"/>
            </a:endParaRPr>
          </a:p>
        </p:txBody>
      </p:sp>
      <p:sp>
        <p:nvSpPr>
          <p:cNvPr id="10" name="Násobení 9"/>
          <p:cNvSpPr/>
          <p:nvPr/>
        </p:nvSpPr>
        <p:spPr>
          <a:xfrm>
            <a:off x="7596336" y="4058949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6175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sz="2800" b="1" dirty="0"/>
              <a:t> </a:t>
            </a:r>
            <a:r>
              <a:rPr lang="cs-CZ" b="1" dirty="0"/>
              <a:t>Kultura</a:t>
            </a:r>
            <a:r>
              <a:rPr lang="cs-CZ" altLang="cs-CZ" sz="2800" b="1" dirty="0"/>
              <a:t> - 400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  <a:cs typeface="Calibri"/>
              </a:rPr>
              <a:t>a) 1 500</a:t>
            </a: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15 000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150 000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96336" y="2239963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96336" y="391015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547664" y="1196749"/>
            <a:ext cx="708139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/>
              <a:t>Kolik lidí MIMO Tibet mluví národním jazykem Tibetu?</a:t>
            </a:r>
            <a:endParaRPr lang="cs-CZ" dirty="0">
              <a:cs typeface="Calibri" panose="020F0502020204030204"/>
            </a:endParaRPr>
          </a:p>
        </p:txBody>
      </p:sp>
      <p:sp>
        <p:nvSpPr>
          <p:cNvPr id="10" name="Násobení 9"/>
          <p:cNvSpPr/>
          <p:nvPr/>
        </p:nvSpPr>
        <p:spPr>
          <a:xfrm>
            <a:off x="7596336" y="3193727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6012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sz="2800" b="1" dirty="0"/>
              <a:t> </a:t>
            </a:r>
            <a:r>
              <a:rPr lang="cs-CZ" b="1" dirty="0"/>
              <a:t>Kultura</a:t>
            </a:r>
            <a:r>
              <a:rPr lang="cs-CZ" altLang="cs-CZ" sz="2800" b="1" dirty="0"/>
              <a:t> - 500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0954" y="2012542"/>
            <a:ext cx="6671531" cy="826919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</a:t>
            </a:r>
            <a:r>
              <a:rPr lang="cs-CZ" altLang="cs-CZ" sz="2400" dirty="0" err="1">
                <a:latin typeface="Calibri"/>
                <a:cs typeface="Calibri"/>
              </a:rPr>
              <a:t>tangša</a:t>
            </a: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0954" y="2939549"/>
            <a:ext cx="6671531" cy="7667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</a:t>
            </a:r>
            <a:r>
              <a:rPr lang="cs-CZ" altLang="cs-CZ" sz="2400" dirty="0" err="1">
                <a:latin typeface="+mn-lt"/>
              </a:rPr>
              <a:t>hingša</a:t>
            </a:r>
            <a:endParaRPr lang="cs-CZ" sz="2400" dirty="0" err="1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2202" y="3901482"/>
            <a:ext cx="6671531" cy="776789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</a:t>
            </a:r>
            <a:r>
              <a:rPr lang="cs-CZ" sz="2400" b="0" dirty="0">
                <a:latin typeface="+mn-lt"/>
              </a:rPr>
              <a:t> </a:t>
            </a:r>
            <a:r>
              <a:rPr lang="cs-CZ" sz="2400" dirty="0" err="1">
                <a:latin typeface="+mn-lt"/>
              </a:rPr>
              <a:t>tingša</a:t>
            </a:r>
            <a:endParaRPr lang="cs-CZ" altLang="cs-CZ" sz="2400" dirty="0" err="1">
              <a:latin typeface="+mn-lt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668344" y="2316851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774485" y="3986065"/>
            <a:ext cx="640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01416" y="1166672"/>
            <a:ext cx="777526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/>
              <a:t>Jak se nazývají malé činely, které jsou národním hudebním nástrojem Tibetu?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668344" y="31400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6907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b="1" dirty="0"/>
              <a:t>Zajímavosti </a:t>
            </a:r>
            <a:r>
              <a:rPr lang="cs-CZ" altLang="cs-CZ" sz="2800" b="1" dirty="0"/>
              <a:t>- 100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ze smažených vajec</a:t>
            </a:r>
            <a:endParaRPr lang="cs-CZ" dirty="0"/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</a:t>
            </a:r>
            <a:r>
              <a:rPr lang="cs-CZ" altLang="cs-CZ" sz="2400" dirty="0">
                <a:latin typeface="Calibri"/>
                <a:cs typeface="Calibri"/>
              </a:rPr>
              <a:t>z pečených brambor</a:t>
            </a: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z praženého ječmene</a:t>
            </a:r>
            <a:endParaRPr lang="cs-CZ" dirty="0"/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96336" y="2239963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98118" y="391015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17812" y="1175969"/>
            <a:ext cx="672162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s-CZ" sz="2400" b="1" dirty="0">
                <a:cs typeface="Calibri"/>
              </a:rPr>
              <a:t>Z čeho se připravuje tradiční jídlo Tibetu ,,</a:t>
            </a:r>
            <a:r>
              <a:rPr lang="cs-CZ" sz="2400" b="1" dirty="0" err="1">
                <a:cs typeface="Calibri"/>
              </a:rPr>
              <a:t>campa</a:t>
            </a:r>
            <a:r>
              <a:rPr lang="cs-CZ" sz="2400" b="1" dirty="0">
                <a:cs typeface="Calibri"/>
              </a:rPr>
              <a:t>"?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619528" y="31400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576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4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Zajímavosti</a:t>
            </a:r>
            <a:r>
              <a:rPr lang="cs-CZ" altLang="cs-CZ" sz="2800" b="1" dirty="0"/>
              <a:t> - 200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</a:t>
            </a:r>
            <a:r>
              <a:rPr lang="cs-CZ" altLang="cs-CZ" sz="2400" dirty="0">
                <a:latin typeface="+mn-lt"/>
                <a:cs typeface="Calibri"/>
              </a:rPr>
              <a:t>Čech</a:t>
            </a:r>
            <a:endParaRPr lang="cs-CZ" altLang="cs-CZ" sz="2400" dirty="0">
              <a:latin typeface="+mn-lt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Slovák</a:t>
            </a: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Polák</a:t>
            </a:r>
            <a:endParaRPr lang="cs-CZ" dirty="0"/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96336" y="3134552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84263" y="21338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03648" y="1196752"/>
            <a:ext cx="726149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Jaké národnosti byl první Evropan, který navštívil Tibet?</a:t>
            </a:r>
            <a:endParaRPr lang="cs-CZ" sz="2400" dirty="0">
              <a:cs typeface="Calibri"/>
            </a:endParaRPr>
          </a:p>
        </p:txBody>
      </p:sp>
      <p:sp>
        <p:nvSpPr>
          <p:cNvPr id="10" name="Násobení 9"/>
          <p:cNvSpPr/>
          <p:nvPr/>
        </p:nvSpPr>
        <p:spPr>
          <a:xfrm>
            <a:off x="7596336" y="40417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7801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4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4875" y="1341438"/>
            <a:ext cx="1435100" cy="900112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100</a:t>
            </a:r>
          </a:p>
        </p:txBody>
      </p:sp>
      <p:sp>
        <p:nvSpPr>
          <p:cNvPr id="280058" name="AutoShape 50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82838" y="1341438"/>
            <a:ext cx="1435100" cy="900112"/>
          </a:xfrm>
          <a:prstGeom prst="actionButtonBlank">
            <a:avLst/>
          </a:prstGeom>
          <a:solidFill>
            <a:srgbClr val="CC00CC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100</a:t>
            </a:r>
          </a:p>
        </p:txBody>
      </p:sp>
      <p:sp>
        <p:nvSpPr>
          <p:cNvPr id="280059" name="AutoShape 50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6038" y="1341438"/>
            <a:ext cx="1435100" cy="900112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/>
                <a:cs typeface="Arial"/>
              </a:rPr>
              <a:t>100</a:t>
            </a:r>
          </a:p>
        </p:txBody>
      </p:sp>
      <p:sp>
        <p:nvSpPr>
          <p:cNvPr id="280060" name="AutoShape 50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27650" y="1341438"/>
            <a:ext cx="1594874" cy="900112"/>
          </a:xfrm>
          <a:prstGeom prst="actionButtonBlank">
            <a:avLst/>
          </a:prstGeom>
          <a:solidFill>
            <a:srgbClr val="00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/>
                <a:cs typeface="Arial"/>
              </a:rPr>
              <a:t>100</a:t>
            </a:r>
          </a:p>
        </p:txBody>
      </p:sp>
      <p:sp>
        <p:nvSpPr>
          <p:cNvPr id="280061" name="AutoShape 50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65841" y="1341438"/>
            <a:ext cx="1528617" cy="900112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100</a:t>
            </a:r>
          </a:p>
        </p:txBody>
      </p:sp>
      <p:sp>
        <p:nvSpPr>
          <p:cNvPr id="280062" name="AutoShape 5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0113" y="2241550"/>
            <a:ext cx="1435100" cy="900113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200</a:t>
            </a:r>
            <a:endParaRPr lang="cs-CZ" altLang="cs-CZ" sz="2000" dirty="0">
              <a:latin typeface="Arial" charset="0"/>
              <a:cs typeface="Arial"/>
            </a:endParaRPr>
          </a:p>
        </p:txBody>
      </p:sp>
      <p:sp>
        <p:nvSpPr>
          <p:cNvPr id="280063" name="AutoShape 5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78075" y="2241550"/>
            <a:ext cx="1435100" cy="900113"/>
          </a:xfrm>
          <a:prstGeom prst="actionButtonBlank">
            <a:avLst/>
          </a:prstGeom>
          <a:solidFill>
            <a:srgbClr val="CC00CC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200</a:t>
            </a:r>
          </a:p>
        </p:txBody>
      </p:sp>
      <p:sp>
        <p:nvSpPr>
          <p:cNvPr id="280064" name="AutoShape 5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2241550"/>
            <a:ext cx="1435100" cy="900113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200</a:t>
            </a:r>
          </a:p>
        </p:txBody>
      </p:sp>
      <p:sp>
        <p:nvSpPr>
          <p:cNvPr id="280065" name="AutoShape 5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2143" y="2241550"/>
            <a:ext cx="1584484" cy="910503"/>
          </a:xfrm>
          <a:prstGeom prst="actionButtonBlank">
            <a:avLst/>
          </a:prstGeom>
          <a:solidFill>
            <a:srgbClr val="00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200</a:t>
            </a:r>
            <a:endParaRPr lang="cs-CZ" altLang="cs-CZ" sz="2000" dirty="0">
              <a:latin typeface="Arial" charset="0"/>
              <a:cs typeface="Arial"/>
            </a:endParaRPr>
          </a:p>
        </p:txBody>
      </p:sp>
      <p:sp>
        <p:nvSpPr>
          <p:cNvPr id="280066" name="AutoShape 514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70333" y="2241550"/>
            <a:ext cx="1528617" cy="910503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200</a:t>
            </a:r>
          </a:p>
        </p:txBody>
      </p:sp>
      <p:sp>
        <p:nvSpPr>
          <p:cNvPr id="280067" name="AutoShape 51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1700" y="3141663"/>
            <a:ext cx="1435100" cy="900112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300</a:t>
            </a:r>
            <a:endParaRPr lang="cs-CZ" altLang="cs-CZ" sz="2000" dirty="0">
              <a:latin typeface="Arial" charset="0"/>
              <a:cs typeface="Arial"/>
            </a:endParaRPr>
          </a:p>
        </p:txBody>
      </p:sp>
      <p:sp>
        <p:nvSpPr>
          <p:cNvPr id="280068" name="AutoShape 516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79663" y="3141663"/>
            <a:ext cx="1435100" cy="900112"/>
          </a:xfrm>
          <a:prstGeom prst="actionButtonBlank">
            <a:avLst/>
          </a:prstGeom>
          <a:solidFill>
            <a:srgbClr val="CC00CC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300</a:t>
            </a:r>
          </a:p>
        </p:txBody>
      </p:sp>
      <p:sp>
        <p:nvSpPr>
          <p:cNvPr id="280069" name="AutoShape 517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2863" y="3141663"/>
            <a:ext cx="1435100" cy="900112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300</a:t>
            </a:r>
          </a:p>
        </p:txBody>
      </p:sp>
      <p:sp>
        <p:nvSpPr>
          <p:cNvPr id="280070" name="AutoShape 518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24475" y="3141663"/>
            <a:ext cx="1594874" cy="901247"/>
          </a:xfrm>
          <a:prstGeom prst="actionButtonBlank">
            <a:avLst/>
          </a:prstGeom>
          <a:solidFill>
            <a:srgbClr val="00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300</a:t>
            </a:r>
          </a:p>
        </p:txBody>
      </p:sp>
      <p:sp>
        <p:nvSpPr>
          <p:cNvPr id="280071" name="AutoShape 519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71920" y="3141664"/>
            <a:ext cx="1519362" cy="901247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300</a:t>
            </a:r>
          </a:p>
        </p:txBody>
      </p:sp>
      <p:sp>
        <p:nvSpPr>
          <p:cNvPr id="280072" name="AutoShape 520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4875" y="4041775"/>
            <a:ext cx="1435100" cy="900113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400</a:t>
            </a:r>
            <a:endParaRPr lang="cs-CZ" altLang="cs-CZ" sz="2000" dirty="0">
              <a:latin typeface="Arial" charset="0"/>
              <a:cs typeface="Arial"/>
            </a:endParaRPr>
          </a:p>
        </p:txBody>
      </p:sp>
      <p:sp>
        <p:nvSpPr>
          <p:cNvPr id="280073" name="AutoShape 52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82838" y="4041775"/>
            <a:ext cx="1435100" cy="900113"/>
          </a:xfrm>
          <a:prstGeom prst="actionButtonBlank">
            <a:avLst/>
          </a:prstGeom>
          <a:solidFill>
            <a:srgbClr val="CC00CC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400</a:t>
            </a:r>
          </a:p>
        </p:txBody>
      </p:sp>
      <p:sp>
        <p:nvSpPr>
          <p:cNvPr id="280074" name="AutoShape 522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6038" y="4041775"/>
            <a:ext cx="1435100" cy="900113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400</a:t>
            </a:r>
          </a:p>
        </p:txBody>
      </p:sp>
      <p:sp>
        <p:nvSpPr>
          <p:cNvPr id="280075" name="AutoShape 523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27650" y="4041775"/>
            <a:ext cx="1605266" cy="900113"/>
          </a:xfrm>
          <a:prstGeom prst="actionButtonBlank">
            <a:avLst/>
          </a:prstGeom>
          <a:solidFill>
            <a:srgbClr val="00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400</a:t>
            </a:r>
          </a:p>
        </p:txBody>
      </p:sp>
      <p:sp>
        <p:nvSpPr>
          <p:cNvPr id="280076" name="AutoShape 524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76232" y="4009466"/>
            <a:ext cx="1518225" cy="890858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400</a:t>
            </a:r>
          </a:p>
        </p:txBody>
      </p:sp>
      <p:sp>
        <p:nvSpPr>
          <p:cNvPr id="280077" name="AutoShape 525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6463" y="4941888"/>
            <a:ext cx="1435100" cy="900112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500</a:t>
            </a:r>
          </a:p>
        </p:txBody>
      </p:sp>
      <p:sp>
        <p:nvSpPr>
          <p:cNvPr id="280078" name="AutoShape 526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84425" y="4941888"/>
            <a:ext cx="1435100" cy="900112"/>
          </a:xfrm>
          <a:prstGeom prst="actionButtonBlank">
            <a:avLst/>
          </a:prstGeom>
          <a:solidFill>
            <a:srgbClr val="CC00CC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500</a:t>
            </a:r>
          </a:p>
        </p:txBody>
      </p:sp>
      <p:sp>
        <p:nvSpPr>
          <p:cNvPr id="280079" name="AutoShape 527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7625" y="4941888"/>
            <a:ext cx="1435100" cy="900112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500</a:t>
            </a:r>
          </a:p>
        </p:txBody>
      </p:sp>
      <p:sp>
        <p:nvSpPr>
          <p:cNvPr id="280080" name="AutoShape 528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29238" y="4941888"/>
            <a:ext cx="1605265" cy="900112"/>
          </a:xfrm>
          <a:prstGeom prst="actionButtonBlank">
            <a:avLst/>
          </a:prstGeom>
          <a:solidFill>
            <a:srgbClr val="00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charset="0"/>
              </a:rPr>
              <a:t>500</a:t>
            </a:r>
          </a:p>
        </p:txBody>
      </p:sp>
      <p:sp>
        <p:nvSpPr>
          <p:cNvPr id="280081" name="AutoShape 529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67428" y="4900324"/>
            <a:ext cx="1518225" cy="941675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u="sng" dirty="0">
                <a:latin typeface="Arial" charset="0"/>
              </a:rPr>
              <a:t>500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" y="404813"/>
            <a:ext cx="1435100" cy="900112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/>
                <a:cs typeface="Arial"/>
              </a:rPr>
              <a:t>Historie</a:t>
            </a:r>
            <a:endParaRPr lang="cs-CZ" dirty="0">
              <a:cs typeface="Times New Roman"/>
            </a:endParaRPr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82838" y="404813"/>
            <a:ext cx="1435100" cy="900112"/>
          </a:xfrm>
          <a:prstGeom prst="actionButtonBlank">
            <a:avLst/>
          </a:prstGeom>
          <a:solidFill>
            <a:srgbClr val="CC00CC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u="sng" dirty="0">
                <a:latin typeface="Arial"/>
                <a:cs typeface="Arial"/>
              </a:rPr>
              <a:t>Geografie</a:t>
            </a:r>
            <a:endParaRPr lang="cs-CZ" u="sng">
              <a:cs typeface="Times New Roman"/>
            </a:endParaRPr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6038" y="404813"/>
            <a:ext cx="1435100" cy="900112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u="sng" dirty="0">
                <a:latin typeface="Arial"/>
                <a:cs typeface="Arial"/>
              </a:rPr>
              <a:t>Kultura</a:t>
            </a:r>
            <a:endParaRPr lang="cs-CZ" u="sng">
              <a:cs typeface="Times New Roman"/>
            </a:endParaRPr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7649" y="404813"/>
            <a:ext cx="1605268" cy="900112"/>
          </a:xfrm>
          <a:prstGeom prst="actionButtonBlank">
            <a:avLst/>
          </a:prstGeom>
          <a:solidFill>
            <a:srgbClr val="00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u="sng" dirty="0">
                <a:latin typeface="Arial"/>
                <a:cs typeface="Arial"/>
              </a:rPr>
              <a:t>Zajímavosti</a:t>
            </a:r>
            <a:endParaRPr lang="cs-CZ" dirty="0"/>
          </a:p>
        </p:txBody>
      </p:sp>
      <p:sp>
        <p:nvSpPr>
          <p:cNvPr id="280086" name="AutoShape 5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65840" y="404813"/>
            <a:ext cx="1528618" cy="900112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u="sng" dirty="0">
                <a:latin typeface="Arial"/>
                <a:cs typeface="Arial"/>
              </a:rPr>
              <a:t>Pantomima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F7C8EA4-D66E-4184-9932-5CAD5C80BBC9}"/>
              </a:ext>
            </a:extLst>
          </p:cNvPr>
          <p:cNvSpPr txBox="1"/>
          <p:nvPr/>
        </p:nvSpPr>
        <p:spPr>
          <a:xfrm>
            <a:off x="25915" y="6097234"/>
            <a:ext cx="903663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/>
              <a:t>Odkazy: </a:t>
            </a:r>
            <a:r>
              <a:rPr lang="cs-CZ" dirty="0">
                <a:hlinkClick r:id="rId27"/>
              </a:rPr>
              <a:t>https://cs.wikipedia.org/wiki/Tibet</a:t>
            </a:r>
            <a:r>
              <a:rPr lang="cs-CZ" dirty="0"/>
              <a:t>; </a:t>
            </a:r>
            <a:r>
              <a:rPr lang="cs-CZ" dirty="0">
                <a:hlinkClick r:id="rId28"/>
              </a:rPr>
              <a:t>https://www.hedvabnastezka.cz/zeme/asie/tibet/historie-tibetu/</a:t>
            </a:r>
            <a:r>
              <a:rPr lang="cs-CZ" dirty="0"/>
              <a:t>; </a:t>
            </a:r>
            <a:r>
              <a:rPr lang="cs-CZ" dirty="0">
                <a:hlinkClick r:id="rId29"/>
              </a:rPr>
              <a:t>http://chi.cz/zajimave/zajimava-fakta-o-tibetu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161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80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0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80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0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1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1" grpId="0" animBg="1"/>
      <p:bldP spid="280062" grpId="0" animBg="1"/>
      <p:bldP spid="280063" grpId="0" animBg="1"/>
      <p:bldP spid="280064" grpId="0" animBg="1"/>
      <p:bldP spid="280065" grpId="0" animBg="1"/>
      <p:bldP spid="280066" grpId="0" animBg="1"/>
      <p:bldP spid="280067" grpId="0" animBg="1"/>
      <p:bldP spid="280068" grpId="0" animBg="1"/>
      <p:bldP spid="280069" grpId="0" animBg="1"/>
      <p:bldP spid="280070" grpId="0" animBg="1"/>
      <p:bldP spid="280071" grpId="0" animBg="1"/>
      <p:bldP spid="280072" grpId="0" animBg="1"/>
      <p:bldP spid="280073" grpId="0" animBg="1"/>
      <p:bldP spid="280074" grpId="0" animBg="1"/>
      <p:bldP spid="280075" grpId="0" animBg="1"/>
      <p:bldP spid="280076" grpId="0" animBg="1"/>
      <p:bldP spid="280077" grpId="0" animBg="1"/>
      <p:bldP spid="280078" grpId="0" animBg="1"/>
      <p:bldP spid="280079" grpId="0" animBg="1"/>
      <p:bldP spid="280080" grpId="0" animBg="1"/>
      <p:bldP spid="2800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Zajímavosti</a:t>
            </a:r>
            <a:r>
              <a:rPr lang="cs-CZ" altLang="cs-CZ" sz="2800" b="1" dirty="0"/>
              <a:t> - 300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nejvýše položené město</a:t>
            </a:r>
            <a:endParaRPr lang="cs-CZ" sz="2400" dirty="0">
              <a:latin typeface="+mn-lt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03499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nejhlubší kaňon</a:t>
            </a:r>
            <a:endParaRPr lang="cs-CZ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nejdelší proláklina</a:t>
            </a:r>
            <a:endParaRPr lang="cs-CZ" sz="2400" dirty="0">
              <a:latin typeface="+mn-lt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484652" y="2239962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12467" y="3038177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75656" y="1196752"/>
            <a:ext cx="626469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Která z těchto věcí se v Tibetu nachází?</a:t>
            </a:r>
          </a:p>
        </p:txBody>
      </p:sp>
      <p:sp>
        <p:nvSpPr>
          <p:cNvPr id="10" name="Násobení 9"/>
          <p:cNvSpPr/>
          <p:nvPr/>
        </p:nvSpPr>
        <p:spPr>
          <a:xfrm>
            <a:off x="7484652" y="4095427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6175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4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b="1" dirty="0"/>
              <a:t>Zajímavosti</a:t>
            </a:r>
            <a:r>
              <a:rPr lang="cs-CZ" altLang="cs-CZ" sz="2800" b="1" dirty="0"/>
              <a:t> - 400 </a:t>
            </a:r>
            <a:endParaRPr lang="cs-CZ" dirty="0">
              <a:cs typeface="Calibri" panose="020F0502020204030204"/>
            </a:endParaRP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1</a:t>
            </a:r>
            <a:endParaRPr lang="cs-CZ" sz="2400" dirty="0">
              <a:latin typeface="+mn-lt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2</a:t>
            </a:r>
            <a:endParaRPr lang="es-ES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žádný</a:t>
            </a:r>
            <a:endParaRPr lang="es-ES" sz="2400" dirty="0">
              <a:latin typeface="+mn-lt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60332" y="3162261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92558" y="2174151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12048" y="1141124"/>
            <a:ext cx="734316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 panose="020F0502020204030204"/>
              </a:rPr>
              <a:t>Kolik klášterů v Tibetu vede žena?</a:t>
            </a:r>
          </a:p>
        </p:txBody>
      </p:sp>
      <p:sp>
        <p:nvSpPr>
          <p:cNvPr id="10" name="Násobení 9"/>
          <p:cNvSpPr/>
          <p:nvPr/>
        </p:nvSpPr>
        <p:spPr>
          <a:xfrm>
            <a:off x="7560332" y="4029248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6012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4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Zajímavosti</a:t>
            </a:r>
            <a:r>
              <a:rPr lang="cs-CZ" altLang="cs-CZ" sz="2800" b="1" dirty="0"/>
              <a:t> - 500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90170" y="2239963"/>
            <a:ext cx="6569994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Arial"/>
              </a:rPr>
              <a:t>a) Káhira</a:t>
            </a: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90170" y="3140075"/>
            <a:ext cx="6569994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Arial"/>
              </a:rPr>
              <a:t>b) Paříž</a:t>
            </a:r>
            <a:endParaRPr lang="cs-CZ">
              <a:latin typeface="Calibri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90170" y="4051801"/>
            <a:ext cx="6567905" cy="566237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Arial"/>
              </a:rPr>
              <a:t>c) Praha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42330" y="31400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458075" y="2200847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00976" y="1196752"/>
            <a:ext cx="744343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Které z těchto měst leží na stejné rovnoběžce jako Lhasa (hlavní město Tibetu)?</a:t>
            </a:r>
          </a:p>
        </p:txBody>
      </p:sp>
      <p:sp>
        <p:nvSpPr>
          <p:cNvPr id="10" name="Násobení 9"/>
          <p:cNvSpPr/>
          <p:nvPr/>
        </p:nvSpPr>
        <p:spPr>
          <a:xfrm>
            <a:off x="7596336" y="404862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6907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4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Pantomima</a:t>
            </a:r>
            <a:r>
              <a:rPr lang="cs-CZ" altLang="cs-CZ" sz="2800" b="1" dirty="0"/>
              <a:t> - 100 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69570" y="1176786"/>
            <a:ext cx="720080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9600" b="1" dirty="0">
                <a:cs typeface="Calibri"/>
              </a:rPr>
              <a:t>MNICH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7576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Pantomima</a:t>
            </a:r>
            <a:r>
              <a:rPr lang="cs-CZ" altLang="cs-CZ" sz="2800" b="1" dirty="0"/>
              <a:t> - 200 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03648" y="1196752"/>
            <a:ext cx="684076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9600" b="1" dirty="0">
                <a:cs typeface="Calibri"/>
              </a:rPr>
              <a:t>DALAJLÁMA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7801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Pantomima</a:t>
            </a:r>
            <a:r>
              <a:rPr lang="cs-CZ" altLang="cs-CZ" sz="2800" b="1" dirty="0"/>
              <a:t> - 300 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85869" y="1268559"/>
            <a:ext cx="559745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9600" b="1" dirty="0">
                <a:cs typeface="Calibri"/>
              </a:rPr>
              <a:t>ČÍNA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6175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Pantomima</a:t>
            </a:r>
            <a:r>
              <a:rPr lang="cs-CZ" altLang="cs-CZ" sz="2800" b="1" dirty="0"/>
              <a:t> - 400 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53218" y="1266629"/>
            <a:ext cx="684076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9600" b="1" dirty="0">
                <a:cs typeface="Calibri"/>
              </a:rPr>
              <a:t>TIBET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6012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b="1" dirty="0"/>
              <a:t>Pantomima</a:t>
            </a:r>
            <a:r>
              <a:rPr lang="cs-CZ" altLang="cs-CZ" sz="2800" b="1" dirty="0"/>
              <a:t> - 500 </a:t>
            </a:r>
            <a:endParaRPr lang="cs-CZ" dirty="0"/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367929" y="1236330"/>
            <a:ext cx="684076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9600" b="1" dirty="0"/>
              <a:t>BUDHISMUS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6907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Historie</a:t>
            </a:r>
            <a:r>
              <a:rPr lang="cs-CZ" altLang="cs-CZ" sz="2800" b="1" dirty="0"/>
              <a:t> - 100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Calibri"/>
              </a:rPr>
              <a:t>a) totalitní</a:t>
            </a:r>
            <a:endParaRPr lang="cs-CZ" sz="2400" dirty="0">
              <a:latin typeface="Calibri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demokratická </a:t>
            </a:r>
            <a:endParaRPr lang="cs-CZ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teologická</a:t>
            </a:r>
            <a:endParaRPr lang="cs-CZ" sz="2400" dirty="0">
              <a:latin typeface="+mn-lt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623901" y="31400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625033" y="2133879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46870" y="1124743"/>
            <a:ext cx="604867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Jak se nazývala vláda v Číně v době, kdy zabrala Tibet?</a:t>
            </a:r>
          </a:p>
        </p:txBody>
      </p:sp>
      <p:sp>
        <p:nvSpPr>
          <p:cNvPr id="10" name="Násobení 9"/>
          <p:cNvSpPr/>
          <p:nvPr/>
        </p:nvSpPr>
        <p:spPr>
          <a:xfrm>
            <a:off x="7623901" y="4095427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4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Historie</a:t>
            </a:r>
            <a:r>
              <a:rPr lang="cs-CZ" altLang="cs-CZ" sz="2800" b="1" dirty="0"/>
              <a:t> - 200 </a:t>
            </a:r>
            <a:endParaRPr lang="cs-CZ" dirty="0"/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</a:t>
            </a:r>
            <a:r>
              <a:rPr lang="cs-CZ" sz="2400" dirty="0">
                <a:latin typeface="+mn-lt"/>
              </a:rPr>
              <a:t>Hunové</a:t>
            </a:r>
            <a:r>
              <a:rPr lang="cs-CZ" altLang="cs-CZ" sz="2400" dirty="0">
                <a:latin typeface="+mn-lt"/>
              </a:rPr>
              <a:t> 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</a:t>
            </a:r>
            <a:r>
              <a:rPr lang="cs-CZ" sz="2400" dirty="0">
                <a:latin typeface="+mn-lt"/>
              </a:rPr>
              <a:t>Číňané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</a:t>
            </a:r>
            <a:r>
              <a:rPr lang="cs-CZ" sz="2400" dirty="0">
                <a:latin typeface="+mn-lt"/>
              </a:rPr>
              <a:t>Mongolové</a:t>
            </a:r>
            <a:endParaRPr lang="cs-CZ" altLang="cs-CZ" sz="2400" dirty="0">
              <a:latin typeface="Calibri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57172" y="2239962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611178" y="3935692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546870" y="1124743"/>
            <a:ext cx="604867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Který národ obsadil ve 13. století Tibet?</a:t>
            </a:r>
          </a:p>
        </p:txBody>
      </p:sp>
      <p:sp>
        <p:nvSpPr>
          <p:cNvPr id="10" name="Násobení 9"/>
          <p:cNvSpPr/>
          <p:nvPr/>
        </p:nvSpPr>
        <p:spPr>
          <a:xfrm>
            <a:off x="7586453" y="3121314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4111" grpId="0" animBg="1"/>
      <p:bldP spid="2" grpId="0" animBg="1"/>
      <p:bldP spid="3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Historie</a:t>
            </a:r>
            <a:r>
              <a:rPr lang="cs-CZ" altLang="cs-CZ" sz="2800" b="1" dirty="0"/>
              <a:t> - 300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Calibri"/>
              </a:rPr>
              <a:t>a) </a:t>
            </a:r>
            <a:r>
              <a:rPr lang="cs-CZ" sz="2400" dirty="0">
                <a:latin typeface="Calibri"/>
                <a:cs typeface="Calibri"/>
              </a:rPr>
              <a:t>1965</a:t>
            </a:r>
            <a:endParaRPr lang="cs-CZ" altLang="cs-CZ" sz="2400" dirty="0">
              <a:latin typeface="Calibri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Calibri"/>
              </a:rPr>
              <a:t>b) </a:t>
            </a:r>
            <a:r>
              <a:rPr lang="cs-CZ" sz="2400" dirty="0">
                <a:latin typeface="Calibri"/>
                <a:cs typeface="Calibri"/>
              </a:rPr>
              <a:t>1945</a:t>
            </a:r>
            <a:endParaRPr lang="cs-CZ" dirty="0"/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Calibri"/>
                <a:cs typeface="Calibri"/>
              </a:rPr>
              <a:t>c) </a:t>
            </a:r>
            <a:r>
              <a:rPr lang="cs-CZ" sz="2400" dirty="0">
                <a:latin typeface="Calibri"/>
                <a:cs typeface="Calibri"/>
              </a:rPr>
              <a:t>1925</a:t>
            </a:r>
            <a:endParaRPr lang="cs-CZ" dirty="0"/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620089" y="40417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668344" y="2120498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1196751"/>
            <a:ext cx="684076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Ve kterém roce zabrala Čína Tibet?</a:t>
            </a:r>
            <a:endParaRPr lang="cs-CZ" sz="2400" dirty="0">
              <a:cs typeface="Calibri"/>
            </a:endParaRPr>
          </a:p>
        </p:txBody>
      </p:sp>
      <p:sp>
        <p:nvSpPr>
          <p:cNvPr id="10" name="Násobení 9"/>
          <p:cNvSpPr/>
          <p:nvPr/>
        </p:nvSpPr>
        <p:spPr>
          <a:xfrm>
            <a:off x="7620089" y="3133504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4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Historie</a:t>
            </a:r>
            <a:r>
              <a:rPr lang="cs-CZ" altLang="cs-CZ" sz="2800" b="1" dirty="0"/>
              <a:t> - 400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29 let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39 let</a:t>
            </a: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49 let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26216" y="2218821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62220" y="303399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75656" y="1229720"/>
            <a:ext cx="684076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/>
              <a:t>Kolik</a:t>
            </a:r>
            <a:r>
              <a:rPr lang="cs-CZ" sz="2400" b="1" dirty="0">
                <a:cs typeface="Calibri"/>
              </a:rPr>
              <a:t> let ,,vydržel" tzv. Nezávislý Tibet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540177" y="4051877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Historie</a:t>
            </a:r>
            <a:r>
              <a:rPr lang="cs-CZ" altLang="cs-CZ" sz="2800" b="1" dirty="0"/>
              <a:t> - 500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14. </a:t>
            </a:r>
            <a:endParaRPr lang="cs-CZ" altLang="cs-CZ" sz="2400" dirty="0" err="1">
              <a:latin typeface="+mn-lt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4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15.</a:t>
            </a:r>
            <a:endParaRPr lang="cs-CZ" altLang="cs-CZ" sz="2400" dirty="0">
              <a:latin typeface="+mn-lt"/>
              <a:cs typeface="Calibri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4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16. </a:t>
            </a: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96336" y="3118932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60243" y="21338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532175" y="1116539"/>
            <a:ext cx="684076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Kolikátý dalajláma ,,vládl" Tibetu  v době, kdy Čína provedla anexi Tibetu?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583435" y="4041774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altLang="cs-CZ" b="1" dirty="0"/>
              <a:t>Geografie</a:t>
            </a:r>
            <a:r>
              <a:rPr lang="cs-CZ" altLang="cs-CZ" sz="2800" b="1" dirty="0"/>
              <a:t> - 100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poušť Gobi</a:t>
            </a: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Mount</a:t>
            </a:r>
            <a:r>
              <a:rPr lang="cs-CZ" altLang="cs-CZ" sz="2400" dirty="0">
                <a:latin typeface="+mn-lt"/>
                <a:cs typeface="Calibri"/>
              </a:rPr>
              <a:t> Everest</a:t>
            </a: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řeka </a:t>
            </a:r>
            <a:r>
              <a:rPr lang="cs" sz="2400" dirty="0">
                <a:latin typeface="Calibri"/>
                <a:cs typeface="Calibri"/>
              </a:rPr>
              <a:t>Jang-c’-</a:t>
            </a:r>
            <a:r>
              <a:rPr lang="cs" sz="2400" dirty="0" err="1">
                <a:latin typeface="Calibri"/>
                <a:cs typeface="Calibri"/>
              </a:rPr>
              <a:t>ťiang</a:t>
            </a:r>
            <a:endParaRPr lang="cs-CZ" altLang="cs-CZ" sz="2400" dirty="0" err="1">
              <a:latin typeface="Calibri"/>
              <a:cs typeface="Calibri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61894" y="407886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73163" y="3074263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9612" y="1183461"/>
            <a:ext cx="713035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Co se nachází na hranici Tibetu a Nepálu?</a:t>
            </a:r>
            <a:endParaRPr lang="cs-CZ" dirty="0"/>
          </a:p>
        </p:txBody>
      </p:sp>
      <p:sp>
        <p:nvSpPr>
          <p:cNvPr id="10" name="Násobení 9"/>
          <p:cNvSpPr/>
          <p:nvPr/>
        </p:nvSpPr>
        <p:spPr>
          <a:xfrm>
            <a:off x="7542260" y="2239963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0367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71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cs-CZ" altLang="cs-CZ" sz="2800" b="1" dirty="0"/>
              <a:t> </a:t>
            </a:r>
            <a:r>
              <a:rPr lang="cs-CZ" b="1" dirty="0"/>
              <a:t>Geografie</a:t>
            </a:r>
            <a:r>
              <a:rPr lang="cs-CZ" altLang="cs-CZ" b="1" dirty="0"/>
              <a:t> </a:t>
            </a:r>
            <a:r>
              <a:rPr lang="cs-CZ" altLang="cs-CZ" sz="2800" b="1" dirty="0"/>
              <a:t>- 200 </a:t>
            </a:r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239963"/>
            <a:ext cx="5757863" cy="576262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a) Tibetské</a:t>
            </a:r>
            <a:endParaRPr lang="cs-CZ" dirty="0"/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3140075"/>
            <a:ext cx="5757863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b) </a:t>
            </a:r>
            <a:r>
              <a:rPr lang="cs-CZ" altLang="cs-CZ" sz="2400" dirty="0" err="1">
                <a:latin typeface="+mn-lt"/>
              </a:rPr>
              <a:t>Dakánské</a:t>
            </a: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4041775"/>
            <a:ext cx="5765800" cy="576263"/>
          </a:xfrm>
          <a:prstGeom prst="actionButtonBlank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c) Čínské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4111" name="AutoShape 4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83968" y="6086115"/>
            <a:ext cx="1011237" cy="366712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dirty="0">
                <a:latin typeface="Arial" charset="0"/>
              </a:rPr>
              <a:t>Zpět </a:t>
            </a:r>
          </a:p>
        </p:txBody>
      </p:sp>
      <p:sp>
        <p:nvSpPr>
          <p:cNvPr id="2" name="Násobení 1"/>
          <p:cNvSpPr/>
          <p:nvPr/>
        </p:nvSpPr>
        <p:spPr>
          <a:xfrm>
            <a:off x="7526216" y="31400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26216" y="2174151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Wingdings" panose="05000000000000000000" pitchFamily="2" charset="2"/>
                <a:sym typeface="Wingdings"/>
              </a:rPr>
              <a:t></a:t>
            </a:r>
            <a:endParaRPr lang="cs-CZ" sz="4000" b="1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63546" y="1268638"/>
            <a:ext cx="684076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2400" b="1" dirty="0">
                <a:cs typeface="Calibri"/>
              </a:rPr>
              <a:t>Na které náhorní plošině se Tibet nachází?</a:t>
            </a:r>
          </a:p>
        </p:txBody>
      </p:sp>
      <p:sp>
        <p:nvSpPr>
          <p:cNvPr id="10" name="Násobení 9"/>
          <p:cNvSpPr/>
          <p:nvPr/>
        </p:nvSpPr>
        <p:spPr>
          <a:xfrm>
            <a:off x="7498613" y="4041775"/>
            <a:ext cx="648072" cy="46895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39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1" grpId="0" animBg="1"/>
      <p:bldP spid="7203" grpId="0" animBg="1"/>
      <p:bldP spid="7204" grpId="0" animBg="1"/>
      <p:bldP spid="2" grpId="0" animBg="1"/>
      <p:bldP spid="3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485</Words>
  <Application>Microsoft Office PowerPoint</Application>
  <PresentationFormat>Předvádění na obrazovce (4:3)</PresentationFormat>
  <Paragraphs>188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Kantor</dc:creator>
  <cp:lastModifiedBy>Balcar Jéňa</cp:lastModifiedBy>
  <cp:revision>1744</cp:revision>
  <dcterms:created xsi:type="dcterms:W3CDTF">2013-11-24T13:00:03Z</dcterms:created>
  <dcterms:modified xsi:type="dcterms:W3CDTF">2019-03-14T17:28:02Z</dcterms:modified>
</cp:coreProperties>
</file>