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handoutMasterIdLst>
    <p:handoutMasterId r:id="rId40"/>
  </p:handoutMasterIdLst>
  <p:sldIdLst>
    <p:sldId id="327" r:id="rId2"/>
    <p:sldId id="381" r:id="rId3"/>
    <p:sldId id="382" r:id="rId4"/>
    <p:sldId id="328" r:id="rId5"/>
    <p:sldId id="380" r:id="rId6"/>
    <p:sldId id="256" r:id="rId7"/>
    <p:sldId id="485" r:id="rId8"/>
    <p:sldId id="275" r:id="rId9"/>
    <p:sldId id="465" r:id="rId10"/>
    <p:sldId id="475" r:id="rId11"/>
    <p:sldId id="476" r:id="rId12"/>
    <p:sldId id="278" r:id="rId13"/>
    <p:sldId id="468" r:id="rId14"/>
    <p:sldId id="467" r:id="rId15"/>
    <p:sldId id="471" r:id="rId16"/>
    <p:sldId id="469" r:id="rId17"/>
    <p:sldId id="472" r:id="rId18"/>
    <p:sldId id="470" r:id="rId19"/>
    <p:sldId id="395" r:id="rId20"/>
    <p:sldId id="309" r:id="rId21"/>
    <p:sldId id="312" r:id="rId22"/>
    <p:sldId id="477" r:id="rId23"/>
    <p:sldId id="313" r:id="rId24"/>
    <p:sldId id="473" r:id="rId25"/>
    <p:sldId id="474" r:id="rId26"/>
    <p:sldId id="451" r:id="rId27"/>
    <p:sldId id="325" r:id="rId28"/>
    <p:sldId id="478" r:id="rId29"/>
    <p:sldId id="479" r:id="rId30"/>
    <p:sldId id="480" r:id="rId31"/>
    <p:sldId id="354" r:id="rId32"/>
    <p:sldId id="374" r:id="rId33"/>
    <p:sldId id="482" r:id="rId34"/>
    <p:sldId id="483" r:id="rId35"/>
    <p:sldId id="386" r:id="rId36"/>
    <p:sldId id="392" r:id="rId37"/>
    <p:sldId id="486" r:id="rId38"/>
    <p:sldId id="367" r:id="rId3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car Jéňa" initials="B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3698" autoAdjust="0"/>
  </p:normalViewPr>
  <p:slideViewPr>
    <p:cSldViewPr>
      <p:cViewPr varScale="1">
        <p:scale>
          <a:sx n="80" d="100"/>
          <a:sy n="80" d="100"/>
        </p:scale>
        <p:origin x="662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247" cy="4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defTabSz="913624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 bwMode="auto">
          <a:xfrm>
            <a:off x="3849826" y="0"/>
            <a:ext cx="2946246" cy="4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 defTabSz="913624">
              <a:defRPr sz="1200"/>
            </a:lvl1pPr>
          </a:lstStyle>
          <a:p>
            <a:fld id="{65C79CA5-5855-485B-BF06-D838EA4BAA99}" type="datetimeFigureOut">
              <a:rPr lang="cs-CZ"/>
              <a:pPr/>
              <a:t>19.11.2019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 bwMode="auto">
          <a:xfrm>
            <a:off x="0" y="9427828"/>
            <a:ext cx="2946247" cy="49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defTabSz="913624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 bwMode="auto">
          <a:xfrm>
            <a:off x="3849826" y="9427828"/>
            <a:ext cx="2946246" cy="49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 defTabSz="913624">
              <a:defRPr sz="1200"/>
            </a:lvl1pPr>
          </a:lstStyle>
          <a:p>
            <a:fld id="{32A71BD4-447C-4176-8B0B-752AFA704E1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688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1B18E-4924-4E4E-8CAD-B5CB749CD197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6F672-DB8D-42C7-ABD5-5E48DB6A56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78A4E-E8BA-4FB9-A8AA-65440587C75D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A5EEF-0AD1-425E-8986-6F000CA407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ED9E1-714F-4BE5-A3BD-3D888E24D5F0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1AD3F-EC68-4408-9F31-5199BA974A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B12B7-D297-4D80-87F6-E3C71BE5C4A4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745D3-71B7-46BD-9C3E-333BE59C4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1F059-CB46-4722-8064-E4CDE25FA32A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16559-4B2D-4308-8864-2D62EF419B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1E36-1A4B-4100-91A8-2CE6F4AD0CD7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90CB-9D2A-4E3B-9B31-7E0FFD76C5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F5692-4C71-48BE-A8CF-B90C92E735E1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D830-3AE7-447B-84CB-E21D3530A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958D4-0F8A-46F3-9442-A27F04637BC3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7EDC-3511-4A69-AC8E-390D26E007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E023D-2CE5-424D-A277-04E12F698236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9E0D3-637A-47CA-96DC-E1F981EC02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11D8D-7AAA-4B5A-8945-8B72246D0F77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D28E-5CCC-4B31-881E-43BF152EFA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642E-6A83-4205-B569-D152BE4F833E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1AFB-DFF4-4A6C-A6D7-FABB3A283D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F633C7-7990-4DCB-87FB-A42C13E8B118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25DB8D-6CD8-48F1-910A-E4835DB867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jh.cz/mas_spl.php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" y="489435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920885" cy="3888432"/>
          </a:xfrm>
        </p:spPr>
        <p:txBody>
          <a:bodyPr>
            <a:normAutofit/>
          </a:bodyPr>
          <a:lstStyle/>
          <a:p>
            <a:r>
              <a:rPr lang="cs-CZ" b="1" dirty="0"/>
              <a:t>Sněm </a:t>
            </a:r>
            <a:br>
              <a:rPr lang="cs-CZ" b="1" dirty="0"/>
            </a:br>
            <a:r>
              <a:rPr lang="cs-CZ" sz="4000" b="1" dirty="0"/>
              <a:t>MAS Království – Jestřebí hory, o.p.s.</a:t>
            </a:r>
            <a:br>
              <a:rPr lang="cs-CZ" sz="4000" b="1" dirty="0"/>
            </a:br>
            <a:br>
              <a:rPr lang="cs-CZ" b="1" dirty="0"/>
            </a:br>
            <a:r>
              <a:rPr lang="cs-CZ" sz="2000" b="1" dirty="0"/>
              <a:t>čtvrtek 21. 11. 2019</a:t>
            </a:r>
            <a:br>
              <a:rPr lang="cs-CZ" sz="2000" dirty="0"/>
            </a:br>
            <a:r>
              <a:rPr lang="cs-CZ" sz="2000" b="1" dirty="0"/>
              <a:t>začátek: 17:30</a:t>
            </a:r>
            <a:br>
              <a:rPr lang="cs-CZ" sz="2000" dirty="0"/>
            </a:br>
            <a:r>
              <a:rPr lang="cs-CZ" sz="2000" b="1" dirty="0"/>
              <a:t>KD Havlovice </a:t>
            </a:r>
            <a:endParaRPr lang="cs-CZ" dirty="0"/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8316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08E7062-40E8-46BA-A108-A1404202F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578316"/>
            <a:ext cx="1152381" cy="1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4685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9925" y="332656"/>
            <a:ext cx="8208912" cy="792088"/>
          </a:xfrm>
        </p:spPr>
        <p:txBody>
          <a:bodyPr anchor="b"/>
          <a:lstStyle/>
          <a:p>
            <a:pPr eaLnBrk="1" hangingPunct="1"/>
            <a:r>
              <a:rPr lang="cs-CZ" b="1" dirty="0"/>
              <a:t>DEN ZEMĚ A IGELITIÁDA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7544" y="1700808"/>
            <a:ext cx="8229600" cy="48965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/>
              <a:t>duben 2019</a:t>
            </a:r>
          </a:p>
          <a:p>
            <a:pPr eaLnBrk="1" hangingPunct="1">
              <a:lnSpc>
                <a:spcPct val="90000"/>
              </a:lnSpc>
            </a:pPr>
            <a:r>
              <a:rPr lang="cs-CZ" dirty="0"/>
              <a:t>v rámci </a:t>
            </a:r>
            <a:r>
              <a:rPr lang="cs-CZ" dirty="0" err="1"/>
              <a:t>Igelitiády</a:t>
            </a:r>
            <a:r>
              <a:rPr lang="cs-CZ" dirty="0"/>
              <a:t> úklid břehů řeky Úpy od Suchovršic až do Havlovic – zapojeny školy:    ZŠ Úpice-Lány, Městské gymnázium a SOŠ Úpice, Speciální ZŠ Úpice, ZŠ a MŠ Havlovice, MŠ Suchovršice, MŠ Libňatov, ZŠ Bratří Čapků a Junáci Havlovice</a:t>
            </a:r>
          </a:p>
          <a:p>
            <a:pPr eaLnBrk="1" hangingPunct="1">
              <a:lnSpc>
                <a:spcPct val="90000"/>
              </a:lnSpc>
            </a:pPr>
            <a:r>
              <a:rPr lang="cs-CZ" dirty="0"/>
              <a:t>součástí byla přednáška pro první stupeň       na téma Domácí zvířata a jejich chov</a:t>
            </a:r>
          </a:p>
        </p:txBody>
      </p:sp>
    </p:spTree>
    <p:extLst>
      <p:ext uri="{BB962C8B-B14F-4D97-AF65-F5344CB8AC3E}">
        <p14:creationId xmlns:p14="http://schemas.microsoft.com/office/powerpoint/2010/main" val="2582645051"/>
      </p:ext>
    </p:extLst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99802"/>
            <a:ext cx="8229600" cy="796950"/>
          </a:xfrm>
        </p:spPr>
        <p:txBody>
          <a:bodyPr anchor="b"/>
          <a:lstStyle/>
          <a:p>
            <a:pPr eaLnBrk="1" hangingPunct="1"/>
            <a:r>
              <a:rPr lang="cs-CZ" b="1" dirty="0"/>
              <a:t>DEN ZEMĚ A IGELITIÁDA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807696" cy="510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73036"/>
      </p:ext>
    </p:extLst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476672"/>
            <a:ext cx="8712968" cy="1282154"/>
          </a:xfrm>
        </p:spPr>
        <p:txBody>
          <a:bodyPr anchor="b"/>
          <a:lstStyle/>
          <a:p>
            <a:r>
              <a:rPr lang="cs-CZ" sz="4000" b="1" dirty="0"/>
              <a:t>PRVNÍ SETKÁNÍ STAROSTŮ</a:t>
            </a:r>
            <a:br>
              <a:rPr lang="cs-CZ" sz="4000" b="1" dirty="0"/>
            </a:br>
            <a:r>
              <a:rPr lang="cs-CZ" sz="4000" b="1" dirty="0"/>
              <a:t>A ZASTUPITELŮ OBCÍ Z ÚZEMÍ MAS KJH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7544" y="1916832"/>
            <a:ext cx="8229600" cy="3528392"/>
          </a:xfrm>
        </p:spPr>
        <p:txBody>
          <a:bodyPr/>
          <a:lstStyle/>
          <a:p>
            <a:pPr eaLnBrk="1" hangingPunct="1"/>
            <a:r>
              <a:rPr lang="cs-CZ" dirty="0"/>
              <a:t>26. března proběhlo první setkání starostů      a zastupitelů obcí z území MAS</a:t>
            </a:r>
          </a:p>
          <a:p>
            <a:pPr eaLnBrk="1" hangingPunct="1"/>
            <a:r>
              <a:rPr lang="cs-CZ" dirty="0"/>
              <a:t>snaha o společnou diskuzi vedoucí k rozvoji regionu a také reakce na změny                       po komunálních volbách 2018</a:t>
            </a:r>
          </a:p>
          <a:p>
            <a:pPr eaLnBrk="1" hangingPunct="1"/>
            <a:r>
              <a:rPr lang="cs-CZ" dirty="0"/>
              <a:t>součástí byl seminář týkající se Zákona              o obcích</a:t>
            </a:r>
          </a:p>
          <a:p>
            <a:pPr eaLnBrk="1" hangingPunct="1"/>
            <a:r>
              <a:rPr lang="cs-CZ" dirty="0"/>
              <a:t>sešlo se téměř 40 starostů a zastupitelů</a:t>
            </a:r>
          </a:p>
        </p:txBody>
      </p:sp>
    </p:spTree>
  </p:cSld>
  <p:clrMapOvr>
    <a:masterClrMapping/>
  </p:clrMapOvr>
  <p:transition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692696"/>
            <a:ext cx="8712968" cy="850106"/>
          </a:xfrm>
        </p:spPr>
        <p:txBody>
          <a:bodyPr anchor="b"/>
          <a:lstStyle/>
          <a:p>
            <a:r>
              <a:rPr lang="cs-CZ" sz="4000" b="1" dirty="0"/>
              <a:t>PRVNÍ SETKÁNÍ STAROSTŮ</a:t>
            </a:r>
            <a:br>
              <a:rPr lang="cs-CZ" sz="4000" b="1" dirty="0"/>
            </a:br>
            <a:r>
              <a:rPr lang="cs-CZ" sz="4000" b="1" dirty="0"/>
              <a:t>A ZASTUPITELŮ OBCÍ Z ÚZEMÍ MAS KJH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699509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031283"/>
      </p:ext>
    </p:extLst>
  </p:cSld>
  <p:clrMapOvr>
    <a:masterClrMapping/>
  </p:clrMapOvr>
  <p:transition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836712"/>
            <a:ext cx="8712968" cy="850106"/>
          </a:xfrm>
        </p:spPr>
        <p:txBody>
          <a:bodyPr anchor="b"/>
          <a:lstStyle/>
          <a:p>
            <a:pPr eaLnBrk="1" hangingPunct="1"/>
            <a:r>
              <a:rPr lang="cs-CZ" sz="4200" b="1" dirty="0"/>
              <a:t>STUDIJNÍ CESTA</a:t>
            </a:r>
            <a:br>
              <a:rPr lang="cs-CZ" sz="4200" b="1" dirty="0"/>
            </a:br>
            <a:r>
              <a:rPr lang="cs-CZ" sz="4200" b="1" dirty="0"/>
              <a:t>NA JIHOVÝCHOD MORAVY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7544" y="2276872"/>
            <a:ext cx="8229600" cy="3528392"/>
          </a:xfrm>
        </p:spPr>
        <p:txBody>
          <a:bodyPr/>
          <a:lstStyle/>
          <a:p>
            <a:pPr eaLnBrk="1" hangingPunct="1"/>
            <a:r>
              <a:rPr lang="cs-CZ" dirty="0"/>
              <a:t>duben 2019</a:t>
            </a:r>
          </a:p>
          <a:p>
            <a:pPr eaLnBrk="1" hangingPunct="1"/>
            <a:r>
              <a:rPr lang="cs-CZ" dirty="0"/>
              <a:t>účast 12 zástupců regionu</a:t>
            </a:r>
          </a:p>
          <a:p>
            <a:pPr eaLnBrk="1" hangingPunct="1"/>
            <a:r>
              <a:rPr lang="cs-CZ" dirty="0"/>
              <a:t>exkurze do MAS </a:t>
            </a:r>
            <a:r>
              <a:rPr lang="cs-CZ" dirty="0" err="1"/>
              <a:t>Horňácko</a:t>
            </a:r>
            <a:r>
              <a:rPr lang="cs-CZ" dirty="0"/>
              <a:t> a </a:t>
            </a:r>
            <a:r>
              <a:rPr lang="cs-CZ" dirty="0" err="1"/>
              <a:t>Ostrožsko</a:t>
            </a:r>
            <a:r>
              <a:rPr lang="cs-CZ" dirty="0"/>
              <a:t>, </a:t>
            </a:r>
            <a:r>
              <a:rPr lang="cs-CZ" dirty="0" err="1"/>
              <a:t>z.s</a:t>
            </a:r>
            <a:r>
              <a:rPr lang="cs-CZ" dirty="0"/>
              <a:t>. – Blatnice pod Svatým Antonínkem</a:t>
            </a:r>
          </a:p>
          <a:p>
            <a:pPr eaLnBrk="1" hangingPunct="1"/>
            <a:r>
              <a:rPr lang="cs-CZ" dirty="0"/>
              <a:t>předávání zkušeností a dobré praxe</a:t>
            </a:r>
          </a:p>
        </p:txBody>
      </p:sp>
    </p:spTree>
    <p:extLst>
      <p:ext uri="{BB962C8B-B14F-4D97-AF65-F5344CB8AC3E}">
        <p14:creationId xmlns:p14="http://schemas.microsoft.com/office/powerpoint/2010/main" val="1107967649"/>
      </p:ext>
    </p:extLst>
  </p:cSld>
  <p:clrMapOvr>
    <a:masterClrMapping/>
  </p:clrMapOvr>
  <p:transition advClick="0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836712"/>
            <a:ext cx="8712968" cy="850106"/>
          </a:xfrm>
        </p:spPr>
        <p:txBody>
          <a:bodyPr anchor="b"/>
          <a:lstStyle/>
          <a:p>
            <a:pPr eaLnBrk="1" hangingPunct="1"/>
            <a:r>
              <a:rPr lang="cs-CZ" sz="4200" b="1" dirty="0"/>
              <a:t>STUDIJNÍ CESTA NA JIHOVÝCHOD MORAVY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216448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68583"/>
      </p:ext>
    </p:extLst>
  </p:cSld>
  <p:clrMapOvr>
    <a:masterClrMapping/>
  </p:clrMapOvr>
  <p:transition advClick="0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/>
              <a:t>NÁVŠTĚVA EUROPOSLANCE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888432"/>
          </a:xfrm>
        </p:spPr>
        <p:txBody>
          <a:bodyPr/>
          <a:lstStyle/>
          <a:p>
            <a:r>
              <a:rPr lang="cs-CZ" dirty="0"/>
              <a:t>duben 2019</a:t>
            </a:r>
          </a:p>
          <a:p>
            <a:r>
              <a:rPr lang="cs-CZ" dirty="0"/>
              <a:t>debata poslance Evropského parlamentu Luďka </a:t>
            </a:r>
            <a:r>
              <a:rPr lang="cs-CZ" dirty="0" err="1"/>
              <a:t>Niedermayera</a:t>
            </a:r>
            <a:r>
              <a:rPr lang="cs-CZ" dirty="0"/>
              <a:t> se studenty Městského gymnázia a SOŠ Úpice nejen o aktuálním dění v Evropské unii</a:t>
            </a:r>
          </a:p>
        </p:txBody>
      </p:sp>
    </p:spTree>
    <p:extLst>
      <p:ext uri="{BB962C8B-B14F-4D97-AF65-F5344CB8AC3E}">
        <p14:creationId xmlns:p14="http://schemas.microsoft.com/office/powerpoint/2010/main" val="3076639707"/>
      </p:ext>
    </p:extLst>
  </p:cSld>
  <p:clrMapOvr>
    <a:masterClrMapping/>
  </p:clrMapOvr>
  <p:transition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/>
              <a:t>NÁVŠTĚVA EUROPOSLANCE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714761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903249"/>
      </p:ext>
    </p:extLst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4638"/>
            <a:ext cx="8712968" cy="850106"/>
          </a:xfrm>
        </p:spPr>
        <p:txBody>
          <a:bodyPr anchor="b"/>
          <a:lstStyle/>
          <a:p>
            <a:pPr eaLnBrk="1" hangingPunct="1"/>
            <a:r>
              <a:rPr lang="cs-CZ" sz="4200" b="1" dirty="0"/>
              <a:t>O SOŠKU PODKRKONOŠSKÉ SNĚŽENKY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7544" y="1601416"/>
            <a:ext cx="8229600" cy="4347864"/>
          </a:xfrm>
        </p:spPr>
        <p:txBody>
          <a:bodyPr/>
          <a:lstStyle/>
          <a:p>
            <a:pPr eaLnBrk="1" hangingPunct="1"/>
            <a:r>
              <a:rPr lang="cs-CZ" dirty="0"/>
              <a:t>květen 2019</a:t>
            </a:r>
          </a:p>
          <a:p>
            <a:pPr eaLnBrk="1" hangingPunct="1"/>
            <a:r>
              <a:rPr lang="cs-CZ" dirty="0"/>
              <a:t>Společenství obcí Podkrkonoší ve spolupráci          s MAS KJH pořádá akci s názvem O sošku podkrkonošské Sněženky</a:t>
            </a:r>
          </a:p>
          <a:p>
            <a:pPr eaLnBrk="1" hangingPunct="1"/>
            <a:r>
              <a:rPr lang="cs-CZ" dirty="0"/>
              <a:t>letos měli program pod patronací žáci             ZŠ Chotěvice a ZŠ Kocbeře s profesionálkou     Mgr. Annou Pávkovou, která všechny přítomné zapojila do Indiánské show</a:t>
            </a:r>
          </a:p>
        </p:txBody>
      </p:sp>
    </p:spTree>
    <p:extLst>
      <p:ext uri="{BB962C8B-B14F-4D97-AF65-F5344CB8AC3E}">
        <p14:creationId xmlns:p14="http://schemas.microsoft.com/office/powerpoint/2010/main" val="2653299770"/>
      </p:ext>
    </p:extLst>
  </p:cSld>
  <p:clrMapOvr>
    <a:masterClrMapping/>
  </p:clrMapOvr>
  <p:transition advClick="0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/>
          <a:lstStyle/>
          <a:p>
            <a:r>
              <a:rPr lang="cs-CZ" sz="4200" b="1" dirty="0"/>
              <a:t>O SOŠKU PODKRKONOŠSKÉ SNĚŽENKY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01031" cy="541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64522"/>
      </p:ext>
    </p:extLst>
  </p:cSld>
  <p:clrMapOvr>
    <a:masterClrMapping/>
  </p:clrMapOvr>
  <p:transition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9" y="489077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474373"/>
            <a:ext cx="5249571" cy="1008113"/>
          </a:xfrm>
        </p:spPr>
        <p:txBody>
          <a:bodyPr/>
          <a:lstStyle/>
          <a:p>
            <a:pPr algn="l"/>
            <a:r>
              <a:rPr lang="cs-CZ" sz="2800" b="1" dirty="0"/>
              <a:t>2. Zahájení sněmu MAS a kontrola úkolů z minulých jednání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87016" y="2420888"/>
            <a:ext cx="7522599" cy="2321208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cs-CZ" sz="2400" b="1" dirty="0">
                <a:solidFill>
                  <a:schemeClr val="tx1"/>
                </a:solidFill>
              </a:rPr>
              <a:t>Spolupráce s Celostátní sítí pro venkov –</a:t>
            </a:r>
          </a:p>
          <a:p>
            <a:pPr algn="l"/>
            <a:r>
              <a:rPr lang="cs-CZ" sz="2400" b="1" dirty="0">
                <a:solidFill>
                  <a:schemeClr val="tx1"/>
                </a:solidFill>
              </a:rPr>
              <a:t>     Ing. Miroslava Stárková</a:t>
            </a:r>
          </a:p>
          <a:p>
            <a:pPr marL="285750" indent="-285750" algn="l">
              <a:buFontTx/>
              <a:buChar char="-"/>
            </a:pPr>
            <a:r>
              <a:rPr lang="cs-CZ" sz="2400" b="1" dirty="0">
                <a:solidFill>
                  <a:schemeClr val="tx1"/>
                </a:solidFill>
              </a:rPr>
              <a:t>Pozdrav hostům</a:t>
            </a:r>
          </a:p>
          <a:p>
            <a:pPr marL="285750" indent="-285750" algn="l">
              <a:buFontTx/>
              <a:buChar char="-"/>
            </a:pPr>
            <a:r>
              <a:rPr lang="cs-CZ" sz="2400" b="1" dirty="0">
                <a:solidFill>
                  <a:schemeClr val="tx1"/>
                </a:solidFill>
              </a:rPr>
              <a:t>Kontrola usnesení – vše splněno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46097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2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68152"/>
          </a:xfrm>
        </p:spPr>
        <p:txBody>
          <a:bodyPr/>
          <a:lstStyle/>
          <a:p>
            <a:r>
              <a:rPr lang="cs-CZ" sz="4000" b="1" dirty="0"/>
              <a:t>OLYMPIÁDA PRO STARŠÍ A DŘÍVE NAROZENÉ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3013795"/>
          </a:xfrm>
        </p:spPr>
        <p:txBody>
          <a:bodyPr/>
          <a:lstStyle/>
          <a:p>
            <a:r>
              <a:rPr lang="cs-CZ" dirty="0"/>
              <a:t>září 2019</a:t>
            </a:r>
          </a:p>
          <a:p>
            <a:r>
              <a:rPr lang="cs-CZ" dirty="0"/>
              <a:t>MAS KJH spolupořádá s TJ Sokol Havlovice, Městským gymnáziem a SOŠ Úpice,                 ZŠ a MŠ Havlovice a obcí Havlovice Olympiádu pro starší a dříve narozené nejen pro seniory   z území MAS</a:t>
            </a:r>
          </a:p>
          <a:p>
            <a:r>
              <a:rPr lang="cs-CZ" dirty="0"/>
              <a:t>pro sportovce je zajištěn odvoz a svoz              do Havlovic, drobné občerstvení a kulturní program</a:t>
            </a:r>
          </a:p>
          <a:p>
            <a:r>
              <a:rPr lang="cs-CZ" dirty="0"/>
              <a:t>v roce 2019 se účastnilo 385 seniorů</a:t>
            </a:r>
          </a:p>
        </p:txBody>
      </p:sp>
    </p:spTree>
  </p:cSld>
  <p:clrMapOvr>
    <a:masterClrMapping/>
  </p:clrMapOvr>
  <p:transition advClick="0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4200" b="1" dirty="0"/>
              <a:t>OLYMPIÁDA PRO STARŠÍ A DŘÍVE NAROZENÉ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/>
          <a:stretch/>
        </p:blipFill>
        <p:spPr bwMode="auto">
          <a:xfrm>
            <a:off x="827584" y="1468582"/>
            <a:ext cx="7496682" cy="497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/>
          <a:lstStyle/>
          <a:p>
            <a:r>
              <a:rPr lang="cs-CZ" sz="4000" b="1" dirty="0"/>
              <a:t>TROJBOJ STUDENTSKÉHO PARLAMENTU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září 2019</a:t>
            </a:r>
          </a:p>
          <a:p>
            <a:r>
              <a:rPr lang="cs-CZ" dirty="0"/>
              <a:t>pod záštitou Studentského parlamentu MAS   a ve spolupráci s Havlovickým svazem malého fotbalu</a:t>
            </a:r>
          </a:p>
          <a:p>
            <a:r>
              <a:rPr lang="cs-CZ" dirty="0"/>
              <a:t>je určená pro žáky 2. stupně ZŠ z území MAS</a:t>
            </a:r>
          </a:p>
          <a:p>
            <a:r>
              <a:rPr lang="cs-CZ" dirty="0"/>
              <a:t>družstva soutěží v minigolfu, </a:t>
            </a:r>
            <a:r>
              <a:rPr lang="cs-CZ" dirty="0" err="1"/>
              <a:t>streetballu</a:t>
            </a:r>
            <a:r>
              <a:rPr lang="cs-CZ" dirty="0"/>
              <a:t>               a </a:t>
            </a:r>
            <a:r>
              <a:rPr lang="cs-CZ" dirty="0" err="1"/>
              <a:t>beach</a:t>
            </a:r>
            <a:r>
              <a:rPr lang="cs-CZ" dirty="0"/>
              <a:t>-přehazované, součástí je i turnaj                v malé kopané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518083"/>
      </p:ext>
    </p:extLst>
  </p:cSld>
  <p:clrMapOvr>
    <a:masterClrMapping/>
  </p:clrMapOvr>
  <p:transition advClick="0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080120"/>
          </a:xfrm>
        </p:spPr>
        <p:txBody>
          <a:bodyPr/>
          <a:lstStyle/>
          <a:p>
            <a:r>
              <a:rPr lang="cs-CZ" sz="4000" b="1" dirty="0"/>
              <a:t>TROJBOJ STUDENTSKÉHO PARLAMENTU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3218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143000"/>
          </a:xfrm>
        </p:spPr>
        <p:txBody>
          <a:bodyPr/>
          <a:lstStyle/>
          <a:p>
            <a:r>
              <a:rPr lang="cs-CZ" sz="3800" b="1" dirty="0"/>
              <a:t>ZA INSPIRACEMI NA VÝCHODNÍ SLOVENSKO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říjen 2019, letos 13. výjezd do spřáteleného regionu MAS </a:t>
            </a:r>
            <a:r>
              <a:rPr lang="cs-CZ" dirty="0" err="1"/>
              <a:t>Poondavie</a:t>
            </a:r>
            <a:endParaRPr lang="cs-CZ" dirty="0"/>
          </a:p>
          <a:p>
            <a:r>
              <a:rPr lang="cs-CZ" dirty="0"/>
              <a:t>na programu byla návštěva obcí </a:t>
            </a:r>
            <a:r>
              <a:rPr lang="cs-CZ" dirty="0" err="1"/>
              <a:t>Víťaz</a:t>
            </a:r>
            <a:r>
              <a:rPr lang="cs-CZ" dirty="0"/>
              <a:t>, </a:t>
            </a:r>
            <a:r>
              <a:rPr lang="cs-CZ" dirty="0" err="1"/>
              <a:t>Trhoviště</a:t>
            </a:r>
            <a:r>
              <a:rPr lang="cs-CZ" dirty="0"/>
              <a:t> a </a:t>
            </a:r>
            <a:r>
              <a:rPr lang="cs-CZ" dirty="0" err="1"/>
              <a:t>Budkovce</a:t>
            </a:r>
            <a:r>
              <a:rPr lang="cs-CZ" dirty="0"/>
              <a:t>, výšlap na </a:t>
            </a:r>
            <a:r>
              <a:rPr lang="cs-CZ" dirty="0" err="1"/>
              <a:t>Vinianský</a:t>
            </a:r>
            <a:r>
              <a:rPr lang="cs-CZ" dirty="0"/>
              <a:t> hrad, a celodenní výprava na Ukrajinu do obce </a:t>
            </a:r>
            <a:r>
              <a:rPr lang="cs-CZ" dirty="0" err="1"/>
              <a:t>Nevickoe</a:t>
            </a:r>
            <a:r>
              <a:rPr lang="cs-CZ" dirty="0"/>
              <a:t> na středověké a folklorní slavnosti</a:t>
            </a:r>
          </a:p>
          <a:p>
            <a:r>
              <a:rPr lang="cs-CZ" dirty="0"/>
              <a:t>exkurze byla pořádána ve spolupráci s obcí Libňatov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9142862"/>
      </p:ext>
    </p:extLst>
  </p:cSld>
  <p:clrMapOvr>
    <a:masterClrMapping/>
  </p:clrMapOvr>
  <p:transition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72213" y="188640"/>
            <a:ext cx="9036050" cy="1079500"/>
          </a:xfrm>
        </p:spPr>
        <p:txBody>
          <a:bodyPr/>
          <a:lstStyle/>
          <a:p>
            <a:r>
              <a:rPr lang="cs-CZ" sz="3800" b="1" dirty="0"/>
              <a:t>ZA INSPIRACEMI NA VÝCHODNÍ SLOVENSKO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7" y="1844824"/>
            <a:ext cx="8540996" cy="414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08155"/>
      </p:ext>
    </p:extLst>
  </p:cSld>
  <p:clrMapOvr>
    <a:masterClrMapping/>
  </p:clrMapOvr>
  <p:transition advClick="0"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40966"/>
          </a:xfrm>
        </p:spPr>
        <p:txBody>
          <a:bodyPr/>
          <a:lstStyle/>
          <a:p>
            <a:r>
              <a:rPr lang="cs-CZ" sz="4000" b="1" dirty="0"/>
              <a:t>MÍSTNÍ AKČNÍ PLÁN TRUTNOVSKO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cs-CZ" dirty="0"/>
              <a:t>realizace od ledna 2019</a:t>
            </a:r>
          </a:p>
          <a:p>
            <a:r>
              <a:rPr lang="cs-CZ" dirty="0"/>
              <a:t>Cílem projektu je naplňovat priority identifikované v rámci předchozího projektu MAP I, tj. prostřednictvím společného akčního plánování podpořit aktivity implementace.</a:t>
            </a:r>
          </a:p>
          <a:p>
            <a:r>
              <a:rPr lang="cs-CZ" dirty="0"/>
              <a:t>V rámci projektu probíhá setkávání zástupců škol, organizací neformálního a zájmového vzdělávání, zřizovatelů škol atd. v rámci pracovní skupin, řídicího výboru a dalších aktivit MAP II.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2771"/>
      </p:ext>
    </p:extLst>
  </p:cSld>
  <p:clrMapOvr>
    <a:masterClrMapping/>
  </p:clrMapOvr>
  <p:transition advClick="0"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936104"/>
          </a:xfrm>
        </p:spPr>
        <p:txBody>
          <a:bodyPr/>
          <a:lstStyle/>
          <a:p>
            <a:r>
              <a:rPr lang="cs-CZ" sz="4000" b="1" dirty="0"/>
              <a:t>MÍSTNÍ AKČNÍ PLÁN TRUTNOVSKO II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59632" y="1196752"/>
            <a:ext cx="6696744" cy="504056"/>
          </a:xfrm>
        </p:spPr>
        <p:txBody>
          <a:bodyPr/>
          <a:lstStyle/>
          <a:p>
            <a:pPr algn="ctr"/>
            <a:r>
              <a:rPr lang="cs-CZ" sz="2800" b="0" dirty="0"/>
              <a:t>Např. setkání koordinátorů škol v Radvanicích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8" y="2098995"/>
            <a:ext cx="7785055" cy="438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526751"/>
      </p:ext>
    </p:extLst>
  </p:cSld>
  <p:clrMapOvr>
    <a:masterClrMapping/>
  </p:clrMapOvr>
  <p:transition advClick="0"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0966"/>
          </a:xfrm>
        </p:spPr>
        <p:txBody>
          <a:bodyPr/>
          <a:lstStyle/>
          <a:p>
            <a:r>
              <a:rPr lang="cs-CZ" sz="4000" b="1" dirty="0"/>
              <a:t>DALŠÍ AKTIVITY A PROJEKTY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40560"/>
          </a:xfrm>
        </p:spPr>
        <p:txBody>
          <a:bodyPr/>
          <a:lstStyle/>
          <a:p>
            <a:r>
              <a:rPr lang="cs-CZ" dirty="0"/>
              <a:t>realizace SCLLD (více body 6 a 7 programu)</a:t>
            </a:r>
          </a:p>
          <a:p>
            <a:r>
              <a:rPr lang="cs-CZ" dirty="0"/>
              <a:t>servis pro Společenství obcí Podkrkonoší          a Svazek obcí Jestřebí hory</a:t>
            </a:r>
          </a:p>
          <a:p>
            <a:r>
              <a:rPr lang="cs-CZ" dirty="0"/>
              <a:t>služby v oblasti GDPR pro obce a ZŠ a MŠ</a:t>
            </a:r>
          </a:p>
          <a:p>
            <a:r>
              <a:rPr lang="cs-CZ" dirty="0"/>
              <a:t>aktivity na úrovně Krajské sítě a Národní sítě MAS</a:t>
            </a:r>
          </a:p>
          <a:p>
            <a:r>
              <a:rPr lang="cs-CZ" dirty="0"/>
              <a:t>budování silného zázemí pro poskytování služeb v regionu (např. rekonstrukce zasedací místnosti MAS – první etapa)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121835"/>
      </p:ext>
    </p:extLst>
  </p:cSld>
  <p:clrMapOvr>
    <a:masterClrMapping/>
  </p:clrMapOvr>
  <p:transition advClick="0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0966"/>
          </a:xfrm>
        </p:spPr>
        <p:txBody>
          <a:bodyPr/>
          <a:lstStyle/>
          <a:p>
            <a:r>
              <a:rPr lang="cs-CZ" sz="4000" b="1" dirty="0"/>
              <a:t>PERSONÁLNÍ ZMĚNY V ROCE 2019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40560"/>
          </a:xfrm>
        </p:spPr>
        <p:txBody>
          <a:bodyPr/>
          <a:lstStyle/>
          <a:p>
            <a:r>
              <a:rPr lang="cs-CZ" dirty="0"/>
              <a:t>Michal </a:t>
            </a:r>
            <a:r>
              <a:rPr lang="cs-CZ" dirty="0" err="1"/>
              <a:t>Hátle</a:t>
            </a:r>
            <a:r>
              <a:rPr lang="cs-CZ" dirty="0"/>
              <a:t>, Tomáš Mečíř a Karel Turek –          od 1. 1. 2019 – projekt MAP II</a:t>
            </a:r>
          </a:p>
          <a:p>
            <a:r>
              <a:rPr lang="cs-CZ" dirty="0"/>
              <a:t>Tomáš Mečíř – od 4. 6. 2019 dlouhodobá neschopnost – projekt MAP II</a:t>
            </a:r>
          </a:p>
          <a:p>
            <a:r>
              <a:rPr lang="cs-CZ" dirty="0"/>
              <a:t>Kateřina </a:t>
            </a:r>
            <a:r>
              <a:rPr lang="cs-CZ" dirty="0" err="1"/>
              <a:t>Valdová</a:t>
            </a:r>
            <a:r>
              <a:rPr lang="cs-CZ" dirty="0"/>
              <a:t> – mateřská dovolená,           od 2. 7. 2019 – projekt MAP II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5376273"/>
      </p:ext>
    </p:extLst>
  </p:cSld>
  <p:clrMapOvr>
    <a:masterClrMapping/>
  </p:clrMapOvr>
  <p:transition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899592" y="363191"/>
            <a:ext cx="6531347" cy="792088"/>
          </a:xfrm>
        </p:spPr>
        <p:txBody>
          <a:bodyPr/>
          <a:lstStyle/>
          <a:p>
            <a:pPr algn="l" eaLnBrk="1" hangingPunct="1"/>
            <a:r>
              <a:rPr lang="cs-CZ" sz="2400" b="1" dirty="0"/>
              <a:t>3. Volba mandátové, návrhové a volební</a:t>
            </a:r>
            <a:br>
              <a:rPr lang="cs-CZ" sz="2400" b="1" dirty="0"/>
            </a:br>
            <a:r>
              <a:rPr lang="cs-CZ" sz="2400" b="1" dirty="0"/>
              <a:t>komise a schválení programu; </a:t>
            </a:r>
            <a:endParaRPr lang="cs-CZ" sz="2800" b="1" dirty="0"/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992981" y="2456892"/>
            <a:ext cx="7162800" cy="1944216"/>
          </a:xfrm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</a:rPr>
              <a:t>Tříčlenná – </a:t>
            </a:r>
          </a:p>
          <a:p>
            <a:pPr marL="342900" indent="-342900" algn="l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</a:rPr>
              <a:t> Mandátová, návrhová a volební komise</a:t>
            </a:r>
          </a:p>
          <a:p>
            <a:pPr marL="342900" indent="-342900" algn="l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</a:rPr>
              <a:t> Zapisovatelka – Lenka Procházková</a:t>
            </a:r>
          </a:p>
          <a:p>
            <a:pPr marL="342900" indent="-342900" algn="l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</a:rPr>
              <a:t> Ověřovatelé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800" b="1" dirty="0">
                <a:solidFill>
                  <a:schemeClr val="tx1"/>
                </a:solidFill>
              </a:rPr>
              <a:t>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sz="2800" b="1" dirty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cs-CZ" sz="2800" b="1" dirty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48680"/>
            <a:ext cx="1624398" cy="66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soj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592038"/>
      </p:ext>
    </p:extLst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0966"/>
          </a:xfrm>
        </p:spPr>
        <p:txBody>
          <a:bodyPr/>
          <a:lstStyle/>
          <a:p>
            <a:r>
              <a:rPr lang="cs-CZ" sz="4000" b="1" dirty="0"/>
              <a:t>PERSONÁLNÍ ZMĚNY V ROCE 2019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40560"/>
          </a:xfrm>
        </p:spPr>
        <p:txBody>
          <a:bodyPr/>
          <a:lstStyle/>
          <a:p>
            <a:r>
              <a:rPr lang="cs-CZ" dirty="0"/>
              <a:t>Markéta </a:t>
            </a:r>
            <a:r>
              <a:rPr lang="cs-CZ" dirty="0" err="1"/>
              <a:t>Demešová</a:t>
            </a:r>
            <a:r>
              <a:rPr lang="cs-CZ" dirty="0"/>
              <a:t> – ukončení pracovního poměru k 30. 6. 2019 – projekt MAP II</a:t>
            </a:r>
          </a:p>
          <a:p>
            <a:r>
              <a:rPr lang="cs-CZ" dirty="0"/>
              <a:t>Barbora Procházková – od 1.7. 2019 – projekt MAP II</a:t>
            </a:r>
          </a:p>
          <a:p>
            <a:r>
              <a:rPr lang="cs-CZ" dirty="0"/>
              <a:t>Hana </a:t>
            </a:r>
            <a:r>
              <a:rPr lang="cs-CZ" dirty="0" err="1"/>
              <a:t>Bryknarová</a:t>
            </a:r>
            <a:r>
              <a:rPr lang="cs-CZ" dirty="0"/>
              <a:t> – od 1. 12. 2019 – projekt SCLLD</a:t>
            </a:r>
          </a:p>
          <a:p>
            <a:r>
              <a:rPr lang="cs-CZ" dirty="0"/>
              <a:t>Dita Gollová – ukončení pracovního poměru    k 31. 12. 2019 – projekt SCLLD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0521199"/>
      </p:ext>
    </p:extLst>
  </p:cSld>
  <p:clrMapOvr>
    <a:masterClrMapping/>
  </p:clrMapOvr>
  <p:transition advClick="0"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940678" y="209419"/>
            <a:ext cx="7196336" cy="864096"/>
          </a:xfrm>
        </p:spPr>
        <p:txBody>
          <a:bodyPr/>
          <a:lstStyle/>
          <a:p>
            <a:pPr algn="l" eaLnBrk="1" hangingPunct="1"/>
            <a:r>
              <a:rPr lang="cs-CZ" sz="2400" b="1" dirty="0"/>
              <a:t>5. Stav partnerské základny a spolupráce v území</a:t>
            </a: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291470" y="1121663"/>
            <a:ext cx="8039669" cy="4032448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cs-CZ" sz="2200" b="1" dirty="0">
                <a:solidFill>
                  <a:schemeClr val="tx1"/>
                </a:solidFill>
              </a:rPr>
              <a:t>K 30. 10. 2019 – 73 partnerů </a:t>
            </a:r>
          </a:p>
          <a:p>
            <a:pPr algn="l" eaLnBrk="1" hangingPunct="1">
              <a:lnSpc>
                <a:spcPct val="90000"/>
              </a:lnSpc>
            </a:pPr>
            <a:endParaRPr lang="cs-CZ" sz="2000" b="1" dirty="0">
              <a:solidFill>
                <a:schemeClr val="tx1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tx1"/>
                </a:solidFill>
              </a:rPr>
              <a:t>Partnerský příspěvek na rok 2019 byl schválen 21. 6. 2018, bohužel </a:t>
            </a:r>
            <a:r>
              <a:rPr lang="cs-CZ" sz="2200" b="1" dirty="0" err="1">
                <a:solidFill>
                  <a:schemeClr val="tx1"/>
                </a:solidFill>
              </a:rPr>
              <a:t>né</a:t>
            </a:r>
            <a:r>
              <a:rPr lang="cs-CZ" sz="2200" b="1" dirty="0">
                <a:solidFill>
                  <a:schemeClr val="tx1"/>
                </a:solidFill>
              </a:rPr>
              <a:t> všichni ho uhradili</a:t>
            </a:r>
          </a:p>
          <a:p>
            <a:pPr algn="l" eaLnBrk="1" hangingPunct="1">
              <a:lnSpc>
                <a:spcPct val="90000"/>
              </a:lnSpc>
            </a:pPr>
            <a:endParaRPr lang="cs-CZ" sz="2000" b="1" dirty="0">
              <a:solidFill>
                <a:schemeClr val="tx1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tx1"/>
                </a:solidFill>
              </a:rPr>
              <a:t>Spolupráce v území </a:t>
            </a:r>
          </a:p>
          <a:p>
            <a:pPr marL="342900" indent="-342900" algn="l" eaLnBrk="1" hangingPunct="1">
              <a:lnSpc>
                <a:spcPct val="90000"/>
              </a:lnSpc>
              <a:buFont typeface="Calibri" panose="020F0502020204030204" pitchFamily="34" charset="0"/>
              <a:buChar char="₋"/>
            </a:pPr>
            <a:r>
              <a:rPr lang="cs-CZ" sz="2200" dirty="0">
                <a:solidFill>
                  <a:schemeClr val="tx1"/>
                </a:solidFill>
              </a:rPr>
              <a:t>snaha o zapojení partnerů, kteří nečerpají prostředky ze SCLLD </a:t>
            </a:r>
          </a:p>
          <a:p>
            <a:pPr marL="342900" indent="-342900" algn="l" eaLnBrk="1" hangingPunct="1">
              <a:lnSpc>
                <a:spcPct val="90000"/>
              </a:lnSpc>
              <a:buFont typeface="Calibri" panose="020F0502020204030204" pitchFamily="34" charset="0"/>
              <a:buChar char="₋"/>
            </a:pPr>
            <a:r>
              <a:rPr lang="cs-CZ" sz="2200" dirty="0">
                <a:solidFill>
                  <a:schemeClr val="tx1"/>
                </a:solidFill>
              </a:rPr>
              <a:t>zasíťování všech klíčových partnerů </a:t>
            </a:r>
          </a:p>
          <a:p>
            <a:pPr marL="342900" indent="-342900" algn="l" eaLnBrk="1" hangingPunct="1">
              <a:lnSpc>
                <a:spcPct val="90000"/>
              </a:lnSpc>
              <a:buFont typeface="Calibri" panose="020F0502020204030204" pitchFamily="34" charset="0"/>
              <a:buChar char="₋"/>
            </a:pPr>
            <a:r>
              <a:rPr lang="cs-CZ" sz="2200" dirty="0">
                <a:solidFill>
                  <a:schemeClr val="tx1"/>
                </a:solidFill>
              </a:rPr>
              <a:t>propojení veřejného a soukromého sektoru</a:t>
            </a:r>
          </a:p>
          <a:p>
            <a:pPr marL="342900" indent="-342900" algn="l" eaLnBrk="1" hangingPunct="1">
              <a:lnSpc>
                <a:spcPct val="90000"/>
              </a:lnSpc>
              <a:buFont typeface="Calibri" panose="020F0502020204030204" pitchFamily="34" charset="0"/>
              <a:buChar char="₋"/>
            </a:pPr>
            <a:r>
              <a:rPr lang="cs-CZ" sz="2200" dirty="0">
                <a:solidFill>
                  <a:schemeClr val="tx1"/>
                </a:solidFill>
              </a:rPr>
              <a:t>zvýšení odpovědnosti za rozvoj území</a:t>
            </a:r>
          </a:p>
          <a:p>
            <a:pPr marL="342900" indent="-342900" algn="l" eaLnBrk="1" hangingPunct="1">
              <a:lnSpc>
                <a:spcPct val="90000"/>
              </a:lnSpc>
              <a:buFont typeface="Calibri" panose="020F0502020204030204" pitchFamily="34" charset="0"/>
              <a:buChar char="₋"/>
            </a:pPr>
            <a:r>
              <a:rPr lang="cs-CZ" sz="2200" dirty="0">
                <a:solidFill>
                  <a:schemeClr val="tx1"/>
                </a:solidFill>
              </a:rPr>
              <a:t>zlepšení atmosféry - klima v regionu</a:t>
            </a:r>
          </a:p>
          <a:p>
            <a:pPr marL="342900" indent="-342900" algn="l" eaLnBrk="1" hangingPunct="1">
              <a:lnSpc>
                <a:spcPct val="90000"/>
              </a:lnSpc>
              <a:buFontTx/>
              <a:buChar char="-"/>
            </a:pPr>
            <a:endParaRPr lang="cs-CZ" sz="2000" b="1" dirty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cs-CZ" sz="2000" b="1" dirty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cs-CZ" sz="2000" b="1" dirty="0">
              <a:solidFill>
                <a:schemeClr val="tx1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sz="2000" b="1" dirty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sz="2800" b="1" dirty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cs-CZ" sz="2800" b="1" dirty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6111" y="617607"/>
            <a:ext cx="123442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soj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370797"/>
      </p:ext>
    </p:extLst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9" y="489077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5472608" cy="2160240"/>
          </a:xfrm>
        </p:spPr>
        <p:txBody>
          <a:bodyPr/>
          <a:lstStyle/>
          <a:p>
            <a:pPr algn="l"/>
            <a:r>
              <a:rPr lang="cs-CZ" sz="2400" b="1" dirty="0"/>
              <a:t>6. Stav výzev IROP, OPZ, PRV – aktuální informace</a:t>
            </a:r>
            <a:br>
              <a:rPr lang="cs-CZ" sz="2400" b="1" dirty="0"/>
            </a:br>
            <a:br>
              <a:rPr lang="cs-CZ" sz="2400" b="1" dirty="0"/>
            </a:br>
            <a:r>
              <a:rPr lang="cs-CZ" sz="2400" b="1" dirty="0"/>
              <a:t>7. Plán výzev IROP, OPZ, PRV na rok 2020 – diskuze a návrh harmonogramu;</a:t>
            </a:r>
            <a:endParaRPr lang="cs-CZ" sz="32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2601444"/>
            <a:ext cx="7522599" cy="2232248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</a:rPr>
              <a:t>IROP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</a:rPr>
              <a:t>OPZ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</a:rPr>
              <a:t>PRV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</a:rPr>
              <a:t>Personální změny – vliv na rozdělení kompetencí a administraci jednotlivých operačních programů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37926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A985C-E17C-44D4-BF94-21FF67FE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59109E7-5505-4857-AE6E-800A868238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516" y="1268760"/>
            <a:ext cx="32838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DF4520C9-CD69-4A5A-9C71-5AEB117E53A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997" y="4188033"/>
            <a:ext cx="5759450" cy="255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F59B31D-1740-4E53-9F3B-52D3B064E7D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6347" y="116632"/>
            <a:ext cx="57531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108628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2E413-BEA3-4579-AC90-859496AF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C7A78A12-2759-4E5A-940F-16045610B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10" y="856282"/>
            <a:ext cx="6860580" cy="5145435"/>
          </a:xfrm>
        </p:spPr>
      </p:pic>
    </p:spTree>
    <p:extLst>
      <p:ext uri="{BB962C8B-B14F-4D97-AF65-F5344CB8AC3E}">
        <p14:creationId xmlns:p14="http://schemas.microsoft.com/office/powerpoint/2010/main" val="37287571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C:\Users\Admin\Desktop\soj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4894263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364864" y="185142"/>
            <a:ext cx="6771134" cy="576064"/>
          </a:xfrm>
        </p:spPr>
        <p:txBody>
          <a:bodyPr/>
          <a:lstStyle/>
          <a:p>
            <a:pPr algn="l"/>
            <a:r>
              <a:rPr lang="cs-CZ" sz="2400" b="1" dirty="0"/>
              <a:t>8. Volba orgánů – výběrový výbor  </a:t>
            </a: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636" y="424656"/>
            <a:ext cx="1714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43305" y="908720"/>
            <a:ext cx="7270427" cy="4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/>
            <a:r>
              <a:rPr lang="cs-CZ" sz="2400" b="1" dirty="0">
                <a:solidFill>
                  <a:schemeClr val="tx1"/>
                </a:solidFill>
              </a:rPr>
              <a:t>Výběrový výbor – aktuální složení</a:t>
            </a:r>
          </a:p>
          <a:p>
            <a:pPr lvl="0" algn="l"/>
            <a:r>
              <a:rPr lang="cs-CZ" sz="2000" b="1" dirty="0">
                <a:solidFill>
                  <a:schemeClr val="tx1"/>
                </a:solidFill>
              </a:rPr>
              <a:t>Soukromý sektor:</a:t>
            </a:r>
          </a:p>
          <a:p>
            <a:pPr marL="342900" lvl="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Vladimír Diblík (FO, zástupce Vladimír Diblík)</a:t>
            </a:r>
          </a:p>
          <a:p>
            <a:pPr marL="342900" lvl="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Pension Radvanice (Roman </a:t>
            </a:r>
            <a:r>
              <a:rPr lang="cs-CZ" sz="2000" b="1" dirty="0" err="1">
                <a:solidFill>
                  <a:schemeClr val="tx1"/>
                </a:solidFill>
              </a:rPr>
              <a:t>Lindauer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marL="342900" lvl="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SDH Libňatov (Zdeněk Vít)</a:t>
            </a:r>
          </a:p>
          <a:p>
            <a:pPr marL="342900" lvl="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Sdružení Franze </a:t>
            </a:r>
            <a:r>
              <a:rPr lang="cs-CZ" sz="2000" b="1" dirty="0" err="1">
                <a:solidFill>
                  <a:schemeClr val="tx1"/>
                </a:solidFill>
              </a:rPr>
              <a:t>Wihana</a:t>
            </a:r>
            <a:r>
              <a:rPr lang="cs-CZ" sz="2000" b="1" dirty="0">
                <a:solidFill>
                  <a:schemeClr val="tx1"/>
                </a:solidFill>
              </a:rPr>
              <a:t> (Ludmila Krejčová)</a:t>
            </a:r>
          </a:p>
          <a:p>
            <a:pPr marL="342900" lvl="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Myslivecké sdružení Svatá Kateřina Chotěvice (Zdeněk Lamač)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Vladimíra Pátková (Vladimíra Pátková)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Josef </a:t>
            </a:r>
            <a:r>
              <a:rPr lang="cs-CZ" sz="2000" b="1" dirty="0" err="1">
                <a:solidFill>
                  <a:schemeClr val="tx1"/>
                </a:solidFill>
              </a:rPr>
              <a:t>Davidík</a:t>
            </a:r>
            <a:r>
              <a:rPr lang="cs-CZ" sz="2000" b="1" dirty="0">
                <a:solidFill>
                  <a:schemeClr val="tx1"/>
                </a:solidFill>
              </a:rPr>
              <a:t> (Josef </a:t>
            </a:r>
            <a:r>
              <a:rPr lang="cs-CZ" sz="2000" b="1" dirty="0" err="1">
                <a:solidFill>
                  <a:schemeClr val="tx1"/>
                </a:solidFill>
              </a:rPr>
              <a:t>Davidík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lvl="0" algn="l"/>
            <a:r>
              <a:rPr lang="cs-CZ" sz="2000" b="1" dirty="0">
                <a:solidFill>
                  <a:schemeClr val="tx1"/>
                </a:solidFill>
              </a:rPr>
              <a:t>Veřejný sektor:</a:t>
            </a:r>
          </a:p>
          <a:p>
            <a:pPr marL="342900" lvl="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Obec Malé Svatoňovice (Vladimír Provazník) </a:t>
            </a:r>
          </a:p>
          <a:p>
            <a:pPr marL="342900" lvl="0" indent="-342900" algn="l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ZŠ a MŠ Havlovice (Jaroslav Balcar) </a:t>
            </a:r>
          </a:p>
        </p:txBody>
      </p:sp>
    </p:spTree>
    <p:extLst>
      <p:ext uri="{BB962C8B-B14F-4D97-AF65-F5344CB8AC3E}">
        <p14:creationId xmlns:p14="http://schemas.microsoft.com/office/powerpoint/2010/main" val="760299143"/>
      </p:ext>
    </p:extLst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C:\Users\Admin\Desktop\soj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8" y="4864100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886786" y="434506"/>
            <a:ext cx="7402815" cy="595448"/>
          </a:xfrm>
        </p:spPr>
        <p:txBody>
          <a:bodyPr/>
          <a:lstStyle/>
          <a:p>
            <a:pPr algn="l" eaLnBrk="1" hangingPunct="1"/>
            <a:r>
              <a:rPr lang="cs-CZ" sz="2400" b="1" dirty="0"/>
              <a:t>9. Různé a diskuze</a:t>
            </a:r>
            <a:endParaRPr lang="cs-CZ" sz="3200" b="1" dirty="0"/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4139952" y="1502101"/>
            <a:ext cx="4749039" cy="3052135"/>
          </a:xfrm>
        </p:spPr>
        <p:txBody>
          <a:bodyPr/>
          <a:lstStyle/>
          <a:p>
            <a:r>
              <a:rPr lang="cs-CZ" b="1" dirty="0"/>
              <a:t> </a:t>
            </a:r>
            <a:r>
              <a:rPr lang="pt-BR" sz="2800" b="1" dirty="0">
                <a:solidFill>
                  <a:schemeClr val="tx1"/>
                </a:solidFill>
              </a:rPr>
              <a:t>Jana Bujáková</a:t>
            </a:r>
            <a:r>
              <a:rPr lang="pt-BR" sz="2800" dirty="0">
                <a:solidFill>
                  <a:schemeClr val="tx1"/>
                </a:solidFill>
              </a:rPr>
              <a:t>, </a:t>
            </a:r>
            <a:endParaRPr lang="cs-CZ" sz="2800" dirty="0">
              <a:solidFill>
                <a:schemeClr val="tx1"/>
              </a:solidFill>
            </a:endParaRPr>
          </a:p>
          <a:p>
            <a:r>
              <a:rPr lang="pt-BR" sz="2800" dirty="0">
                <a:solidFill>
                  <a:schemeClr val="tx1"/>
                </a:solidFill>
              </a:rPr>
              <a:t>MAS Horňácko a Ostrožsko, z.s.</a:t>
            </a:r>
            <a:endParaRPr lang="cs-CZ" sz="2800" dirty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Pozdrav spojený                           s ochutnávkou moravských vín od moravských vinařek</a:t>
            </a:r>
            <a:endParaRPr lang="cs-CZ" sz="3600" b="1" dirty="0">
              <a:solidFill>
                <a:schemeClr val="tx1"/>
              </a:solidFill>
            </a:endParaRP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081" y="477664"/>
            <a:ext cx="1714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DD5DD30-4529-4A6B-ADCC-8E0CA52D0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26901"/>
          <a:stretch/>
        </p:blipFill>
        <p:spPr>
          <a:xfrm>
            <a:off x="539552" y="1518100"/>
            <a:ext cx="2983188" cy="35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6403"/>
      </p:ext>
    </p:extLst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C:\Users\Admin\Desktop\soj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8" y="4864100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251520" y="496477"/>
            <a:ext cx="7402815" cy="595448"/>
          </a:xfrm>
        </p:spPr>
        <p:txBody>
          <a:bodyPr/>
          <a:lstStyle/>
          <a:p>
            <a:pPr algn="l" eaLnBrk="1" hangingPunct="1"/>
            <a:r>
              <a:rPr lang="cs-CZ" sz="2400" b="1" dirty="0"/>
              <a:t>9. Různé a diskuze</a:t>
            </a:r>
            <a:endParaRPr lang="cs-CZ" sz="3200" b="1" dirty="0"/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323528" y="1664167"/>
            <a:ext cx="5239314" cy="3565033"/>
          </a:xfrm>
        </p:spPr>
        <p:txBody>
          <a:bodyPr/>
          <a:lstStyle/>
          <a:p>
            <a:r>
              <a:rPr lang="cs-CZ" sz="2800" dirty="0"/>
              <a:t> </a:t>
            </a:r>
            <a:r>
              <a:rPr lang="cs-CZ" sz="2800" b="1" dirty="0">
                <a:solidFill>
                  <a:schemeClr val="tx1"/>
                </a:solidFill>
              </a:rPr>
              <a:t>Michail Michalo </a:t>
            </a:r>
            <a:r>
              <a:rPr lang="cs-CZ" sz="2800" b="1" dirty="0" err="1">
                <a:solidFill>
                  <a:schemeClr val="tx1"/>
                </a:solidFill>
              </a:rPr>
              <a:t>Laba</a:t>
            </a:r>
            <a:r>
              <a:rPr lang="cs-CZ" sz="2800" dirty="0">
                <a:solidFill>
                  <a:schemeClr val="tx1"/>
                </a:solidFill>
              </a:rPr>
              <a:t>, </a:t>
            </a:r>
          </a:p>
          <a:p>
            <a:r>
              <a:rPr lang="cs-CZ" sz="2800" dirty="0">
                <a:solidFill>
                  <a:schemeClr val="tx1"/>
                </a:solidFill>
              </a:rPr>
              <a:t>poslanec </a:t>
            </a:r>
          </a:p>
          <a:p>
            <a:r>
              <a:rPr lang="cs-CZ" sz="2800" dirty="0">
                <a:solidFill>
                  <a:schemeClr val="tx1"/>
                </a:solidFill>
              </a:rPr>
              <a:t>ukrajinské Národní rady,</a:t>
            </a:r>
          </a:p>
          <a:p>
            <a:r>
              <a:rPr lang="cs-CZ" sz="2800" dirty="0">
                <a:solidFill>
                  <a:schemeClr val="tx1"/>
                </a:solidFill>
              </a:rPr>
              <a:t>bývalý starosta obce </a:t>
            </a:r>
            <a:r>
              <a:rPr lang="cs-CZ" sz="2800" dirty="0" err="1">
                <a:solidFill>
                  <a:schemeClr val="tx1"/>
                </a:solidFill>
              </a:rPr>
              <a:t>Nevickoe</a:t>
            </a:r>
            <a:endParaRPr lang="cs-CZ" sz="2800" dirty="0">
              <a:solidFill>
                <a:schemeClr val="tx1"/>
              </a:solidFill>
            </a:endParaRPr>
          </a:p>
          <a:p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Pozdrav spojený s ochutnávkou koňaku z Užhorodu</a:t>
            </a: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509" y="327914"/>
            <a:ext cx="1714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8ADE1C-91D7-4044-863C-6C15CFB29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5" y="558447"/>
            <a:ext cx="2209821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5144"/>
      </p:ext>
    </p:extLst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C:\Users\Admin\Desktop\soj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8" y="4864100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602015" y="241264"/>
            <a:ext cx="7772400" cy="936625"/>
          </a:xfrm>
        </p:spPr>
        <p:txBody>
          <a:bodyPr/>
          <a:lstStyle/>
          <a:p>
            <a:pPr algn="l" eaLnBrk="1" hangingPunct="1"/>
            <a:br>
              <a:rPr lang="cs-CZ" sz="2400" b="1" dirty="0"/>
            </a:br>
            <a:r>
              <a:rPr lang="cs-CZ" sz="2800" b="1" dirty="0"/>
              <a:t>10. Neformální posezení včetně malého občerstvení – všichni</a:t>
            </a:r>
            <a:br>
              <a:rPr lang="cs-CZ" sz="3200" b="1" dirty="0"/>
            </a:br>
            <a:endParaRPr lang="cs-CZ" sz="3200" b="1" dirty="0"/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688181" y="2202483"/>
            <a:ext cx="7772400" cy="2280282"/>
          </a:xfrm>
        </p:spPr>
        <p:txBody>
          <a:bodyPr/>
          <a:lstStyle/>
          <a:p>
            <a:pPr lvl="0"/>
            <a:endParaRPr lang="cs-CZ" sz="4000" b="1" dirty="0">
              <a:solidFill>
                <a:schemeClr val="tx1"/>
              </a:solidFill>
            </a:endParaRPr>
          </a:p>
          <a:p>
            <a:pPr lvl="0"/>
            <a:r>
              <a:rPr lang="cs-CZ" sz="4000" b="1" dirty="0">
                <a:solidFill>
                  <a:schemeClr val="tx1"/>
                </a:solidFill>
              </a:rPr>
              <a:t>Děkuji za pozornost</a:t>
            </a:r>
            <a:endParaRPr lang="cs-CZ" sz="4000" dirty="0">
              <a:solidFill>
                <a:schemeClr val="tx1"/>
              </a:solidFill>
            </a:endParaRPr>
          </a:p>
        </p:txBody>
      </p:sp>
      <p:pic>
        <p:nvPicPr>
          <p:cNvPr id="15364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16632"/>
            <a:ext cx="1714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5909016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9" y="489077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474373"/>
            <a:ext cx="5616624" cy="434347"/>
          </a:xfrm>
        </p:spPr>
        <p:txBody>
          <a:bodyPr/>
          <a:lstStyle/>
          <a:p>
            <a:pPr lvl="0" algn="l"/>
            <a:r>
              <a:rPr lang="cs-CZ" sz="2400" b="1" dirty="0"/>
              <a:t>3. Volba mandátové, návrhové a volební komise a schválení programu;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2617" y="1735320"/>
            <a:ext cx="7522599" cy="3387359"/>
          </a:xfrm>
        </p:spPr>
        <p:txBody>
          <a:bodyPr>
            <a:normAutofit fontScale="85000" lnSpcReduction="10000"/>
          </a:bodyPr>
          <a:lstStyle/>
          <a:p>
            <a:pPr marL="514350" lvl="0" indent="-514350" algn="l"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</a:rPr>
              <a:t>Přivítání; 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</a:rPr>
              <a:t>Zahájení sněmu MAS, kontrola úkolů z minulých jednání;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</a:rPr>
              <a:t>Volba mandátové, návrhové a volební komise a schválení programu; 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</a:rPr>
              <a:t>Aktuální aktivity MAS – aktivity roku 2019; 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</a:rPr>
              <a:t>Stav partnerské základny a spolupráce v území;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4566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049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oj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9" y="4890779"/>
            <a:ext cx="9142533" cy="19937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474373"/>
            <a:ext cx="5249571" cy="434347"/>
          </a:xfrm>
        </p:spPr>
        <p:txBody>
          <a:bodyPr/>
          <a:lstStyle/>
          <a:p>
            <a:pPr algn="l"/>
            <a:r>
              <a:rPr lang="cs-CZ" sz="2400" b="1" dirty="0"/>
              <a:t>3. Volba mandátové, návrhové a volební komise a schválení programu;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2617" y="1735320"/>
            <a:ext cx="7522599" cy="3387359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cs-CZ" b="1" dirty="0">
                <a:solidFill>
                  <a:schemeClr val="tx1"/>
                </a:solidFill>
              </a:rPr>
              <a:t>Stav výzev IROP, OPZ, PRV – aktuální informace;</a:t>
            </a:r>
          </a:p>
          <a:p>
            <a:pPr marL="514350" lvl="0" indent="-514350" algn="l">
              <a:buFont typeface="+mj-lt"/>
              <a:buAutoNum type="arabicPeriod" startAt="6"/>
            </a:pPr>
            <a:r>
              <a:rPr lang="cs-CZ" b="1" dirty="0">
                <a:solidFill>
                  <a:schemeClr val="tx1"/>
                </a:solidFill>
              </a:rPr>
              <a:t>Plán výzev IROP, OPZ, PRV na rok 2020 – diskuze a návrh harmonogramu;</a:t>
            </a:r>
          </a:p>
          <a:p>
            <a:pPr marL="514350" lvl="0" indent="-514350" algn="l">
              <a:buFont typeface="+mj-lt"/>
              <a:buAutoNum type="arabicPeriod" startAt="6"/>
            </a:pPr>
            <a:r>
              <a:rPr lang="cs-CZ" b="1" dirty="0">
                <a:solidFill>
                  <a:schemeClr val="tx1"/>
                </a:solidFill>
              </a:rPr>
              <a:t>Volba orgánu – výběrový výbor;</a:t>
            </a:r>
          </a:p>
          <a:p>
            <a:pPr marL="514350" lvl="0" indent="-514350" algn="l">
              <a:buFont typeface="+mj-lt"/>
              <a:buAutoNum type="arabicPeriod" startAt="6"/>
            </a:pPr>
            <a:r>
              <a:rPr lang="cs-CZ" b="1" dirty="0">
                <a:solidFill>
                  <a:schemeClr val="tx1"/>
                </a:solidFill>
              </a:rPr>
              <a:t>Různé a diskuze;</a:t>
            </a:r>
          </a:p>
          <a:p>
            <a:pPr marL="514350" lvl="0" indent="-514350" algn="l">
              <a:buFont typeface="+mj-lt"/>
              <a:buAutoNum type="arabicPeriod" startAt="6"/>
            </a:pPr>
            <a:r>
              <a:rPr lang="cs-CZ" b="1" dirty="0">
                <a:solidFill>
                  <a:schemeClr val="tx1"/>
                </a:solidFill>
              </a:rPr>
              <a:t>Neformální posezení včetně malého občerstvení – všichni.</a:t>
            </a:r>
          </a:p>
        </p:txBody>
      </p:sp>
      <p:pic>
        <p:nvPicPr>
          <p:cNvPr id="102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4166" cy="6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1747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C:\Users\Admin\Desktop\soj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4864100"/>
            <a:ext cx="91424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Nadpis 1"/>
          <p:cNvSpPr>
            <a:spLocks noGrp="1"/>
          </p:cNvSpPr>
          <p:nvPr>
            <p:ph type="ctrTitle"/>
          </p:nvPr>
        </p:nvSpPr>
        <p:spPr>
          <a:xfrm>
            <a:off x="686593" y="1916832"/>
            <a:ext cx="7772400" cy="1470025"/>
          </a:xfrm>
        </p:spPr>
        <p:txBody>
          <a:bodyPr/>
          <a:lstStyle/>
          <a:p>
            <a:pPr eaLnBrk="1" hangingPunct="1"/>
            <a:r>
              <a:rPr lang="cs-CZ" b="1" dirty="0"/>
              <a:t>Místní akční skupina</a:t>
            </a:r>
            <a:br>
              <a:rPr lang="cs-CZ" b="1" dirty="0"/>
            </a:br>
            <a:r>
              <a:rPr lang="cs-CZ" b="1" dirty="0"/>
              <a:t>Království – Jestřebí hory, o.p.s.</a:t>
            </a:r>
            <a:br>
              <a:rPr lang="cs-CZ" b="1" dirty="0"/>
            </a:br>
            <a:br>
              <a:rPr lang="cs-CZ" b="1" dirty="0"/>
            </a:br>
            <a:r>
              <a:rPr lang="cs-CZ" sz="3200" b="1" dirty="0"/>
              <a:t>Aktivity v roce 2019</a:t>
            </a:r>
            <a:br>
              <a:rPr lang="cs-CZ" sz="2800" b="1" dirty="0"/>
            </a:br>
            <a:endParaRPr lang="cs-CZ" b="1" dirty="0"/>
          </a:p>
        </p:txBody>
      </p:sp>
      <p:pic>
        <p:nvPicPr>
          <p:cNvPr id="13316" name="Picture 2" descr="D:\KATKA_DOKUMENTY\obrázky loga\nová loga mas\kralovst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33375"/>
            <a:ext cx="1714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9925" y="332656"/>
            <a:ext cx="8208912" cy="792088"/>
          </a:xfrm>
        </p:spPr>
        <p:txBody>
          <a:bodyPr anchor="b"/>
          <a:lstStyle/>
          <a:p>
            <a:pPr eaLnBrk="1" hangingPunct="1"/>
            <a:r>
              <a:rPr lang="cs-CZ" b="1" dirty="0"/>
              <a:t>Činnost orgánů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3568" y="1844824"/>
            <a:ext cx="8229600" cy="381642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/>
              <a:t>programový výbor</a:t>
            </a:r>
          </a:p>
          <a:p>
            <a:pPr eaLnBrk="1" hangingPunct="1">
              <a:lnSpc>
                <a:spcPct val="90000"/>
              </a:lnSpc>
            </a:pPr>
            <a:r>
              <a:rPr lang="cs-CZ" dirty="0"/>
              <a:t>kontrolní výbor</a:t>
            </a:r>
          </a:p>
          <a:p>
            <a:pPr eaLnBrk="1" hangingPunct="1">
              <a:lnSpc>
                <a:spcPct val="90000"/>
              </a:lnSpc>
            </a:pPr>
            <a:r>
              <a:rPr lang="cs-CZ" dirty="0"/>
              <a:t>výběrový výbor</a:t>
            </a:r>
          </a:p>
          <a:p>
            <a:pPr eaLnBrk="1" hangingPunct="1">
              <a:lnSpc>
                <a:spcPct val="90000"/>
              </a:lnSpc>
            </a:pPr>
            <a:r>
              <a:rPr lang="cs-CZ" dirty="0"/>
              <a:t>pracovní skupina pro přípravu výzev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dirty="0"/>
              <a:t>schůzky dle potřeby, využívá se internetového hlasování při jednodušších hlasováních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dirty="0"/>
              <a:t>zápisy - </a:t>
            </a:r>
            <a:r>
              <a:rPr lang="cs-CZ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http://www.kjh.cz/mas_spl.php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27994"/>
      </p:ext>
    </p:extLst>
  </p:cSld>
  <p:clrMapOvr>
    <a:masterClrMapping/>
  </p:clrMapOvr>
  <p:transition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9925" y="332656"/>
            <a:ext cx="8208912" cy="792088"/>
          </a:xfrm>
        </p:spPr>
        <p:txBody>
          <a:bodyPr anchor="b"/>
          <a:lstStyle/>
          <a:p>
            <a:pPr eaLnBrk="1" hangingPunct="1"/>
            <a:r>
              <a:rPr lang="cs-CZ" b="1" dirty="0"/>
              <a:t>VLAJKA PRO TIBET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7544" y="1700808"/>
            <a:ext cx="8229600" cy="410445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/>
              <a:t>březen 2019</a:t>
            </a:r>
          </a:p>
          <a:p>
            <a:pPr eaLnBrk="1" hangingPunct="1">
              <a:lnSpc>
                <a:spcPct val="90000"/>
              </a:lnSpc>
            </a:pPr>
            <a:r>
              <a:rPr lang="cs-CZ" dirty="0"/>
              <a:t>každoročním vyvěšením vlajky se vyjadřuje podpora utlačovanému Tibetu</a:t>
            </a:r>
          </a:p>
          <a:p>
            <a:pPr eaLnBrk="1" hangingPunct="1">
              <a:lnSpc>
                <a:spcPct val="90000"/>
              </a:lnSpc>
            </a:pPr>
            <a:r>
              <a:rPr lang="cs-CZ" dirty="0"/>
              <a:t>v roce 2019 potřetí v prostorách Republiky – součástí byly prezentace a soutěžní kvíz           o Tibetu, vybarvování mandal a k ochutnání byl Tibetský čaj</a:t>
            </a:r>
          </a:p>
          <a:p>
            <a:pPr eaLnBrk="1" hangingPunct="1">
              <a:lnSpc>
                <a:spcPct val="90000"/>
              </a:lnSpc>
            </a:pPr>
            <a:r>
              <a:rPr lang="cs-CZ" dirty="0"/>
              <a:t>partneři: studenti z Městského gymnázia         a SOŠ Úpice</a:t>
            </a:r>
          </a:p>
        </p:txBody>
      </p:sp>
    </p:spTree>
  </p:cSld>
  <p:clrMapOvr>
    <a:masterClrMapping/>
  </p:clrMapOvr>
  <p:transition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196752"/>
            <a:ext cx="69723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99802"/>
            <a:ext cx="8229600" cy="796950"/>
          </a:xfrm>
        </p:spPr>
        <p:txBody>
          <a:bodyPr anchor="b"/>
          <a:lstStyle/>
          <a:p>
            <a:pPr eaLnBrk="1" hangingPunct="1"/>
            <a:r>
              <a:rPr lang="cs-CZ" b="1" dirty="0"/>
              <a:t>VLAJKA PRO TIBET</a:t>
            </a:r>
          </a:p>
        </p:txBody>
      </p:sp>
    </p:spTree>
    <p:extLst>
      <p:ext uri="{BB962C8B-B14F-4D97-AF65-F5344CB8AC3E}">
        <p14:creationId xmlns:p14="http://schemas.microsoft.com/office/powerpoint/2010/main" val="3569998102"/>
      </p:ext>
    </p:extLst>
  </p:cSld>
  <p:clrMapOvr>
    <a:masterClrMapping/>
  </p:clrMapOvr>
  <p:transition advClick="0" advTm="10000"/>
</p:sld>
</file>

<file path=ppt/theme/theme1.xml><?xml version="1.0" encoding="utf-8"?>
<a:theme xmlns:a="http://schemas.openxmlformats.org/drawingml/2006/main" name="Motiv systému Office">
  <a:themeElements>
    <a:clrScheme name="Vlastní 9">
      <a:dk1>
        <a:sysClr val="windowText" lastClr="000000"/>
      </a:dk1>
      <a:lt1>
        <a:srgbClr val="016547"/>
      </a:lt1>
      <a:dk2>
        <a:srgbClr val="047250"/>
      </a:dk2>
      <a:lt2>
        <a:srgbClr val="F4E7ED"/>
      </a:lt2>
      <a:accent1>
        <a:srgbClr val="013928"/>
      </a:accent1>
      <a:accent2>
        <a:srgbClr val="02553C"/>
      </a:accent2>
      <a:accent3>
        <a:srgbClr val="DE6C36"/>
      </a:accent3>
      <a:accent4>
        <a:srgbClr val="F9B639"/>
      </a:accent4>
      <a:accent5>
        <a:srgbClr val="FFCA0C"/>
      </a:accent5>
      <a:accent6>
        <a:srgbClr val="FA8D3D"/>
      </a:accent6>
      <a:hlink>
        <a:srgbClr val="FFDE66"/>
      </a:hlink>
      <a:folHlink>
        <a:srgbClr val="D490C5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3406</TotalTime>
  <Words>1254</Words>
  <Application>Microsoft Office PowerPoint</Application>
  <PresentationFormat>Předvádění na obrazovce (4:3)</PresentationFormat>
  <Paragraphs>156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Motiv systému Office</vt:lpstr>
      <vt:lpstr>Sněm  MAS Království – Jestřebí hory, o.p.s.  čtvrtek 21. 11. 2019 začátek: 17:30 KD Havlovice </vt:lpstr>
      <vt:lpstr>2. Zahájení sněmu MAS a kontrola úkolů z minulých jednání </vt:lpstr>
      <vt:lpstr>3. Volba mandátové, návrhové a volební komise a schválení programu; </vt:lpstr>
      <vt:lpstr>3. Volba mandátové, návrhové a volební komise a schválení programu; </vt:lpstr>
      <vt:lpstr>3. Volba mandátové, návrhové a volební komise a schválení programu; </vt:lpstr>
      <vt:lpstr>Místní akční skupina Království – Jestřebí hory, o.p.s.  Aktivity v roce 2019 </vt:lpstr>
      <vt:lpstr>Činnost orgánů</vt:lpstr>
      <vt:lpstr>VLAJKA PRO TIBET</vt:lpstr>
      <vt:lpstr>VLAJKA PRO TIBET</vt:lpstr>
      <vt:lpstr>DEN ZEMĚ A IGELITIÁDA</vt:lpstr>
      <vt:lpstr>DEN ZEMĚ A IGELITIÁDA</vt:lpstr>
      <vt:lpstr>PRVNÍ SETKÁNÍ STAROSTŮ A ZASTUPITELŮ OBCÍ Z ÚZEMÍ MAS KJH</vt:lpstr>
      <vt:lpstr>PRVNÍ SETKÁNÍ STAROSTŮ A ZASTUPITELŮ OBCÍ Z ÚZEMÍ MAS KJH</vt:lpstr>
      <vt:lpstr>STUDIJNÍ CESTA NA JIHOVÝCHOD MORAVY</vt:lpstr>
      <vt:lpstr>STUDIJNÍ CESTA NA JIHOVÝCHOD MORAVY</vt:lpstr>
      <vt:lpstr>NÁVŠTĚVA EUROPOSLANCE </vt:lpstr>
      <vt:lpstr>NÁVŠTĚVA EUROPOSLANCE </vt:lpstr>
      <vt:lpstr>O SOŠKU PODKRKONOŠSKÉ SNĚŽENKY</vt:lpstr>
      <vt:lpstr>O SOŠKU PODKRKONOŠSKÉ SNĚŽENKY</vt:lpstr>
      <vt:lpstr>OLYMPIÁDA PRO STARŠÍ A DŘÍVE NAROZENÉ</vt:lpstr>
      <vt:lpstr>OLYMPIÁDA PRO STARŠÍ A DŘÍVE NAROZENÉ</vt:lpstr>
      <vt:lpstr>TROJBOJ STUDENTSKÉHO PARLAMENTU</vt:lpstr>
      <vt:lpstr>TROJBOJ STUDENTSKÉHO PARLAMENTU</vt:lpstr>
      <vt:lpstr>ZA INSPIRACEMI NA VÝCHODNÍ SLOVENSKO</vt:lpstr>
      <vt:lpstr>ZA INSPIRACEMI NA VÝCHODNÍ SLOVENSKO</vt:lpstr>
      <vt:lpstr>MÍSTNÍ AKČNÍ PLÁN TRUTNOVSKO II</vt:lpstr>
      <vt:lpstr>MÍSTNÍ AKČNÍ PLÁN TRUTNOVSKO II</vt:lpstr>
      <vt:lpstr>DALŠÍ AKTIVITY A PROJEKTY</vt:lpstr>
      <vt:lpstr>PERSONÁLNÍ ZMĚNY V ROCE 2019</vt:lpstr>
      <vt:lpstr>PERSONÁLNÍ ZMĚNY V ROCE 2019</vt:lpstr>
      <vt:lpstr>5. Stav partnerské základny a spolupráce v území</vt:lpstr>
      <vt:lpstr>6. Stav výzev IROP, OPZ, PRV – aktuální informace  7. Plán výzev IROP, OPZ, PRV na rok 2020 – diskuze a návrh harmonogramu;</vt:lpstr>
      <vt:lpstr>Prezentace aplikace PowerPoint</vt:lpstr>
      <vt:lpstr>Prezentace aplikace PowerPoint</vt:lpstr>
      <vt:lpstr>8. Volba orgánů – výběrový výbor  </vt:lpstr>
      <vt:lpstr>9. Různé a diskuze</vt:lpstr>
      <vt:lpstr>9. Různé a diskuze</vt:lpstr>
      <vt:lpstr> 10. Neformální posezení včetně malého občerstvení – všichni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Balcar Jéňa</cp:lastModifiedBy>
  <cp:revision>269</cp:revision>
  <cp:lastPrinted>2018-10-30T13:33:22Z</cp:lastPrinted>
  <dcterms:created xsi:type="dcterms:W3CDTF">2012-01-30T09:40:09Z</dcterms:created>
  <dcterms:modified xsi:type="dcterms:W3CDTF">2019-11-19T14:01:20Z</dcterms:modified>
</cp:coreProperties>
</file>